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5"/>
  </p:notesMasterIdLst>
  <p:sldIdLst>
    <p:sldId id="256" r:id="rId2"/>
    <p:sldId id="307" r:id="rId3"/>
    <p:sldId id="338" r:id="rId4"/>
    <p:sldId id="334" r:id="rId5"/>
    <p:sldId id="337" r:id="rId6"/>
    <p:sldId id="333" r:id="rId7"/>
    <p:sldId id="330" r:id="rId8"/>
    <p:sldId id="336" r:id="rId9"/>
    <p:sldId id="342" r:id="rId10"/>
    <p:sldId id="319" r:id="rId11"/>
    <p:sldId id="343" r:id="rId12"/>
    <p:sldId id="279" r:id="rId13"/>
    <p:sldId id="340" r:id="rId14"/>
  </p:sldIdLst>
  <p:sldSz cx="9144000" cy="5143500" type="screen16x9"/>
  <p:notesSz cx="6858000" cy="9144000"/>
  <p:embeddedFontLst>
    <p:embeddedFont>
      <p:font typeface="Arv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Condensed" panose="020B0604020202020204" charset="0"/>
      <p:regular r:id="rId24"/>
      <p:bold r:id="rId25"/>
      <p:italic r:id="rId26"/>
      <p:boldItalic r:id="rId27"/>
    </p:embeddedFont>
    <p:embeddedFont>
      <p:font typeface="Roboto Condensed Light" panose="020B0604020202020204" charset="0"/>
      <p:regular r:id="rId28"/>
      <p:bold r:id="rId29"/>
      <p:italic r:id="rId30"/>
      <p:boldItalic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DAC367-934E-438D-B4BA-A0AD0213CC89}">
  <a:tblStyle styleId="{66DAC367-934E-438D-B4BA-A0AD0213CC89}"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62" autoAdjust="0"/>
  </p:normalViewPr>
  <p:slideViewPr>
    <p:cSldViewPr snapToGrid="0">
      <p:cViewPr varScale="1">
        <p:scale>
          <a:sx n="84" d="100"/>
          <a:sy n="84"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undu\Documents\LU_bak_mag\LU_magistrs\Magistra_darbs_aija+komp\Magistrs_final\Rezultatu_kopsavilkums%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undu\Documents\LU_bak_mag\LU_magistrs\Magistra_darbs_aija+komp\Magistrs_final\Rezultatu_kopsavilkums%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undu\Documents\LU_bak_mag\LU_magistrs\Magistra_darbs_aija+komp\Magistrs_final\Rezultatu_kopsavilkums%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undu\Documents\LU_bak_mag\LU_magistrs\Magistra_darbs_aija+komp\Magistrs_final\Rezultatu_kopsavilkums%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undu\Documents\LU_bak_mag\LU_magistrs\Magistra_darbs_aija+komp\Magistrs_final\Rezultatu_kopsavilkum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53255614032195E-2"/>
          <c:y val="9.2739399548899495E-2"/>
          <c:w val="0.88108802499178573"/>
          <c:h val="0.79880342442058416"/>
        </c:manualLayout>
      </c:layout>
      <c:barChart>
        <c:barDir val="bar"/>
        <c:grouping val="clustered"/>
        <c:varyColors val="0"/>
        <c:ser>
          <c:idx val="0"/>
          <c:order val="0"/>
          <c:invertIfNegative val="0"/>
          <c:cat>
            <c:strRef>
              <c:f>Sheet2!$B$10:$B$15</c:f>
              <c:strCache>
                <c:ptCount val="6"/>
                <c:pt idx="0">
                  <c:v>1.00</c:v>
                </c:pt>
                <c:pt idx="1">
                  <c:v>2.00</c:v>
                </c:pt>
                <c:pt idx="2">
                  <c:v>3.00</c:v>
                </c:pt>
                <c:pt idx="3">
                  <c:v>4.00</c:v>
                </c:pt>
                <c:pt idx="4">
                  <c:v>5.00</c:v>
                </c:pt>
                <c:pt idx="5">
                  <c:v>Grūti pateikt</c:v>
                </c:pt>
              </c:strCache>
            </c:strRef>
          </c:cat>
          <c:val>
            <c:numRef>
              <c:f>Sheet2!$C$10:$C$15</c:f>
              <c:numCache>
                <c:formatCode>General</c:formatCode>
                <c:ptCount val="6"/>
                <c:pt idx="0">
                  <c:v>18</c:v>
                </c:pt>
                <c:pt idx="1">
                  <c:v>26</c:v>
                </c:pt>
                <c:pt idx="2">
                  <c:v>37</c:v>
                </c:pt>
                <c:pt idx="3">
                  <c:v>22</c:v>
                </c:pt>
                <c:pt idx="4">
                  <c:v>27</c:v>
                </c:pt>
                <c:pt idx="5">
                  <c:v>6</c:v>
                </c:pt>
              </c:numCache>
            </c:numRef>
          </c:val>
          <c:extLst>
            <c:ext xmlns:c16="http://schemas.microsoft.com/office/drawing/2014/chart" uri="{C3380CC4-5D6E-409C-BE32-E72D297353CC}">
              <c16:uniqueId val="{00000000-AC7C-402F-855D-C939D2FCEAD1}"/>
            </c:ext>
          </c:extLst>
        </c:ser>
        <c:dLbls>
          <c:showLegendKey val="0"/>
          <c:showVal val="0"/>
          <c:showCatName val="0"/>
          <c:showSerName val="0"/>
          <c:showPercent val="0"/>
          <c:showBubbleSize val="0"/>
        </c:dLbls>
        <c:gapWidth val="150"/>
        <c:axId val="-729597232"/>
        <c:axId val="-729596144"/>
      </c:barChart>
      <c:catAx>
        <c:axId val="-729597232"/>
        <c:scaling>
          <c:orientation val="minMax"/>
        </c:scaling>
        <c:delete val="0"/>
        <c:axPos val="l"/>
        <c:numFmt formatCode="General" sourceLinked="0"/>
        <c:majorTickMark val="out"/>
        <c:minorTickMark val="none"/>
        <c:tickLblPos val="nextTo"/>
        <c:crossAx val="-729596144"/>
        <c:crosses val="autoZero"/>
        <c:auto val="1"/>
        <c:lblAlgn val="ctr"/>
        <c:lblOffset val="100"/>
        <c:noMultiLvlLbl val="0"/>
      </c:catAx>
      <c:valAx>
        <c:axId val="-729596144"/>
        <c:scaling>
          <c:orientation val="minMax"/>
        </c:scaling>
        <c:delete val="0"/>
        <c:axPos val="b"/>
        <c:majorGridlines/>
        <c:numFmt formatCode="General" sourceLinked="1"/>
        <c:majorTickMark val="out"/>
        <c:minorTickMark val="none"/>
        <c:tickLblPos val="nextTo"/>
        <c:crossAx val="-729597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Sheet2!$B$17:$B$22</c:f>
              <c:strCache>
                <c:ptCount val="6"/>
                <c:pt idx="0">
                  <c:v>1.00</c:v>
                </c:pt>
                <c:pt idx="1">
                  <c:v>2.00</c:v>
                </c:pt>
                <c:pt idx="2">
                  <c:v>3.00</c:v>
                </c:pt>
                <c:pt idx="3">
                  <c:v>4.00</c:v>
                </c:pt>
                <c:pt idx="4">
                  <c:v>5.00</c:v>
                </c:pt>
                <c:pt idx="5">
                  <c:v>Grūti pateikt</c:v>
                </c:pt>
              </c:strCache>
            </c:strRef>
          </c:cat>
          <c:val>
            <c:numRef>
              <c:f>Sheet2!$C$17:$C$22</c:f>
              <c:numCache>
                <c:formatCode>General</c:formatCode>
                <c:ptCount val="6"/>
                <c:pt idx="0">
                  <c:v>9</c:v>
                </c:pt>
                <c:pt idx="1">
                  <c:v>18</c:v>
                </c:pt>
                <c:pt idx="2">
                  <c:v>28</c:v>
                </c:pt>
                <c:pt idx="3">
                  <c:v>38</c:v>
                </c:pt>
                <c:pt idx="4">
                  <c:v>31</c:v>
                </c:pt>
                <c:pt idx="5">
                  <c:v>12</c:v>
                </c:pt>
              </c:numCache>
            </c:numRef>
          </c:val>
          <c:extLst>
            <c:ext xmlns:c16="http://schemas.microsoft.com/office/drawing/2014/chart" uri="{C3380CC4-5D6E-409C-BE32-E72D297353CC}">
              <c16:uniqueId val="{00000000-6394-4C69-9110-F11B3C966809}"/>
            </c:ext>
          </c:extLst>
        </c:ser>
        <c:dLbls>
          <c:showLegendKey val="0"/>
          <c:showVal val="0"/>
          <c:showCatName val="0"/>
          <c:showSerName val="0"/>
          <c:showPercent val="0"/>
          <c:showBubbleSize val="0"/>
        </c:dLbls>
        <c:gapWidth val="150"/>
        <c:axId val="-728034800"/>
        <c:axId val="-728035344"/>
      </c:barChart>
      <c:catAx>
        <c:axId val="-728034800"/>
        <c:scaling>
          <c:orientation val="minMax"/>
        </c:scaling>
        <c:delete val="0"/>
        <c:axPos val="l"/>
        <c:numFmt formatCode="General" sourceLinked="0"/>
        <c:majorTickMark val="out"/>
        <c:minorTickMark val="none"/>
        <c:tickLblPos val="nextTo"/>
        <c:crossAx val="-728035344"/>
        <c:crosses val="autoZero"/>
        <c:auto val="1"/>
        <c:lblAlgn val="ctr"/>
        <c:lblOffset val="100"/>
        <c:noMultiLvlLbl val="0"/>
      </c:catAx>
      <c:valAx>
        <c:axId val="-728035344"/>
        <c:scaling>
          <c:orientation val="minMax"/>
        </c:scaling>
        <c:delete val="0"/>
        <c:axPos val="b"/>
        <c:majorGridlines/>
        <c:numFmt formatCode="General" sourceLinked="1"/>
        <c:majorTickMark val="out"/>
        <c:minorTickMark val="none"/>
        <c:tickLblPos val="nextTo"/>
        <c:crossAx val="-7280348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12234034822504"/>
          <c:y val="0.11145416975818355"/>
          <c:w val="0.86818300781428237"/>
          <c:h val="0.64829388158891998"/>
        </c:manualLayout>
      </c:layout>
      <c:barChart>
        <c:barDir val="bar"/>
        <c:grouping val="clustered"/>
        <c:varyColors val="0"/>
        <c:ser>
          <c:idx val="0"/>
          <c:order val="0"/>
          <c:invertIfNegative val="0"/>
          <c:cat>
            <c:strRef>
              <c:f>Sheet2!$B$24:$B$29</c:f>
              <c:strCache>
                <c:ptCount val="6"/>
                <c:pt idx="0">
                  <c:v>1.00</c:v>
                </c:pt>
                <c:pt idx="1">
                  <c:v>2.00</c:v>
                </c:pt>
                <c:pt idx="2">
                  <c:v>3.00</c:v>
                </c:pt>
                <c:pt idx="3">
                  <c:v>4.00</c:v>
                </c:pt>
                <c:pt idx="4">
                  <c:v>5.00</c:v>
                </c:pt>
                <c:pt idx="5">
                  <c:v>Grūti pateikt</c:v>
                </c:pt>
              </c:strCache>
            </c:strRef>
          </c:cat>
          <c:val>
            <c:numRef>
              <c:f>Sheet2!$C$24:$C$29</c:f>
              <c:numCache>
                <c:formatCode>General</c:formatCode>
                <c:ptCount val="6"/>
                <c:pt idx="0">
                  <c:v>8</c:v>
                </c:pt>
                <c:pt idx="1">
                  <c:v>32</c:v>
                </c:pt>
                <c:pt idx="2">
                  <c:v>47</c:v>
                </c:pt>
                <c:pt idx="3">
                  <c:v>26</c:v>
                </c:pt>
                <c:pt idx="4">
                  <c:v>16</c:v>
                </c:pt>
                <c:pt idx="5">
                  <c:v>7</c:v>
                </c:pt>
              </c:numCache>
            </c:numRef>
          </c:val>
          <c:extLst>
            <c:ext xmlns:c16="http://schemas.microsoft.com/office/drawing/2014/chart" uri="{C3380CC4-5D6E-409C-BE32-E72D297353CC}">
              <c16:uniqueId val="{00000000-7B48-4D20-B923-3F2993B726F6}"/>
            </c:ext>
          </c:extLst>
        </c:ser>
        <c:dLbls>
          <c:showLegendKey val="0"/>
          <c:showVal val="0"/>
          <c:showCatName val="0"/>
          <c:showSerName val="0"/>
          <c:showPercent val="0"/>
          <c:showBubbleSize val="0"/>
        </c:dLbls>
        <c:gapWidth val="150"/>
        <c:axId val="-728041872"/>
        <c:axId val="-728038608"/>
      </c:barChart>
      <c:catAx>
        <c:axId val="-728041872"/>
        <c:scaling>
          <c:orientation val="minMax"/>
        </c:scaling>
        <c:delete val="0"/>
        <c:axPos val="l"/>
        <c:numFmt formatCode="General" sourceLinked="0"/>
        <c:majorTickMark val="out"/>
        <c:minorTickMark val="none"/>
        <c:tickLblPos val="nextTo"/>
        <c:crossAx val="-728038608"/>
        <c:crosses val="autoZero"/>
        <c:auto val="1"/>
        <c:lblAlgn val="ctr"/>
        <c:lblOffset val="100"/>
        <c:noMultiLvlLbl val="0"/>
      </c:catAx>
      <c:valAx>
        <c:axId val="-728038608"/>
        <c:scaling>
          <c:orientation val="minMax"/>
        </c:scaling>
        <c:delete val="0"/>
        <c:axPos val="b"/>
        <c:majorGridlines/>
        <c:numFmt formatCode="General" sourceLinked="1"/>
        <c:majorTickMark val="out"/>
        <c:minorTickMark val="none"/>
        <c:tickLblPos val="nextTo"/>
        <c:crossAx val="-72804187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Sheet2!$B$31:$B$36</c:f>
              <c:strCache>
                <c:ptCount val="6"/>
                <c:pt idx="0">
                  <c:v>1.00</c:v>
                </c:pt>
                <c:pt idx="1">
                  <c:v>2.00</c:v>
                </c:pt>
                <c:pt idx="2">
                  <c:v>3.00</c:v>
                </c:pt>
                <c:pt idx="3">
                  <c:v>4.00</c:v>
                </c:pt>
                <c:pt idx="4">
                  <c:v>5.00</c:v>
                </c:pt>
                <c:pt idx="5">
                  <c:v> Grūti pateikt</c:v>
                </c:pt>
              </c:strCache>
            </c:strRef>
          </c:cat>
          <c:val>
            <c:numRef>
              <c:f>Sheet2!$C$31:$C$36</c:f>
              <c:numCache>
                <c:formatCode>General</c:formatCode>
                <c:ptCount val="6"/>
                <c:pt idx="0">
                  <c:v>31</c:v>
                </c:pt>
                <c:pt idx="1">
                  <c:v>35</c:v>
                </c:pt>
                <c:pt idx="2">
                  <c:v>32</c:v>
                </c:pt>
                <c:pt idx="3">
                  <c:v>23</c:v>
                </c:pt>
                <c:pt idx="4">
                  <c:v>9</c:v>
                </c:pt>
                <c:pt idx="5">
                  <c:v>6</c:v>
                </c:pt>
              </c:numCache>
            </c:numRef>
          </c:val>
          <c:extLst>
            <c:ext xmlns:c16="http://schemas.microsoft.com/office/drawing/2014/chart" uri="{C3380CC4-5D6E-409C-BE32-E72D297353CC}">
              <c16:uniqueId val="{00000000-2A7A-441D-BC92-AAA0884194D6}"/>
            </c:ext>
          </c:extLst>
        </c:ser>
        <c:dLbls>
          <c:showLegendKey val="0"/>
          <c:showVal val="0"/>
          <c:showCatName val="0"/>
          <c:showSerName val="0"/>
          <c:showPercent val="0"/>
          <c:showBubbleSize val="0"/>
        </c:dLbls>
        <c:gapWidth val="150"/>
        <c:axId val="-728032080"/>
        <c:axId val="-728042960"/>
      </c:barChart>
      <c:catAx>
        <c:axId val="-728032080"/>
        <c:scaling>
          <c:orientation val="minMax"/>
        </c:scaling>
        <c:delete val="0"/>
        <c:axPos val="l"/>
        <c:numFmt formatCode="General" sourceLinked="0"/>
        <c:majorTickMark val="out"/>
        <c:minorTickMark val="none"/>
        <c:tickLblPos val="nextTo"/>
        <c:crossAx val="-728042960"/>
        <c:crosses val="autoZero"/>
        <c:auto val="1"/>
        <c:lblAlgn val="ctr"/>
        <c:lblOffset val="100"/>
        <c:noMultiLvlLbl val="0"/>
      </c:catAx>
      <c:valAx>
        <c:axId val="-728042960"/>
        <c:scaling>
          <c:orientation val="minMax"/>
        </c:scaling>
        <c:delete val="0"/>
        <c:axPos val="b"/>
        <c:majorGridlines/>
        <c:numFmt formatCode="General" sourceLinked="1"/>
        <c:majorTickMark val="out"/>
        <c:minorTickMark val="none"/>
        <c:tickLblPos val="nextTo"/>
        <c:crossAx val="-72803208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Sheet3!$B$24:$B$29</c:f>
              <c:strCache>
                <c:ptCount val="6"/>
                <c:pt idx="0">
                  <c:v>1.00</c:v>
                </c:pt>
                <c:pt idx="1">
                  <c:v>2.00</c:v>
                </c:pt>
                <c:pt idx="2">
                  <c:v>3.00</c:v>
                </c:pt>
                <c:pt idx="3">
                  <c:v>4.00</c:v>
                </c:pt>
                <c:pt idx="4">
                  <c:v>5.00</c:v>
                </c:pt>
                <c:pt idx="5">
                  <c:v>Grūti pateikt</c:v>
                </c:pt>
              </c:strCache>
            </c:strRef>
          </c:cat>
          <c:val>
            <c:numRef>
              <c:f>Sheet3!$C$24:$C$29</c:f>
              <c:numCache>
                <c:formatCode>General</c:formatCode>
                <c:ptCount val="6"/>
                <c:pt idx="0">
                  <c:v>10</c:v>
                </c:pt>
                <c:pt idx="1">
                  <c:v>14</c:v>
                </c:pt>
                <c:pt idx="2">
                  <c:v>33</c:v>
                </c:pt>
                <c:pt idx="3">
                  <c:v>33</c:v>
                </c:pt>
                <c:pt idx="4">
                  <c:v>37</c:v>
                </c:pt>
                <c:pt idx="5">
                  <c:v>9</c:v>
                </c:pt>
              </c:numCache>
            </c:numRef>
          </c:val>
          <c:extLst>
            <c:ext xmlns:c16="http://schemas.microsoft.com/office/drawing/2014/chart" uri="{C3380CC4-5D6E-409C-BE32-E72D297353CC}">
              <c16:uniqueId val="{00000000-6B5C-4220-B358-59172551AD93}"/>
            </c:ext>
          </c:extLst>
        </c:ser>
        <c:dLbls>
          <c:showLegendKey val="0"/>
          <c:showVal val="0"/>
          <c:showCatName val="0"/>
          <c:showSerName val="0"/>
          <c:showPercent val="0"/>
          <c:showBubbleSize val="0"/>
        </c:dLbls>
        <c:gapWidth val="150"/>
        <c:axId val="-728042416"/>
        <c:axId val="-728041328"/>
      </c:barChart>
      <c:catAx>
        <c:axId val="-728042416"/>
        <c:scaling>
          <c:orientation val="minMax"/>
        </c:scaling>
        <c:delete val="0"/>
        <c:axPos val="l"/>
        <c:numFmt formatCode="General" sourceLinked="0"/>
        <c:majorTickMark val="out"/>
        <c:minorTickMark val="none"/>
        <c:tickLblPos val="nextTo"/>
        <c:crossAx val="-728041328"/>
        <c:crosses val="autoZero"/>
        <c:auto val="1"/>
        <c:lblAlgn val="ctr"/>
        <c:lblOffset val="100"/>
        <c:noMultiLvlLbl val="0"/>
      </c:catAx>
      <c:valAx>
        <c:axId val="-728041328"/>
        <c:scaling>
          <c:orientation val="minMax"/>
        </c:scaling>
        <c:delete val="0"/>
        <c:axPos val="b"/>
        <c:majorGridlines/>
        <c:numFmt formatCode="General" sourceLinked="1"/>
        <c:majorTickMark val="out"/>
        <c:minorTickMark val="none"/>
        <c:tickLblPos val="nextTo"/>
        <c:crossAx val="-72804241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06DEF-BD62-4FAD-A7A9-F95F9BFFF715}"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n-US"/>
        </a:p>
      </dgm:t>
    </dgm:pt>
    <dgm:pt modelId="{9347A476-85E4-46E4-A19E-7D11BD6BBFAE}">
      <dgm:prSet phldrT="[Text]" custT="1"/>
      <dgm:spPr/>
      <dgm:t>
        <a:bodyPr/>
        <a:lstStyle/>
        <a:p>
          <a:r>
            <a:rPr lang="lv-LV" sz="1800" b="1" dirty="0">
              <a:latin typeface="Tahoma" panose="020B0604030504040204" pitchFamily="34" charset="0"/>
              <a:ea typeface="Tahoma" panose="020B0604030504040204" pitchFamily="34" charset="0"/>
              <a:cs typeface="Tahoma" panose="020B0604030504040204" pitchFamily="34" charset="0"/>
            </a:rPr>
            <a:t>Sociālā perspektīva</a:t>
          </a:r>
          <a:endParaRPr lang="en-US" sz="1800" b="1" dirty="0">
            <a:latin typeface="Tahoma" panose="020B0604030504040204" pitchFamily="34" charset="0"/>
            <a:ea typeface="Tahoma" panose="020B0604030504040204" pitchFamily="34" charset="0"/>
            <a:cs typeface="Tahoma" panose="020B0604030504040204" pitchFamily="34" charset="0"/>
          </a:endParaRPr>
        </a:p>
      </dgm:t>
    </dgm:pt>
    <dgm:pt modelId="{E293BEBA-7284-4199-B937-1CE72D3D6194}" type="parTrans" cxnId="{B51F4E81-4BD3-42D5-8C61-B7409EFF582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31AB83F3-CFD5-4BCE-A050-F33223E51517}" type="sibTrans" cxnId="{B51F4E81-4BD3-42D5-8C61-B7409EFF582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A6E81E0-F458-46D4-953B-49DB3EE1A378}">
      <dgm:prSet phldrT="[Text]" custT="1"/>
      <dgm:spPr/>
      <dgm:t>
        <a:bodyPr/>
        <a:lstStyle/>
        <a:p>
          <a:r>
            <a:rPr lang="lv-LV" sz="1400">
              <a:latin typeface="Tahoma" panose="020B0604030504040204" pitchFamily="34" charset="0"/>
              <a:ea typeface="Tahoma" panose="020B0604030504040204" pitchFamily="34" charset="0"/>
              <a:cs typeface="Tahoma" panose="020B0604030504040204" pitchFamily="34" charset="0"/>
            </a:rPr>
            <a:t>Radošumam ir  sociālā nozīme</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D03D7738-D1F1-4958-A90D-0BEE17921C84}" type="parTrans" cxnId="{3C173201-90F9-4E68-91CF-035C0FCDF9F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A6E441AD-7C6C-4775-95C2-8D1CD57ADFF1}" type="sibTrans" cxnId="{3C173201-90F9-4E68-91CF-035C0FCDF9F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A9266223-B18E-416C-9216-F526D9AE53CD}">
      <dgm:prSet phldrT="[Text]" custT="1"/>
      <dgm:spPr/>
      <dgm:t>
        <a:bodyPr/>
        <a:lstStyle/>
        <a:p>
          <a:r>
            <a:rPr lang="lv-LV" sz="1800" b="1">
              <a:latin typeface="Tahoma" panose="020B0604030504040204" pitchFamily="34" charset="0"/>
              <a:ea typeface="Tahoma" panose="020B0604030504040204" pitchFamily="34" charset="0"/>
              <a:cs typeface="Tahoma" panose="020B0604030504040204" pitchFamily="34" charset="0"/>
            </a:rPr>
            <a:t>Personiskā perspektīva</a:t>
          </a:r>
          <a:endParaRPr lang="en-US" sz="1800" b="1">
            <a:latin typeface="Tahoma" panose="020B0604030504040204" pitchFamily="34" charset="0"/>
            <a:ea typeface="Tahoma" panose="020B0604030504040204" pitchFamily="34" charset="0"/>
            <a:cs typeface="Tahoma" panose="020B0604030504040204" pitchFamily="34" charset="0"/>
          </a:endParaRPr>
        </a:p>
      </dgm:t>
    </dgm:pt>
    <dgm:pt modelId="{FF468016-6A1C-4190-AA16-EA06948CB03B}" type="parTrans" cxnId="{155E4259-1961-4EAD-8A97-170854EF9CE1}">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60B9299E-8081-4E5E-918B-FD99DE0AEF3B}" type="sibTrans" cxnId="{155E4259-1961-4EAD-8A97-170854EF9CE1}">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63FEA41E-5B27-4A46-A756-66CE61D974E3}">
      <dgm:prSet phldrT="[Text]" custT="1"/>
      <dgm:spPr/>
      <dgm:t>
        <a:bodyPr/>
        <a:lstStyle/>
        <a:p>
          <a:r>
            <a:rPr lang="lv-LV" sz="1400">
              <a:latin typeface="Tahoma" panose="020B0604030504040204" pitchFamily="34" charset="0"/>
              <a:ea typeface="Tahoma" panose="020B0604030504040204" pitchFamily="34" charset="0"/>
              <a:cs typeface="Tahoma" panose="020B0604030504040204" pitchFamily="34" charset="0"/>
            </a:rPr>
            <a:t>Radošums ir personas individuālie  sasniegumi</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1531AB67-2B32-4679-A09A-988292FA8114}" type="parTrans" cxnId="{BAC6D99A-4E90-4140-B991-F057ED9FF51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FC1BCD8-A179-4153-9C06-064B223DF383}" type="sibTrans" cxnId="{BAC6D99A-4E90-4140-B991-F057ED9FF51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54E40B9-D4D1-4D71-BCE0-B6C78757ECE0}">
      <dgm:prSet phldrT="[Text]" custT="1"/>
      <dgm:spPr/>
      <dgm:t>
        <a:bodyPr/>
        <a:lstStyle/>
        <a:p>
          <a:r>
            <a:rPr lang="lv-LV" sz="1400">
              <a:latin typeface="Tahoma" panose="020B0604030504040204" pitchFamily="34" charset="0"/>
              <a:ea typeface="Tahoma" panose="020B0604030504040204" pitchFamily="34" charset="0"/>
              <a:cs typeface="Tahoma" panose="020B0604030504040204" pitchFamily="34" charset="0"/>
            </a:rPr>
            <a:t>Lietderība sabiedrībai nav obligāta</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B498AFA8-CC9E-42CB-A263-1F5A097684EC}" type="parTrans" cxnId="{67E0D5EE-DC2A-42A0-BF65-5A6D73CF54B8}">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6A536683-B55E-4A62-8593-1923646F0079}" type="sibTrans" cxnId="{67E0D5EE-DC2A-42A0-BF65-5A6D73CF54B8}">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4C9C689B-8511-4BD5-A601-AF9F1963E935}">
      <dgm:prSet custT="1"/>
      <dgm:spPr/>
      <dgm:t>
        <a:bodyPr/>
        <a:lstStyle/>
        <a:p>
          <a:r>
            <a:rPr lang="lv-LV" sz="1400">
              <a:latin typeface="Tahoma" panose="020B0604030504040204" pitchFamily="34" charset="0"/>
              <a:ea typeface="Tahoma" panose="020B0604030504040204" pitchFamily="34" charset="0"/>
              <a:cs typeface="Tahoma" panose="020B0604030504040204" pitchFamily="34" charset="0"/>
            </a:rPr>
            <a:t>Sabiedrībai jāatzīst radošuma rezultāts</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D3639BC2-383E-4E90-B6A6-818AB4CFFB07}" type="parTrans" cxnId="{E58863D8-FF03-49B6-8F8E-07EE6750DEC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3933CC7B-DC22-4376-9F8D-E9CB5298F0D1}" type="sibTrans" cxnId="{E58863D8-FF03-49B6-8F8E-07EE6750DEC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A282C8A-E6FB-4472-8073-B510FA5E5E9D}">
      <dgm:prSet custT="1"/>
      <dgm:spPr/>
      <dgm:t>
        <a:bodyPr/>
        <a:lstStyle/>
        <a:p>
          <a:r>
            <a:rPr lang="lv-LV" sz="1400">
              <a:latin typeface="Tahoma" panose="020B0604030504040204" pitchFamily="34" charset="0"/>
              <a:ea typeface="Tahoma" panose="020B0604030504040204" pitchFamily="34" charset="0"/>
              <a:cs typeface="Tahoma" panose="020B0604030504040204" pitchFamily="34" charset="0"/>
            </a:rPr>
            <a:t>Radošums mijiedarbojas ar sistēmu</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89BFF234-F1CE-4DE5-AB72-10258AF91AE2}" type="parTrans" cxnId="{D5D8ED62-3FCD-4E65-94A9-A9DAD182DB87}">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51DCFE5-F666-4F46-BD72-1FFE7E39C015}" type="sibTrans" cxnId="{D5D8ED62-3FCD-4E65-94A9-A9DAD182DB87}">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2241A0F-F47D-4F4D-A65C-46C3DE2727DB}" type="pres">
      <dgm:prSet presAssocID="{CDA06DEF-BD62-4FAD-A7A9-F95F9BFFF715}" presName="diagram" presStyleCnt="0">
        <dgm:presLayoutVars>
          <dgm:chPref val="1"/>
          <dgm:dir/>
          <dgm:animOne val="branch"/>
          <dgm:animLvl val="lvl"/>
          <dgm:resizeHandles/>
        </dgm:presLayoutVars>
      </dgm:prSet>
      <dgm:spPr/>
    </dgm:pt>
    <dgm:pt modelId="{AD99F8A0-E5CB-4352-853E-8F79BC7EA66B}" type="pres">
      <dgm:prSet presAssocID="{9347A476-85E4-46E4-A19E-7D11BD6BBFAE}" presName="root" presStyleCnt="0"/>
      <dgm:spPr/>
    </dgm:pt>
    <dgm:pt modelId="{49F57397-ECAA-42C2-972E-524FFA1E47F2}" type="pres">
      <dgm:prSet presAssocID="{9347A476-85E4-46E4-A19E-7D11BD6BBFAE}" presName="rootComposite" presStyleCnt="0"/>
      <dgm:spPr/>
    </dgm:pt>
    <dgm:pt modelId="{3C72158D-0F40-459C-B48A-9612BDCB1978}" type="pres">
      <dgm:prSet presAssocID="{9347A476-85E4-46E4-A19E-7D11BD6BBFAE}" presName="rootText" presStyleLbl="node1" presStyleIdx="0" presStyleCnt="2"/>
      <dgm:spPr/>
    </dgm:pt>
    <dgm:pt modelId="{7FF8FFC0-33EE-44F3-90D6-694302395786}" type="pres">
      <dgm:prSet presAssocID="{9347A476-85E4-46E4-A19E-7D11BD6BBFAE}" presName="rootConnector" presStyleLbl="node1" presStyleIdx="0" presStyleCnt="2"/>
      <dgm:spPr/>
    </dgm:pt>
    <dgm:pt modelId="{9BCE14EB-412D-4CF9-85F0-D06A0958AFB0}" type="pres">
      <dgm:prSet presAssocID="{9347A476-85E4-46E4-A19E-7D11BD6BBFAE}" presName="childShape" presStyleCnt="0"/>
      <dgm:spPr/>
    </dgm:pt>
    <dgm:pt modelId="{71D49830-97EB-4362-BD60-1B13DFBA6AA0}" type="pres">
      <dgm:prSet presAssocID="{D03D7738-D1F1-4958-A90D-0BEE17921C84}" presName="Name13" presStyleLbl="parChTrans1D2" presStyleIdx="0" presStyleCnt="5"/>
      <dgm:spPr/>
    </dgm:pt>
    <dgm:pt modelId="{3C17B84D-4CD6-4865-980A-28CD8001F58D}" type="pres">
      <dgm:prSet presAssocID="{8A6E81E0-F458-46D4-953B-49DB3EE1A378}" presName="childText" presStyleLbl="bgAcc1" presStyleIdx="0" presStyleCnt="5">
        <dgm:presLayoutVars>
          <dgm:bulletEnabled val="1"/>
        </dgm:presLayoutVars>
      </dgm:prSet>
      <dgm:spPr/>
    </dgm:pt>
    <dgm:pt modelId="{5AAFFEDA-E712-4368-B49D-52B58A469A3D}" type="pres">
      <dgm:prSet presAssocID="{89BFF234-F1CE-4DE5-AB72-10258AF91AE2}" presName="Name13" presStyleLbl="parChTrans1D2" presStyleIdx="1" presStyleCnt="5"/>
      <dgm:spPr/>
    </dgm:pt>
    <dgm:pt modelId="{DC8A0C6E-8BF2-4F71-BD9B-341A66CD3E81}" type="pres">
      <dgm:prSet presAssocID="{0A282C8A-E6FB-4472-8073-B510FA5E5E9D}" presName="childText" presStyleLbl="bgAcc1" presStyleIdx="1" presStyleCnt="5">
        <dgm:presLayoutVars>
          <dgm:bulletEnabled val="1"/>
        </dgm:presLayoutVars>
      </dgm:prSet>
      <dgm:spPr/>
    </dgm:pt>
    <dgm:pt modelId="{4784FE9A-686F-42BD-B6B2-369CD0B41F05}" type="pres">
      <dgm:prSet presAssocID="{D3639BC2-383E-4E90-B6A6-818AB4CFFB07}" presName="Name13" presStyleLbl="parChTrans1D2" presStyleIdx="2" presStyleCnt="5"/>
      <dgm:spPr/>
    </dgm:pt>
    <dgm:pt modelId="{34FB43F2-0BC5-4FDE-97CD-23EDA5476433}" type="pres">
      <dgm:prSet presAssocID="{4C9C689B-8511-4BD5-A601-AF9F1963E935}" presName="childText" presStyleLbl="bgAcc1" presStyleIdx="2" presStyleCnt="5">
        <dgm:presLayoutVars>
          <dgm:bulletEnabled val="1"/>
        </dgm:presLayoutVars>
      </dgm:prSet>
      <dgm:spPr/>
    </dgm:pt>
    <dgm:pt modelId="{C8B6697D-E23F-42B2-BCF4-95B5F008EBCD}" type="pres">
      <dgm:prSet presAssocID="{A9266223-B18E-416C-9216-F526D9AE53CD}" presName="root" presStyleCnt="0"/>
      <dgm:spPr/>
    </dgm:pt>
    <dgm:pt modelId="{DF14F226-0A72-4860-A5FB-FB190A296E50}" type="pres">
      <dgm:prSet presAssocID="{A9266223-B18E-416C-9216-F526D9AE53CD}" presName="rootComposite" presStyleCnt="0"/>
      <dgm:spPr/>
    </dgm:pt>
    <dgm:pt modelId="{2BE60678-CAD0-4F43-9478-B0BF844883DA}" type="pres">
      <dgm:prSet presAssocID="{A9266223-B18E-416C-9216-F526D9AE53CD}" presName="rootText" presStyleLbl="node1" presStyleIdx="1" presStyleCnt="2"/>
      <dgm:spPr/>
    </dgm:pt>
    <dgm:pt modelId="{EF5CA313-E245-42FD-A3D9-AB0D61CC2868}" type="pres">
      <dgm:prSet presAssocID="{A9266223-B18E-416C-9216-F526D9AE53CD}" presName="rootConnector" presStyleLbl="node1" presStyleIdx="1" presStyleCnt="2"/>
      <dgm:spPr/>
    </dgm:pt>
    <dgm:pt modelId="{492C5127-618C-4123-88C5-D4ACD17D5557}" type="pres">
      <dgm:prSet presAssocID="{A9266223-B18E-416C-9216-F526D9AE53CD}" presName="childShape" presStyleCnt="0"/>
      <dgm:spPr/>
    </dgm:pt>
    <dgm:pt modelId="{0F4E01F3-1844-411A-879B-590A9B003C23}" type="pres">
      <dgm:prSet presAssocID="{1531AB67-2B32-4679-A09A-988292FA8114}" presName="Name13" presStyleLbl="parChTrans1D2" presStyleIdx="3" presStyleCnt="5"/>
      <dgm:spPr/>
    </dgm:pt>
    <dgm:pt modelId="{FFEB1236-8594-420B-88CE-6F93F8652228}" type="pres">
      <dgm:prSet presAssocID="{63FEA41E-5B27-4A46-A756-66CE61D974E3}" presName="childText" presStyleLbl="bgAcc1" presStyleIdx="3" presStyleCnt="5">
        <dgm:presLayoutVars>
          <dgm:bulletEnabled val="1"/>
        </dgm:presLayoutVars>
      </dgm:prSet>
      <dgm:spPr/>
    </dgm:pt>
    <dgm:pt modelId="{7EB9069A-1F88-471A-AE31-E97F6C75B488}" type="pres">
      <dgm:prSet presAssocID="{B498AFA8-CC9E-42CB-A263-1F5A097684EC}" presName="Name13" presStyleLbl="parChTrans1D2" presStyleIdx="4" presStyleCnt="5"/>
      <dgm:spPr/>
    </dgm:pt>
    <dgm:pt modelId="{0A7ED5A5-3EE3-44D2-8AB9-3C67B87665C4}" type="pres">
      <dgm:prSet presAssocID="{854E40B9-D4D1-4D71-BCE0-B6C78757ECE0}" presName="childText" presStyleLbl="bgAcc1" presStyleIdx="4" presStyleCnt="5">
        <dgm:presLayoutVars>
          <dgm:bulletEnabled val="1"/>
        </dgm:presLayoutVars>
      </dgm:prSet>
      <dgm:spPr/>
    </dgm:pt>
  </dgm:ptLst>
  <dgm:cxnLst>
    <dgm:cxn modelId="{843E1B01-9502-4D1B-B360-E8BD22AAEC00}" type="presOf" srcId="{1531AB67-2B32-4679-A09A-988292FA8114}" destId="{0F4E01F3-1844-411A-879B-590A9B003C23}" srcOrd="0" destOrd="0" presId="urn:microsoft.com/office/officeart/2005/8/layout/hierarchy3"/>
    <dgm:cxn modelId="{3C173201-90F9-4E68-91CF-035C0FCDF9FD}" srcId="{9347A476-85E4-46E4-A19E-7D11BD6BBFAE}" destId="{8A6E81E0-F458-46D4-953B-49DB3EE1A378}" srcOrd="0" destOrd="0" parTransId="{D03D7738-D1F1-4958-A90D-0BEE17921C84}" sibTransId="{A6E441AD-7C6C-4775-95C2-8D1CD57ADFF1}"/>
    <dgm:cxn modelId="{4F1CEC0B-9FD7-4B48-968B-ECFFD9F05492}" type="presOf" srcId="{A9266223-B18E-416C-9216-F526D9AE53CD}" destId="{2BE60678-CAD0-4F43-9478-B0BF844883DA}" srcOrd="0" destOrd="0" presId="urn:microsoft.com/office/officeart/2005/8/layout/hierarchy3"/>
    <dgm:cxn modelId="{8D6A2A1D-BE4A-40F0-B01B-E892C64AA4C1}" type="presOf" srcId="{B498AFA8-CC9E-42CB-A263-1F5A097684EC}" destId="{7EB9069A-1F88-471A-AE31-E97F6C75B488}" srcOrd="0" destOrd="0" presId="urn:microsoft.com/office/officeart/2005/8/layout/hierarchy3"/>
    <dgm:cxn modelId="{5DA85A29-A41B-4FA3-B66C-37320B651372}" type="presOf" srcId="{4C9C689B-8511-4BD5-A601-AF9F1963E935}" destId="{34FB43F2-0BC5-4FDE-97CD-23EDA5476433}" srcOrd="0" destOrd="0" presId="urn:microsoft.com/office/officeart/2005/8/layout/hierarchy3"/>
    <dgm:cxn modelId="{B94A8F3A-C0FF-451E-86D8-6B72CF77AD74}" type="presOf" srcId="{9347A476-85E4-46E4-A19E-7D11BD6BBFAE}" destId="{7FF8FFC0-33EE-44F3-90D6-694302395786}" srcOrd="1" destOrd="0" presId="urn:microsoft.com/office/officeart/2005/8/layout/hierarchy3"/>
    <dgm:cxn modelId="{C65A4B5C-638C-4E46-A939-1EA4C03119BE}" type="presOf" srcId="{63FEA41E-5B27-4A46-A756-66CE61D974E3}" destId="{FFEB1236-8594-420B-88CE-6F93F8652228}" srcOrd="0" destOrd="0" presId="urn:microsoft.com/office/officeart/2005/8/layout/hierarchy3"/>
    <dgm:cxn modelId="{D5D8ED62-3FCD-4E65-94A9-A9DAD182DB87}" srcId="{9347A476-85E4-46E4-A19E-7D11BD6BBFAE}" destId="{0A282C8A-E6FB-4472-8073-B510FA5E5E9D}" srcOrd="1" destOrd="0" parTransId="{89BFF234-F1CE-4DE5-AB72-10258AF91AE2}" sibTransId="{851DCFE5-F666-4F46-BD72-1FFE7E39C015}"/>
    <dgm:cxn modelId="{87ABDE43-831E-45E0-9365-4907F5DC1F02}" type="presOf" srcId="{89BFF234-F1CE-4DE5-AB72-10258AF91AE2}" destId="{5AAFFEDA-E712-4368-B49D-52B58A469A3D}" srcOrd="0" destOrd="0" presId="urn:microsoft.com/office/officeart/2005/8/layout/hierarchy3"/>
    <dgm:cxn modelId="{EF7D4E69-7FBD-468A-81BB-C6A73A38346C}" type="presOf" srcId="{D3639BC2-383E-4E90-B6A6-818AB4CFFB07}" destId="{4784FE9A-686F-42BD-B6B2-369CD0B41F05}" srcOrd="0" destOrd="0" presId="urn:microsoft.com/office/officeart/2005/8/layout/hierarchy3"/>
    <dgm:cxn modelId="{3CFEC14C-AFCB-454D-88D2-060EAF5FC52A}" type="presOf" srcId="{854E40B9-D4D1-4D71-BCE0-B6C78757ECE0}" destId="{0A7ED5A5-3EE3-44D2-8AB9-3C67B87665C4}" srcOrd="0" destOrd="0" presId="urn:microsoft.com/office/officeart/2005/8/layout/hierarchy3"/>
    <dgm:cxn modelId="{155E4259-1961-4EAD-8A97-170854EF9CE1}" srcId="{CDA06DEF-BD62-4FAD-A7A9-F95F9BFFF715}" destId="{A9266223-B18E-416C-9216-F526D9AE53CD}" srcOrd="1" destOrd="0" parTransId="{FF468016-6A1C-4190-AA16-EA06948CB03B}" sibTransId="{60B9299E-8081-4E5E-918B-FD99DE0AEF3B}"/>
    <dgm:cxn modelId="{B51F4E81-4BD3-42D5-8C61-B7409EFF5829}" srcId="{CDA06DEF-BD62-4FAD-A7A9-F95F9BFFF715}" destId="{9347A476-85E4-46E4-A19E-7D11BD6BBFAE}" srcOrd="0" destOrd="0" parTransId="{E293BEBA-7284-4199-B937-1CE72D3D6194}" sibTransId="{31AB83F3-CFD5-4BCE-A050-F33223E51517}"/>
    <dgm:cxn modelId="{D63B2D90-35C8-4398-B0FB-739ACD63E846}" type="presOf" srcId="{CDA06DEF-BD62-4FAD-A7A9-F95F9BFFF715}" destId="{72241A0F-F47D-4F4D-A65C-46C3DE2727DB}" srcOrd="0" destOrd="0" presId="urn:microsoft.com/office/officeart/2005/8/layout/hierarchy3"/>
    <dgm:cxn modelId="{6BDC6B99-0F9B-4625-BED7-CD1B913A2CE7}" type="presOf" srcId="{A9266223-B18E-416C-9216-F526D9AE53CD}" destId="{EF5CA313-E245-42FD-A3D9-AB0D61CC2868}" srcOrd="1" destOrd="0" presId="urn:microsoft.com/office/officeart/2005/8/layout/hierarchy3"/>
    <dgm:cxn modelId="{BAC6D99A-4E90-4140-B991-F057ED9FF514}" srcId="{A9266223-B18E-416C-9216-F526D9AE53CD}" destId="{63FEA41E-5B27-4A46-A756-66CE61D974E3}" srcOrd="0" destOrd="0" parTransId="{1531AB67-2B32-4679-A09A-988292FA8114}" sibTransId="{8FC1BCD8-A179-4153-9C06-064B223DF383}"/>
    <dgm:cxn modelId="{DE8612AA-8B54-461E-8199-140BE98D8BFE}" type="presOf" srcId="{D03D7738-D1F1-4958-A90D-0BEE17921C84}" destId="{71D49830-97EB-4362-BD60-1B13DFBA6AA0}" srcOrd="0" destOrd="0" presId="urn:microsoft.com/office/officeart/2005/8/layout/hierarchy3"/>
    <dgm:cxn modelId="{CE7A6AAA-B645-49D4-861A-4F2EB735A791}" type="presOf" srcId="{0A282C8A-E6FB-4472-8073-B510FA5E5E9D}" destId="{DC8A0C6E-8BF2-4F71-BD9B-341A66CD3E81}" srcOrd="0" destOrd="0" presId="urn:microsoft.com/office/officeart/2005/8/layout/hierarchy3"/>
    <dgm:cxn modelId="{5916E0B2-18B0-4BAD-AC81-703EE38B0DB7}" type="presOf" srcId="{8A6E81E0-F458-46D4-953B-49DB3EE1A378}" destId="{3C17B84D-4CD6-4865-980A-28CD8001F58D}" srcOrd="0" destOrd="0" presId="urn:microsoft.com/office/officeart/2005/8/layout/hierarchy3"/>
    <dgm:cxn modelId="{DBBD89B6-EF62-48C8-B27D-6DA9FEE29B37}" type="presOf" srcId="{9347A476-85E4-46E4-A19E-7D11BD6BBFAE}" destId="{3C72158D-0F40-459C-B48A-9612BDCB1978}" srcOrd="0" destOrd="0" presId="urn:microsoft.com/office/officeart/2005/8/layout/hierarchy3"/>
    <dgm:cxn modelId="{E58863D8-FF03-49B6-8F8E-07EE6750DECE}" srcId="{9347A476-85E4-46E4-A19E-7D11BD6BBFAE}" destId="{4C9C689B-8511-4BD5-A601-AF9F1963E935}" srcOrd="2" destOrd="0" parTransId="{D3639BC2-383E-4E90-B6A6-818AB4CFFB07}" sibTransId="{3933CC7B-DC22-4376-9F8D-E9CB5298F0D1}"/>
    <dgm:cxn modelId="{67E0D5EE-DC2A-42A0-BF65-5A6D73CF54B8}" srcId="{A9266223-B18E-416C-9216-F526D9AE53CD}" destId="{854E40B9-D4D1-4D71-BCE0-B6C78757ECE0}" srcOrd="1" destOrd="0" parTransId="{B498AFA8-CC9E-42CB-A263-1F5A097684EC}" sibTransId="{6A536683-B55E-4A62-8593-1923646F0079}"/>
    <dgm:cxn modelId="{DD1246F2-7E7A-4233-A1EE-85F72EFDB620}" type="presParOf" srcId="{72241A0F-F47D-4F4D-A65C-46C3DE2727DB}" destId="{AD99F8A0-E5CB-4352-853E-8F79BC7EA66B}" srcOrd="0" destOrd="0" presId="urn:microsoft.com/office/officeart/2005/8/layout/hierarchy3"/>
    <dgm:cxn modelId="{8D737DA2-A145-4908-BEF0-428CE516442E}" type="presParOf" srcId="{AD99F8A0-E5CB-4352-853E-8F79BC7EA66B}" destId="{49F57397-ECAA-42C2-972E-524FFA1E47F2}" srcOrd="0" destOrd="0" presId="urn:microsoft.com/office/officeart/2005/8/layout/hierarchy3"/>
    <dgm:cxn modelId="{C262F67F-E8FB-4BFA-8414-B8A5FBEBE311}" type="presParOf" srcId="{49F57397-ECAA-42C2-972E-524FFA1E47F2}" destId="{3C72158D-0F40-459C-B48A-9612BDCB1978}" srcOrd="0" destOrd="0" presId="urn:microsoft.com/office/officeart/2005/8/layout/hierarchy3"/>
    <dgm:cxn modelId="{4CA14829-C879-4048-8197-C1286522B600}" type="presParOf" srcId="{49F57397-ECAA-42C2-972E-524FFA1E47F2}" destId="{7FF8FFC0-33EE-44F3-90D6-694302395786}" srcOrd="1" destOrd="0" presId="urn:microsoft.com/office/officeart/2005/8/layout/hierarchy3"/>
    <dgm:cxn modelId="{E62BB760-8EAD-4907-8C49-FEA6A112A253}" type="presParOf" srcId="{AD99F8A0-E5CB-4352-853E-8F79BC7EA66B}" destId="{9BCE14EB-412D-4CF9-85F0-D06A0958AFB0}" srcOrd="1" destOrd="0" presId="urn:microsoft.com/office/officeart/2005/8/layout/hierarchy3"/>
    <dgm:cxn modelId="{8F0901F6-51D2-49B7-A9BF-CD2BC9634B1C}" type="presParOf" srcId="{9BCE14EB-412D-4CF9-85F0-D06A0958AFB0}" destId="{71D49830-97EB-4362-BD60-1B13DFBA6AA0}" srcOrd="0" destOrd="0" presId="urn:microsoft.com/office/officeart/2005/8/layout/hierarchy3"/>
    <dgm:cxn modelId="{8E3D76E5-08FB-4B23-8C96-E3F5A95E3F2B}" type="presParOf" srcId="{9BCE14EB-412D-4CF9-85F0-D06A0958AFB0}" destId="{3C17B84D-4CD6-4865-980A-28CD8001F58D}" srcOrd="1" destOrd="0" presId="urn:microsoft.com/office/officeart/2005/8/layout/hierarchy3"/>
    <dgm:cxn modelId="{9976956A-4CCA-4412-996D-3521F6677331}" type="presParOf" srcId="{9BCE14EB-412D-4CF9-85F0-D06A0958AFB0}" destId="{5AAFFEDA-E712-4368-B49D-52B58A469A3D}" srcOrd="2" destOrd="0" presId="urn:microsoft.com/office/officeart/2005/8/layout/hierarchy3"/>
    <dgm:cxn modelId="{503FD7C8-BC0F-42C2-BCDD-E00BE9B1941A}" type="presParOf" srcId="{9BCE14EB-412D-4CF9-85F0-D06A0958AFB0}" destId="{DC8A0C6E-8BF2-4F71-BD9B-341A66CD3E81}" srcOrd="3" destOrd="0" presId="urn:microsoft.com/office/officeart/2005/8/layout/hierarchy3"/>
    <dgm:cxn modelId="{8275CD81-A822-4931-8DF6-D47521457683}" type="presParOf" srcId="{9BCE14EB-412D-4CF9-85F0-D06A0958AFB0}" destId="{4784FE9A-686F-42BD-B6B2-369CD0B41F05}" srcOrd="4" destOrd="0" presId="urn:microsoft.com/office/officeart/2005/8/layout/hierarchy3"/>
    <dgm:cxn modelId="{863A92DC-D60B-4A53-9E6E-99345CC26812}" type="presParOf" srcId="{9BCE14EB-412D-4CF9-85F0-D06A0958AFB0}" destId="{34FB43F2-0BC5-4FDE-97CD-23EDA5476433}" srcOrd="5" destOrd="0" presId="urn:microsoft.com/office/officeart/2005/8/layout/hierarchy3"/>
    <dgm:cxn modelId="{D1B54610-1402-4D98-8D23-9D501E08578F}" type="presParOf" srcId="{72241A0F-F47D-4F4D-A65C-46C3DE2727DB}" destId="{C8B6697D-E23F-42B2-BCF4-95B5F008EBCD}" srcOrd="1" destOrd="0" presId="urn:microsoft.com/office/officeart/2005/8/layout/hierarchy3"/>
    <dgm:cxn modelId="{FC8E772F-0202-40E3-8568-C5A3B0506D18}" type="presParOf" srcId="{C8B6697D-E23F-42B2-BCF4-95B5F008EBCD}" destId="{DF14F226-0A72-4860-A5FB-FB190A296E50}" srcOrd="0" destOrd="0" presId="urn:microsoft.com/office/officeart/2005/8/layout/hierarchy3"/>
    <dgm:cxn modelId="{E90092CA-C7AA-4075-B6E0-FCB74C1BDB6D}" type="presParOf" srcId="{DF14F226-0A72-4860-A5FB-FB190A296E50}" destId="{2BE60678-CAD0-4F43-9478-B0BF844883DA}" srcOrd="0" destOrd="0" presId="urn:microsoft.com/office/officeart/2005/8/layout/hierarchy3"/>
    <dgm:cxn modelId="{525B4CB3-4787-41CF-B566-B901421A4679}" type="presParOf" srcId="{DF14F226-0A72-4860-A5FB-FB190A296E50}" destId="{EF5CA313-E245-42FD-A3D9-AB0D61CC2868}" srcOrd="1" destOrd="0" presId="urn:microsoft.com/office/officeart/2005/8/layout/hierarchy3"/>
    <dgm:cxn modelId="{79FE2167-CC6A-4E94-8209-498B5C7BD640}" type="presParOf" srcId="{C8B6697D-E23F-42B2-BCF4-95B5F008EBCD}" destId="{492C5127-618C-4123-88C5-D4ACD17D5557}" srcOrd="1" destOrd="0" presId="urn:microsoft.com/office/officeart/2005/8/layout/hierarchy3"/>
    <dgm:cxn modelId="{2B9E62F3-44A5-4A45-9742-E251F121F86F}" type="presParOf" srcId="{492C5127-618C-4123-88C5-D4ACD17D5557}" destId="{0F4E01F3-1844-411A-879B-590A9B003C23}" srcOrd="0" destOrd="0" presId="urn:microsoft.com/office/officeart/2005/8/layout/hierarchy3"/>
    <dgm:cxn modelId="{87FDD18A-0DFA-4769-B94F-AD8D8DF22174}" type="presParOf" srcId="{492C5127-618C-4123-88C5-D4ACD17D5557}" destId="{FFEB1236-8594-420B-88CE-6F93F8652228}" srcOrd="1" destOrd="0" presId="urn:microsoft.com/office/officeart/2005/8/layout/hierarchy3"/>
    <dgm:cxn modelId="{F17AC731-C1B1-40B6-B63B-9B1E9804266C}" type="presParOf" srcId="{492C5127-618C-4123-88C5-D4ACD17D5557}" destId="{7EB9069A-1F88-471A-AE31-E97F6C75B488}" srcOrd="2" destOrd="0" presId="urn:microsoft.com/office/officeart/2005/8/layout/hierarchy3"/>
    <dgm:cxn modelId="{E1AE6C2C-17BB-4695-AE5F-487628043903}" type="presParOf" srcId="{492C5127-618C-4123-88C5-D4ACD17D5557}" destId="{0A7ED5A5-3EE3-44D2-8AB9-3C67B87665C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0E1DE5A-B7ED-45AC-95EA-5B74AD1129A0}"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n-US"/>
        </a:p>
      </dgm:t>
    </dgm:pt>
    <dgm:pt modelId="{500B9D91-38E5-490A-9480-E2CF9CD751A4}">
      <dgm:prSet phldrT="[Text]" custT="1"/>
      <dgm:spPr>
        <a:ln>
          <a:solidFill>
            <a:srgbClr val="114454"/>
          </a:solidFill>
        </a:ln>
      </dgm:spPr>
      <dgm:t>
        <a:bodyPr/>
        <a:lstStyle/>
        <a:p>
          <a:r>
            <a:rPr lang="lv-LV" sz="1400" b="1" dirty="0">
              <a:latin typeface="Tahoma" panose="020B0604030504040204" pitchFamily="34" charset="0"/>
              <a:ea typeface="Tahoma" panose="020B0604030504040204" pitchFamily="34" charset="0"/>
              <a:cs typeface="Tahoma" panose="020B0604030504040204" pitchFamily="34" charset="0"/>
            </a:rPr>
            <a:t>Attīstošās metodes</a:t>
          </a:r>
          <a:endParaRPr lang="en-US" sz="1400" b="1" dirty="0">
            <a:latin typeface="Tahoma" panose="020B0604030504040204" pitchFamily="34" charset="0"/>
            <a:ea typeface="Tahoma" panose="020B0604030504040204" pitchFamily="34" charset="0"/>
            <a:cs typeface="Tahoma" panose="020B0604030504040204" pitchFamily="34" charset="0"/>
          </a:endParaRPr>
        </a:p>
      </dgm:t>
    </dgm:pt>
    <dgm:pt modelId="{1D1C4B85-36BF-4C81-868D-4AAD92F15F42}" type="parTrans" cxnId="{92C60849-8790-47ED-A9DF-CCD3894C3AEA}">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9B10653-B2EB-4CC8-8103-1EEBD8AC145B}" type="sibTrans" cxnId="{92C60849-8790-47ED-A9DF-CCD3894C3AEA}">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F9A5417-18E5-436F-B9DA-C744A0920A7A}">
      <dgm:prSet phldrT="[Text]" custT="1"/>
      <dgm:spPr>
        <a:ln>
          <a:solidFill>
            <a:srgbClr val="114454"/>
          </a:solidFill>
        </a:ln>
      </dgm:spPr>
      <dgm:t>
        <a:bodyPr/>
        <a:lstStyle/>
        <a:p>
          <a:r>
            <a:rPr lang="lv-LV" sz="1400">
              <a:latin typeface="Tahoma" panose="020B0604030504040204" pitchFamily="34" charset="0"/>
              <a:ea typeface="Tahoma" panose="020B0604030504040204" pitchFamily="34" charset="0"/>
              <a:cs typeface="Tahoma" panose="020B0604030504040204" pitchFamily="34" charset="0"/>
            </a:rPr>
            <a:t>Prāta vētras </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E72E1BE3-F3B1-4404-B78E-C0CB715DDC1F}" type="parTrans" cxnId="{B336092A-6A8C-48B5-B664-20C94E811E19}">
      <dgm:prSe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AA93610-C49D-4C65-B8A5-93531B2EAE3B}" type="sibTrans" cxnId="{B336092A-6A8C-48B5-B664-20C94E811E1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6504F94-D640-4BEC-A7C1-EADD2B282835}">
      <dgm:prSet phldrT="[Text]" custT="1"/>
      <dgm:spPr>
        <a:ln>
          <a:solidFill>
            <a:srgbClr val="114454"/>
          </a:solidFill>
        </a:ln>
      </dgm:spPr>
      <dgm:t>
        <a:bodyPr/>
        <a:lstStyle/>
        <a:p>
          <a:r>
            <a:rPr lang="lv-LV" sz="1400" dirty="0">
              <a:latin typeface="Tahoma" panose="020B0604030504040204" pitchFamily="34" charset="0"/>
              <a:ea typeface="Tahoma" panose="020B0604030504040204" pitchFamily="34" charset="0"/>
              <a:cs typeface="Tahoma" panose="020B0604030504040204" pitchFamily="34" charset="0"/>
            </a:rPr>
            <a:t>Daudz-funkcionālās darba grupas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65F50BF6-5DF2-4663-933C-E49CA6B5927C}" type="parTrans" cxnId="{D90ACA52-C17E-41CA-AB10-43CD7DB7C091}">
      <dgm:prSe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8EEBCD8-DABD-468C-AF02-872278DDE179}" type="sibTrans" cxnId="{D90ACA52-C17E-41CA-AB10-43CD7DB7C091}">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A670D13-88F7-45A2-A63E-E71FCD3977B3}">
      <dgm:prSet phldrT="[Text]" custT="1"/>
      <dgm:spPr>
        <a:ln>
          <a:solidFill>
            <a:srgbClr val="114454"/>
          </a:solidFill>
        </a:ln>
      </dgm:spPr>
      <dgm:t>
        <a:bodyPr/>
        <a:lstStyle/>
        <a:p>
          <a:r>
            <a:rPr lang="lv-LV" sz="1400">
              <a:latin typeface="Tahoma" panose="020B0604030504040204" pitchFamily="34" charset="0"/>
              <a:ea typeface="Tahoma" panose="020B0604030504040204" pitchFamily="34" charset="0"/>
              <a:cs typeface="Tahoma" panose="020B0604030504040204" pitchFamily="34" charset="0"/>
            </a:rPr>
            <a:t>Personāla darba rotācija </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8D84C05F-49A4-4424-91BB-07D1B642AE65}" type="parTrans" cxnId="{AE4FE1C5-ADAD-42F6-90E2-AA147EA0959E}">
      <dgm:prSe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3C9BB42B-BDBC-4720-9A1C-76404068872F}" type="sibTrans" cxnId="{AE4FE1C5-ADAD-42F6-90E2-AA147EA0959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D452D0A-8A22-455F-A816-F7AE56448AA8}">
      <dgm:prSet phldrT="[Text]" custT="1"/>
      <dgm:spPr>
        <a:ln>
          <a:solidFill>
            <a:srgbClr val="114454"/>
          </a:solidFill>
        </a:ln>
      </dgm:spPr>
      <dgm:t>
        <a:bodyPr/>
        <a:lstStyle/>
        <a:p>
          <a:r>
            <a:rPr lang="lv-LV" sz="1400">
              <a:latin typeface="Tahoma" panose="020B0604030504040204" pitchFamily="34" charset="0"/>
              <a:ea typeface="Tahoma" panose="020B0604030504040204" pitchFamily="34" charset="0"/>
              <a:cs typeface="Tahoma" panose="020B0604030504040204" pitchFamily="34" charset="0"/>
            </a:rPr>
            <a:t>Finanšu stimuli darbi-niekiem</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0D876C11-A7CC-48EB-9906-0DE3C22E5EC7}" type="parTrans" cxnId="{9FC58F5B-A2B4-4A48-A59B-2C1D7ACC47EE}">
      <dgm:prSe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3F49552-4108-4996-BF19-833AAFE5134B}" type="sibTrans" cxnId="{9FC58F5B-A2B4-4A48-A59B-2C1D7ACC47E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21ACD96-518C-43CA-ACB5-4BF1EE5D14B1}">
      <dgm:prSet custT="1"/>
      <dgm:spPr>
        <a:ln>
          <a:solidFill>
            <a:srgbClr val="114454"/>
          </a:solidFill>
        </a:ln>
      </dgm:spPr>
      <dgm:t>
        <a:bodyPr/>
        <a:lstStyle/>
        <a:p>
          <a:r>
            <a:rPr lang="lv-LV" sz="1400" dirty="0">
              <a:latin typeface="Tahoma" panose="020B0604030504040204" pitchFamily="34" charset="0"/>
              <a:ea typeface="Tahoma" panose="020B0604030504040204" pitchFamily="34" charset="0"/>
              <a:cs typeface="Tahoma" panose="020B0604030504040204" pitchFamily="34" charset="0"/>
            </a:rPr>
            <a:t>Nefinansiālie stimuli darbi-niekiem</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14B9AF59-E62D-4EC0-A5FE-9C97CB4E651D}" type="parTrans" cxnId="{E6154AD5-EEE4-4821-B247-1FC1B8F2C93C}">
      <dgm:prSe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140E51C7-995F-494A-976F-476173AFEE04}" type="sibTrans" cxnId="{E6154AD5-EEE4-4821-B247-1FC1B8F2C93C}">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6FD0851B-B4FA-4661-B4CC-6672AB8B1628}">
      <dgm:prSet custT="1"/>
      <dgm:spPr>
        <a:ln>
          <a:solidFill>
            <a:srgbClr val="114454"/>
          </a:solidFill>
        </a:ln>
      </dgm:spPr>
      <dgm:t>
        <a:bodyPr/>
        <a:lstStyle/>
        <a:p>
          <a:r>
            <a:rPr lang="lv-LV" sz="1400">
              <a:latin typeface="Tahoma" panose="020B0604030504040204" pitchFamily="34" charset="0"/>
              <a:ea typeface="Tahoma" panose="020B0604030504040204" pitchFamily="34" charset="0"/>
              <a:cs typeface="Tahoma" panose="020B0604030504040204" pitchFamily="34" charset="0"/>
            </a:rPr>
            <a:t>Darbinieku apmācība </a:t>
          </a:r>
          <a:endParaRPr lang="en-US" sz="1400">
            <a:latin typeface="Tahoma" panose="020B0604030504040204" pitchFamily="34" charset="0"/>
            <a:ea typeface="Tahoma" panose="020B0604030504040204" pitchFamily="34" charset="0"/>
            <a:cs typeface="Tahoma" panose="020B0604030504040204" pitchFamily="34" charset="0"/>
          </a:endParaRPr>
        </a:p>
      </dgm:t>
    </dgm:pt>
    <dgm:pt modelId="{92B0A2E9-6A29-4DEB-8C38-C6B258247938}" type="parTrans" cxnId="{0A5A3497-5ED9-4615-916A-7FB2CF723E5F}">
      <dgm:prSe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7BD6215-0176-43FC-A6C0-FC4430B0697D}" type="sibTrans" cxnId="{0A5A3497-5ED9-4615-916A-7FB2CF723E5F}">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1D26EA3-E1E0-4368-8145-A1BEBC321B97}" type="pres">
      <dgm:prSet presAssocID="{C0E1DE5A-B7ED-45AC-95EA-5B74AD1129A0}" presName="cycle" presStyleCnt="0">
        <dgm:presLayoutVars>
          <dgm:chMax val="1"/>
          <dgm:dir/>
          <dgm:animLvl val="ctr"/>
          <dgm:resizeHandles val="exact"/>
        </dgm:presLayoutVars>
      </dgm:prSet>
      <dgm:spPr/>
    </dgm:pt>
    <dgm:pt modelId="{FF926F64-158A-40E1-B5D3-913905D5902D}" type="pres">
      <dgm:prSet presAssocID="{500B9D91-38E5-490A-9480-E2CF9CD751A4}" presName="centerShape" presStyleLbl="node0" presStyleIdx="0" presStyleCnt="1"/>
      <dgm:spPr/>
    </dgm:pt>
    <dgm:pt modelId="{83548763-DCE1-4C14-91FD-20E7969FF145}" type="pres">
      <dgm:prSet presAssocID="{E72E1BE3-F3B1-4404-B78E-C0CB715DDC1F}" presName="Name9" presStyleLbl="parChTrans1D2" presStyleIdx="0" presStyleCnt="6"/>
      <dgm:spPr/>
    </dgm:pt>
    <dgm:pt modelId="{5DEAAF3E-24D2-4183-9789-502A7A6A2FD4}" type="pres">
      <dgm:prSet presAssocID="{E72E1BE3-F3B1-4404-B78E-C0CB715DDC1F}" presName="connTx" presStyleLbl="parChTrans1D2" presStyleIdx="0" presStyleCnt="6"/>
      <dgm:spPr/>
    </dgm:pt>
    <dgm:pt modelId="{DC6F7DFF-CE27-42AD-BB12-A506FCE944F2}" type="pres">
      <dgm:prSet presAssocID="{8F9A5417-18E5-436F-B9DA-C744A0920A7A}" presName="node" presStyleLbl="node1" presStyleIdx="0" presStyleCnt="6" custScaleX="120780" custScaleY="120780">
        <dgm:presLayoutVars>
          <dgm:bulletEnabled val="1"/>
        </dgm:presLayoutVars>
      </dgm:prSet>
      <dgm:spPr/>
    </dgm:pt>
    <dgm:pt modelId="{9F725099-9E87-48F1-B0EC-3437C05F2A33}" type="pres">
      <dgm:prSet presAssocID="{65F50BF6-5DF2-4663-933C-E49CA6B5927C}" presName="Name9" presStyleLbl="parChTrans1D2" presStyleIdx="1" presStyleCnt="6"/>
      <dgm:spPr/>
    </dgm:pt>
    <dgm:pt modelId="{2ABC5F1E-A4AA-4D16-A476-AD22CC7C80DE}" type="pres">
      <dgm:prSet presAssocID="{65F50BF6-5DF2-4663-933C-E49CA6B5927C}" presName="connTx" presStyleLbl="parChTrans1D2" presStyleIdx="1" presStyleCnt="6"/>
      <dgm:spPr/>
    </dgm:pt>
    <dgm:pt modelId="{971CC9C1-E409-4189-A6A5-4DD2D8D77608}" type="pres">
      <dgm:prSet presAssocID="{96504F94-D640-4BEC-A7C1-EADD2B282835}" presName="node" presStyleLbl="node1" presStyleIdx="1" presStyleCnt="6" custScaleX="120780" custScaleY="120780">
        <dgm:presLayoutVars>
          <dgm:bulletEnabled val="1"/>
        </dgm:presLayoutVars>
      </dgm:prSet>
      <dgm:spPr/>
    </dgm:pt>
    <dgm:pt modelId="{8ACBCA78-805A-4F47-A163-18AF8946414F}" type="pres">
      <dgm:prSet presAssocID="{8D84C05F-49A4-4424-91BB-07D1B642AE65}" presName="Name9" presStyleLbl="parChTrans1D2" presStyleIdx="2" presStyleCnt="6"/>
      <dgm:spPr/>
    </dgm:pt>
    <dgm:pt modelId="{6C9E78EF-2A59-476B-B8AE-4C887BB2F926}" type="pres">
      <dgm:prSet presAssocID="{8D84C05F-49A4-4424-91BB-07D1B642AE65}" presName="connTx" presStyleLbl="parChTrans1D2" presStyleIdx="2" presStyleCnt="6"/>
      <dgm:spPr/>
    </dgm:pt>
    <dgm:pt modelId="{81401BB2-91D0-4338-89D2-67A3FB800402}" type="pres">
      <dgm:prSet presAssocID="{9A670D13-88F7-45A2-A63E-E71FCD3977B3}" presName="node" presStyleLbl="node1" presStyleIdx="2" presStyleCnt="6" custScaleX="120780" custScaleY="120780">
        <dgm:presLayoutVars>
          <dgm:bulletEnabled val="1"/>
        </dgm:presLayoutVars>
      </dgm:prSet>
      <dgm:spPr/>
    </dgm:pt>
    <dgm:pt modelId="{740AB1BE-2A26-4BFE-9743-D0081B79230C}" type="pres">
      <dgm:prSet presAssocID="{0D876C11-A7CC-48EB-9906-0DE3C22E5EC7}" presName="Name9" presStyleLbl="parChTrans1D2" presStyleIdx="3" presStyleCnt="6"/>
      <dgm:spPr/>
    </dgm:pt>
    <dgm:pt modelId="{96DAE827-B9F1-4340-B183-9E2FF84E004B}" type="pres">
      <dgm:prSet presAssocID="{0D876C11-A7CC-48EB-9906-0DE3C22E5EC7}" presName="connTx" presStyleLbl="parChTrans1D2" presStyleIdx="3" presStyleCnt="6"/>
      <dgm:spPr/>
    </dgm:pt>
    <dgm:pt modelId="{B7FE487A-1FCC-4659-AD2F-3E0BC4D09644}" type="pres">
      <dgm:prSet presAssocID="{0D452D0A-8A22-455F-A816-F7AE56448AA8}" presName="node" presStyleLbl="node1" presStyleIdx="3" presStyleCnt="6" custScaleX="120780" custScaleY="120780">
        <dgm:presLayoutVars>
          <dgm:bulletEnabled val="1"/>
        </dgm:presLayoutVars>
      </dgm:prSet>
      <dgm:spPr/>
    </dgm:pt>
    <dgm:pt modelId="{8C317516-2725-4A9F-8058-D7B4BF8A31E3}" type="pres">
      <dgm:prSet presAssocID="{14B9AF59-E62D-4EC0-A5FE-9C97CB4E651D}" presName="Name9" presStyleLbl="parChTrans1D2" presStyleIdx="4" presStyleCnt="6"/>
      <dgm:spPr/>
    </dgm:pt>
    <dgm:pt modelId="{14E48736-8854-490C-A842-5CEA1A490A47}" type="pres">
      <dgm:prSet presAssocID="{14B9AF59-E62D-4EC0-A5FE-9C97CB4E651D}" presName="connTx" presStyleLbl="parChTrans1D2" presStyleIdx="4" presStyleCnt="6"/>
      <dgm:spPr/>
    </dgm:pt>
    <dgm:pt modelId="{971DA76E-3367-4EED-8F90-F76CA2CEC9FD}" type="pres">
      <dgm:prSet presAssocID="{821ACD96-518C-43CA-ACB5-4BF1EE5D14B1}" presName="node" presStyleLbl="node1" presStyleIdx="4" presStyleCnt="6" custScaleX="120780" custScaleY="120780">
        <dgm:presLayoutVars>
          <dgm:bulletEnabled val="1"/>
        </dgm:presLayoutVars>
      </dgm:prSet>
      <dgm:spPr/>
    </dgm:pt>
    <dgm:pt modelId="{94F25D14-444B-4CC6-8B58-5F1B7446CF18}" type="pres">
      <dgm:prSet presAssocID="{92B0A2E9-6A29-4DEB-8C38-C6B258247938}" presName="Name9" presStyleLbl="parChTrans1D2" presStyleIdx="5" presStyleCnt="6"/>
      <dgm:spPr/>
    </dgm:pt>
    <dgm:pt modelId="{4475E185-3B3E-4A44-9631-0E890B2A47E1}" type="pres">
      <dgm:prSet presAssocID="{92B0A2E9-6A29-4DEB-8C38-C6B258247938}" presName="connTx" presStyleLbl="parChTrans1D2" presStyleIdx="5" presStyleCnt="6"/>
      <dgm:spPr/>
    </dgm:pt>
    <dgm:pt modelId="{8C742EFF-AB41-40AC-B869-DAD0F54EEAAF}" type="pres">
      <dgm:prSet presAssocID="{6FD0851B-B4FA-4661-B4CC-6672AB8B1628}" presName="node" presStyleLbl="node1" presStyleIdx="5" presStyleCnt="6" custScaleX="120780" custScaleY="120780">
        <dgm:presLayoutVars>
          <dgm:bulletEnabled val="1"/>
        </dgm:presLayoutVars>
      </dgm:prSet>
      <dgm:spPr/>
    </dgm:pt>
  </dgm:ptLst>
  <dgm:cxnLst>
    <dgm:cxn modelId="{B162E20C-AFCB-48B8-BE54-7D5B030B2D73}" type="presOf" srcId="{8F9A5417-18E5-436F-B9DA-C744A0920A7A}" destId="{DC6F7DFF-CE27-42AD-BB12-A506FCE944F2}" srcOrd="0" destOrd="0" presId="urn:microsoft.com/office/officeart/2005/8/layout/radial1"/>
    <dgm:cxn modelId="{5E708718-DE72-4750-81EB-9BD79238C9AF}" type="presOf" srcId="{0D876C11-A7CC-48EB-9906-0DE3C22E5EC7}" destId="{740AB1BE-2A26-4BFE-9743-D0081B79230C}" srcOrd="0" destOrd="0" presId="urn:microsoft.com/office/officeart/2005/8/layout/radial1"/>
    <dgm:cxn modelId="{41649A22-E353-48A1-B8A1-BA1FBB208AF8}" type="presOf" srcId="{500B9D91-38E5-490A-9480-E2CF9CD751A4}" destId="{FF926F64-158A-40E1-B5D3-913905D5902D}" srcOrd="0" destOrd="0" presId="urn:microsoft.com/office/officeart/2005/8/layout/radial1"/>
    <dgm:cxn modelId="{D6370425-5DE9-4448-B7D4-B517ACAFD457}" type="presOf" srcId="{E72E1BE3-F3B1-4404-B78E-C0CB715DDC1F}" destId="{5DEAAF3E-24D2-4183-9789-502A7A6A2FD4}" srcOrd="1" destOrd="0" presId="urn:microsoft.com/office/officeart/2005/8/layout/radial1"/>
    <dgm:cxn modelId="{B336092A-6A8C-48B5-B664-20C94E811E19}" srcId="{500B9D91-38E5-490A-9480-E2CF9CD751A4}" destId="{8F9A5417-18E5-436F-B9DA-C744A0920A7A}" srcOrd="0" destOrd="0" parTransId="{E72E1BE3-F3B1-4404-B78E-C0CB715DDC1F}" sibTransId="{7AA93610-C49D-4C65-B8A5-93531B2EAE3B}"/>
    <dgm:cxn modelId="{7F1F4E3B-EBB3-4102-8E70-7AA291C832CA}" type="presOf" srcId="{E72E1BE3-F3B1-4404-B78E-C0CB715DDC1F}" destId="{83548763-DCE1-4C14-91FD-20E7969FF145}" srcOrd="0" destOrd="0" presId="urn:microsoft.com/office/officeart/2005/8/layout/radial1"/>
    <dgm:cxn modelId="{F13F643C-9860-4194-BEE1-60A344B4D433}" type="presOf" srcId="{92B0A2E9-6A29-4DEB-8C38-C6B258247938}" destId="{94F25D14-444B-4CC6-8B58-5F1B7446CF18}" srcOrd="0" destOrd="0" presId="urn:microsoft.com/office/officeart/2005/8/layout/radial1"/>
    <dgm:cxn modelId="{BA1A243E-9305-41EB-9911-79B198127EB9}" type="presOf" srcId="{8D84C05F-49A4-4424-91BB-07D1B642AE65}" destId="{6C9E78EF-2A59-476B-B8AE-4C887BB2F926}" srcOrd="1" destOrd="0" presId="urn:microsoft.com/office/officeart/2005/8/layout/radial1"/>
    <dgm:cxn modelId="{9FC58F5B-A2B4-4A48-A59B-2C1D7ACC47EE}" srcId="{500B9D91-38E5-490A-9480-E2CF9CD751A4}" destId="{0D452D0A-8A22-455F-A816-F7AE56448AA8}" srcOrd="3" destOrd="0" parTransId="{0D876C11-A7CC-48EB-9906-0DE3C22E5EC7}" sibTransId="{03F49552-4108-4996-BF19-833AAFE5134B}"/>
    <dgm:cxn modelId="{3102E85D-79EB-48B7-AB8E-98C75C53A1E7}" type="presOf" srcId="{65F50BF6-5DF2-4663-933C-E49CA6B5927C}" destId="{2ABC5F1E-A4AA-4D16-A476-AD22CC7C80DE}" srcOrd="1" destOrd="0" presId="urn:microsoft.com/office/officeart/2005/8/layout/radial1"/>
    <dgm:cxn modelId="{97F8135F-9255-4569-A6C1-1059523E26B2}" type="presOf" srcId="{92B0A2E9-6A29-4DEB-8C38-C6B258247938}" destId="{4475E185-3B3E-4A44-9631-0E890B2A47E1}" srcOrd="1" destOrd="0" presId="urn:microsoft.com/office/officeart/2005/8/layout/radial1"/>
    <dgm:cxn modelId="{92C60849-8790-47ED-A9DF-CCD3894C3AEA}" srcId="{C0E1DE5A-B7ED-45AC-95EA-5B74AD1129A0}" destId="{500B9D91-38E5-490A-9480-E2CF9CD751A4}" srcOrd="0" destOrd="0" parTransId="{1D1C4B85-36BF-4C81-868D-4AAD92F15F42}" sibTransId="{59B10653-B2EB-4CC8-8103-1EEBD8AC145B}"/>
    <dgm:cxn modelId="{D90ACA52-C17E-41CA-AB10-43CD7DB7C091}" srcId="{500B9D91-38E5-490A-9480-E2CF9CD751A4}" destId="{96504F94-D640-4BEC-A7C1-EADD2B282835}" srcOrd="1" destOrd="0" parTransId="{65F50BF6-5DF2-4663-933C-E49CA6B5927C}" sibTransId="{E8EEBCD8-DABD-468C-AF02-872278DDE179}"/>
    <dgm:cxn modelId="{8BC5D273-2C18-4816-8747-17BA7D980D55}" type="presOf" srcId="{6FD0851B-B4FA-4661-B4CC-6672AB8B1628}" destId="{8C742EFF-AB41-40AC-B869-DAD0F54EEAAF}" srcOrd="0" destOrd="0" presId="urn:microsoft.com/office/officeart/2005/8/layout/radial1"/>
    <dgm:cxn modelId="{1C4D7C76-51C7-41D7-9EA5-D7F09B6D417B}" type="presOf" srcId="{14B9AF59-E62D-4EC0-A5FE-9C97CB4E651D}" destId="{14E48736-8854-490C-A842-5CEA1A490A47}" srcOrd="1" destOrd="0" presId="urn:microsoft.com/office/officeart/2005/8/layout/radial1"/>
    <dgm:cxn modelId="{A7473C88-6659-4D72-83E7-BA8B6DA6172C}" type="presOf" srcId="{821ACD96-518C-43CA-ACB5-4BF1EE5D14B1}" destId="{971DA76E-3367-4EED-8F90-F76CA2CEC9FD}" srcOrd="0" destOrd="0" presId="urn:microsoft.com/office/officeart/2005/8/layout/radial1"/>
    <dgm:cxn modelId="{ECF2A092-89EF-4039-A16A-13D89DB15962}" type="presOf" srcId="{0D452D0A-8A22-455F-A816-F7AE56448AA8}" destId="{B7FE487A-1FCC-4659-AD2F-3E0BC4D09644}" srcOrd="0" destOrd="0" presId="urn:microsoft.com/office/officeart/2005/8/layout/radial1"/>
    <dgm:cxn modelId="{0A5A3497-5ED9-4615-916A-7FB2CF723E5F}" srcId="{500B9D91-38E5-490A-9480-E2CF9CD751A4}" destId="{6FD0851B-B4FA-4661-B4CC-6672AB8B1628}" srcOrd="5" destOrd="0" parTransId="{92B0A2E9-6A29-4DEB-8C38-C6B258247938}" sibTransId="{97BD6215-0176-43FC-A6C0-FC4430B0697D}"/>
    <dgm:cxn modelId="{2FDF1598-D597-4E08-9702-AA0997AC0F8A}" type="presOf" srcId="{9A670D13-88F7-45A2-A63E-E71FCD3977B3}" destId="{81401BB2-91D0-4338-89D2-67A3FB800402}" srcOrd="0" destOrd="0" presId="urn:microsoft.com/office/officeart/2005/8/layout/radial1"/>
    <dgm:cxn modelId="{351A12A6-7351-463B-BEF5-C3EFA52DD25D}" type="presOf" srcId="{C0E1DE5A-B7ED-45AC-95EA-5B74AD1129A0}" destId="{71D26EA3-E1E0-4368-8145-A1BEBC321B97}" srcOrd="0" destOrd="0" presId="urn:microsoft.com/office/officeart/2005/8/layout/radial1"/>
    <dgm:cxn modelId="{AE4FE1C5-ADAD-42F6-90E2-AA147EA0959E}" srcId="{500B9D91-38E5-490A-9480-E2CF9CD751A4}" destId="{9A670D13-88F7-45A2-A63E-E71FCD3977B3}" srcOrd="2" destOrd="0" parTransId="{8D84C05F-49A4-4424-91BB-07D1B642AE65}" sibTransId="{3C9BB42B-BDBC-4720-9A1C-76404068872F}"/>
    <dgm:cxn modelId="{7DB15BC7-AF25-4A4D-8208-0FFC4316780C}" type="presOf" srcId="{8D84C05F-49A4-4424-91BB-07D1B642AE65}" destId="{8ACBCA78-805A-4F47-A163-18AF8946414F}" srcOrd="0" destOrd="0" presId="urn:microsoft.com/office/officeart/2005/8/layout/radial1"/>
    <dgm:cxn modelId="{E6154AD5-EEE4-4821-B247-1FC1B8F2C93C}" srcId="{500B9D91-38E5-490A-9480-E2CF9CD751A4}" destId="{821ACD96-518C-43CA-ACB5-4BF1EE5D14B1}" srcOrd="4" destOrd="0" parTransId="{14B9AF59-E62D-4EC0-A5FE-9C97CB4E651D}" sibTransId="{140E51C7-995F-494A-976F-476173AFEE04}"/>
    <dgm:cxn modelId="{AC7025DD-6539-4C95-832E-6C1EB7B6FC2C}" type="presOf" srcId="{14B9AF59-E62D-4EC0-A5FE-9C97CB4E651D}" destId="{8C317516-2725-4A9F-8058-D7B4BF8A31E3}" srcOrd="0" destOrd="0" presId="urn:microsoft.com/office/officeart/2005/8/layout/radial1"/>
    <dgm:cxn modelId="{1F5828ED-1F13-4DD4-BDCA-F4FC51FB0AE4}" type="presOf" srcId="{96504F94-D640-4BEC-A7C1-EADD2B282835}" destId="{971CC9C1-E409-4189-A6A5-4DD2D8D77608}" srcOrd="0" destOrd="0" presId="urn:microsoft.com/office/officeart/2005/8/layout/radial1"/>
    <dgm:cxn modelId="{08F889F1-420A-4DB7-B46E-A340F4119C57}" type="presOf" srcId="{0D876C11-A7CC-48EB-9906-0DE3C22E5EC7}" destId="{96DAE827-B9F1-4340-B183-9E2FF84E004B}" srcOrd="1" destOrd="0" presId="urn:microsoft.com/office/officeart/2005/8/layout/radial1"/>
    <dgm:cxn modelId="{D0BD9BFA-3895-48DF-860F-606E562062E0}" type="presOf" srcId="{65F50BF6-5DF2-4663-933C-E49CA6B5927C}" destId="{9F725099-9E87-48F1-B0EC-3437C05F2A33}" srcOrd="0" destOrd="0" presId="urn:microsoft.com/office/officeart/2005/8/layout/radial1"/>
    <dgm:cxn modelId="{4CFCEFFE-3E31-47FD-B86B-D6BCAB0F07C6}" type="presParOf" srcId="{71D26EA3-E1E0-4368-8145-A1BEBC321B97}" destId="{FF926F64-158A-40E1-B5D3-913905D5902D}" srcOrd="0" destOrd="0" presId="urn:microsoft.com/office/officeart/2005/8/layout/radial1"/>
    <dgm:cxn modelId="{ED8EE766-C547-4E66-9976-81A1B9890429}" type="presParOf" srcId="{71D26EA3-E1E0-4368-8145-A1BEBC321B97}" destId="{83548763-DCE1-4C14-91FD-20E7969FF145}" srcOrd="1" destOrd="0" presId="urn:microsoft.com/office/officeart/2005/8/layout/radial1"/>
    <dgm:cxn modelId="{DED93A77-146B-4BF8-9445-EEFD70148FC4}" type="presParOf" srcId="{83548763-DCE1-4C14-91FD-20E7969FF145}" destId="{5DEAAF3E-24D2-4183-9789-502A7A6A2FD4}" srcOrd="0" destOrd="0" presId="urn:microsoft.com/office/officeart/2005/8/layout/radial1"/>
    <dgm:cxn modelId="{7B06247F-6A25-4E46-A389-A1EEB8A77DF3}" type="presParOf" srcId="{71D26EA3-E1E0-4368-8145-A1BEBC321B97}" destId="{DC6F7DFF-CE27-42AD-BB12-A506FCE944F2}" srcOrd="2" destOrd="0" presId="urn:microsoft.com/office/officeart/2005/8/layout/radial1"/>
    <dgm:cxn modelId="{D104575F-70E5-4513-9A54-76890C29EBF8}" type="presParOf" srcId="{71D26EA3-E1E0-4368-8145-A1BEBC321B97}" destId="{9F725099-9E87-48F1-B0EC-3437C05F2A33}" srcOrd="3" destOrd="0" presId="urn:microsoft.com/office/officeart/2005/8/layout/radial1"/>
    <dgm:cxn modelId="{AE39D57C-7883-4AF8-9146-D16C3ABEE7AD}" type="presParOf" srcId="{9F725099-9E87-48F1-B0EC-3437C05F2A33}" destId="{2ABC5F1E-A4AA-4D16-A476-AD22CC7C80DE}" srcOrd="0" destOrd="0" presId="urn:microsoft.com/office/officeart/2005/8/layout/radial1"/>
    <dgm:cxn modelId="{39F4FAAD-8817-4341-ACA4-49F56FB25FE6}" type="presParOf" srcId="{71D26EA3-E1E0-4368-8145-A1BEBC321B97}" destId="{971CC9C1-E409-4189-A6A5-4DD2D8D77608}" srcOrd="4" destOrd="0" presId="urn:microsoft.com/office/officeart/2005/8/layout/radial1"/>
    <dgm:cxn modelId="{DDA8CC9B-D978-4522-8B30-29D94E886B1C}" type="presParOf" srcId="{71D26EA3-E1E0-4368-8145-A1BEBC321B97}" destId="{8ACBCA78-805A-4F47-A163-18AF8946414F}" srcOrd="5" destOrd="0" presId="urn:microsoft.com/office/officeart/2005/8/layout/radial1"/>
    <dgm:cxn modelId="{57221210-1BB7-4EB7-BA26-CCE23CA7E520}" type="presParOf" srcId="{8ACBCA78-805A-4F47-A163-18AF8946414F}" destId="{6C9E78EF-2A59-476B-B8AE-4C887BB2F926}" srcOrd="0" destOrd="0" presId="urn:microsoft.com/office/officeart/2005/8/layout/radial1"/>
    <dgm:cxn modelId="{A2D9E99C-A28A-46C9-828A-5D2F4884DD51}" type="presParOf" srcId="{71D26EA3-E1E0-4368-8145-A1BEBC321B97}" destId="{81401BB2-91D0-4338-89D2-67A3FB800402}" srcOrd="6" destOrd="0" presId="urn:microsoft.com/office/officeart/2005/8/layout/radial1"/>
    <dgm:cxn modelId="{7382DE6F-95CF-4D76-9C0E-1093B49B7B42}" type="presParOf" srcId="{71D26EA3-E1E0-4368-8145-A1BEBC321B97}" destId="{740AB1BE-2A26-4BFE-9743-D0081B79230C}" srcOrd="7" destOrd="0" presId="urn:microsoft.com/office/officeart/2005/8/layout/radial1"/>
    <dgm:cxn modelId="{D66D163A-E108-4781-99AE-A4A3FD3D7A08}" type="presParOf" srcId="{740AB1BE-2A26-4BFE-9743-D0081B79230C}" destId="{96DAE827-B9F1-4340-B183-9E2FF84E004B}" srcOrd="0" destOrd="0" presId="urn:microsoft.com/office/officeart/2005/8/layout/radial1"/>
    <dgm:cxn modelId="{9226645F-2048-472A-935C-25A71B027D5B}" type="presParOf" srcId="{71D26EA3-E1E0-4368-8145-A1BEBC321B97}" destId="{B7FE487A-1FCC-4659-AD2F-3E0BC4D09644}" srcOrd="8" destOrd="0" presId="urn:microsoft.com/office/officeart/2005/8/layout/radial1"/>
    <dgm:cxn modelId="{50835EDA-943E-4628-A444-F96BD675C6EA}" type="presParOf" srcId="{71D26EA3-E1E0-4368-8145-A1BEBC321B97}" destId="{8C317516-2725-4A9F-8058-D7B4BF8A31E3}" srcOrd="9" destOrd="0" presId="urn:microsoft.com/office/officeart/2005/8/layout/radial1"/>
    <dgm:cxn modelId="{1070A2FF-3329-466C-A91F-8E1FE148ADA7}" type="presParOf" srcId="{8C317516-2725-4A9F-8058-D7B4BF8A31E3}" destId="{14E48736-8854-490C-A842-5CEA1A490A47}" srcOrd="0" destOrd="0" presId="urn:microsoft.com/office/officeart/2005/8/layout/radial1"/>
    <dgm:cxn modelId="{23B9682F-6135-4372-8526-235D4FAA2823}" type="presParOf" srcId="{71D26EA3-E1E0-4368-8145-A1BEBC321B97}" destId="{971DA76E-3367-4EED-8F90-F76CA2CEC9FD}" srcOrd="10" destOrd="0" presId="urn:microsoft.com/office/officeart/2005/8/layout/radial1"/>
    <dgm:cxn modelId="{CF083470-45B8-4A37-8CED-FB6C707F77F8}" type="presParOf" srcId="{71D26EA3-E1E0-4368-8145-A1BEBC321B97}" destId="{94F25D14-444B-4CC6-8B58-5F1B7446CF18}" srcOrd="11" destOrd="0" presId="urn:microsoft.com/office/officeart/2005/8/layout/radial1"/>
    <dgm:cxn modelId="{40E30A61-889B-4423-92B3-B8B8B7CC22D1}" type="presParOf" srcId="{94F25D14-444B-4CC6-8B58-5F1B7446CF18}" destId="{4475E185-3B3E-4A44-9631-0E890B2A47E1}" srcOrd="0" destOrd="0" presId="urn:microsoft.com/office/officeart/2005/8/layout/radial1"/>
    <dgm:cxn modelId="{674236D1-2ED2-4977-A12C-F1CC24DED55D}" type="presParOf" srcId="{71D26EA3-E1E0-4368-8145-A1BEBC321B97}" destId="{8C742EFF-AB41-40AC-B869-DAD0F54EEAA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2158D-0F40-459C-B48A-9612BDCB1978}">
      <dsp:nvSpPr>
        <dsp:cNvPr id="0" name=""/>
        <dsp:cNvSpPr/>
      </dsp:nvSpPr>
      <dsp:spPr>
        <a:xfrm>
          <a:off x="2183057" y="1959"/>
          <a:ext cx="1559017" cy="77950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Tahoma" panose="020B0604030504040204" pitchFamily="34" charset="0"/>
              <a:ea typeface="Tahoma" panose="020B0604030504040204" pitchFamily="34" charset="0"/>
              <a:cs typeface="Tahoma" panose="020B0604030504040204" pitchFamily="34" charset="0"/>
            </a:rPr>
            <a:t>Sociālā perspektīva</a:t>
          </a:r>
          <a:endParaRPr lang="en-US" sz="1800" b="1" kern="1200" dirty="0">
            <a:latin typeface="Tahoma" panose="020B0604030504040204" pitchFamily="34" charset="0"/>
            <a:ea typeface="Tahoma" panose="020B0604030504040204" pitchFamily="34" charset="0"/>
            <a:cs typeface="Tahoma" panose="020B0604030504040204" pitchFamily="34" charset="0"/>
          </a:endParaRPr>
        </a:p>
      </dsp:txBody>
      <dsp:txXfrm>
        <a:off x="2205888" y="24790"/>
        <a:ext cx="1513355" cy="733846"/>
      </dsp:txXfrm>
    </dsp:sp>
    <dsp:sp modelId="{71D49830-97EB-4362-BD60-1B13DFBA6AA0}">
      <dsp:nvSpPr>
        <dsp:cNvPr id="0" name=""/>
        <dsp:cNvSpPr/>
      </dsp:nvSpPr>
      <dsp:spPr>
        <a:xfrm>
          <a:off x="2338958" y="781468"/>
          <a:ext cx="155901" cy="584631"/>
        </a:xfrm>
        <a:custGeom>
          <a:avLst/>
          <a:gdLst/>
          <a:ahLst/>
          <a:cxnLst/>
          <a:rect l="0" t="0" r="0" b="0"/>
          <a:pathLst>
            <a:path>
              <a:moveTo>
                <a:pt x="0" y="0"/>
              </a:moveTo>
              <a:lnTo>
                <a:pt x="0" y="584631"/>
              </a:lnTo>
              <a:lnTo>
                <a:pt x="155901" y="584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7B84D-4CD6-4865-980A-28CD8001F58D}">
      <dsp:nvSpPr>
        <dsp:cNvPr id="0" name=""/>
        <dsp:cNvSpPr/>
      </dsp:nvSpPr>
      <dsp:spPr>
        <a:xfrm>
          <a:off x="2494860" y="976345"/>
          <a:ext cx="1247214" cy="7795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Radošumam ir  sociālā nozīme</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2517691" y="999176"/>
        <a:ext cx="1201552" cy="733846"/>
      </dsp:txXfrm>
    </dsp:sp>
    <dsp:sp modelId="{5AAFFEDA-E712-4368-B49D-52B58A469A3D}">
      <dsp:nvSpPr>
        <dsp:cNvPr id="0" name=""/>
        <dsp:cNvSpPr/>
      </dsp:nvSpPr>
      <dsp:spPr>
        <a:xfrm>
          <a:off x="2338958" y="781468"/>
          <a:ext cx="155901" cy="1559017"/>
        </a:xfrm>
        <a:custGeom>
          <a:avLst/>
          <a:gdLst/>
          <a:ahLst/>
          <a:cxnLst/>
          <a:rect l="0" t="0" r="0" b="0"/>
          <a:pathLst>
            <a:path>
              <a:moveTo>
                <a:pt x="0" y="0"/>
              </a:moveTo>
              <a:lnTo>
                <a:pt x="0" y="1559017"/>
              </a:lnTo>
              <a:lnTo>
                <a:pt x="155901" y="1559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A0C6E-8BF2-4F71-BD9B-341A66CD3E81}">
      <dsp:nvSpPr>
        <dsp:cNvPr id="0" name=""/>
        <dsp:cNvSpPr/>
      </dsp:nvSpPr>
      <dsp:spPr>
        <a:xfrm>
          <a:off x="2494860" y="1950731"/>
          <a:ext cx="1247214" cy="7795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Radošums mijiedarbojas ar sistēmu</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2517691" y="1973562"/>
        <a:ext cx="1201552" cy="733846"/>
      </dsp:txXfrm>
    </dsp:sp>
    <dsp:sp modelId="{4784FE9A-686F-42BD-B6B2-369CD0B41F05}">
      <dsp:nvSpPr>
        <dsp:cNvPr id="0" name=""/>
        <dsp:cNvSpPr/>
      </dsp:nvSpPr>
      <dsp:spPr>
        <a:xfrm>
          <a:off x="2338958" y="781468"/>
          <a:ext cx="155901" cy="2533403"/>
        </a:xfrm>
        <a:custGeom>
          <a:avLst/>
          <a:gdLst/>
          <a:ahLst/>
          <a:cxnLst/>
          <a:rect l="0" t="0" r="0" b="0"/>
          <a:pathLst>
            <a:path>
              <a:moveTo>
                <a:pt x="0" y="0"/>
              </a:moveTo>
              <a:lnTo>
                <a:pt x="0" y="2533403"/>
              </a:lnTo>
              <a:lnTo>
                <a:pt x="155901" y="2533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FB43F2-0BC5-4FDE-97CD-23EDA5476433}">
      <dsp:nvSpPr>
        <dsp:cNvPr id="0" name=""/>
        <dsp:cNvSpPr/>
      </dsp:nvSpPr>
      <dsp:spPr>
        <a:xfrm>
          <a:off x="2494860" y="2925117"/>
          <a:ext cx="1247214" cy="7795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Sabiedrībai jāatzīst radošuma rezultāts</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2517691" y="2947948"/>
        <a:ext cx="1201552" cy="733846"/>
      </dsp:txXfrm>
    </dsp:sp>
    <dsp:sp modelId="{2BE60678-CAD0-4F43-9478-B0BF844883DA}">
      <dsp:nvSpPr>
        <dsp:cNvPr id="0" name=""/>
        <dsp:cNvSpPr/>
      </dsp:nvSpPr>
      <dsp:spPr>
        <a:xfrm>
          <a:off x="4131829" y="1959"/>
          <a:ext cx="1559017" cy="77950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a:latin typeface="Tahoma" panose="020B0604030504040204" pitchFamily="34" charset="0"/>
              <a:ea typeface="Tahoma" panose="020B0604030504040204" pitchFamily="34" charset="0"/>
              <a:cs typeface="Tahoma" panose="020B0604030504040204" pitchFamily="34" charset="0"/>
            </a:rPr>
            <a:t>Personiskā perspektīva</a:t>
          </a:r>
          <a:endParaRPr lang="en-US" sz="1800" b="1" kern="1200">
            <a:latin typeface="Tahoma" panose="020B0604030504040204" pitchFamily="34" charset="0"/>
            <a:ea typeface="Tahoma" panose="020B0604030504040204" pitchFamily="34" charset="0"/>
            <a:cs typeface="Tahoma" panose="020B0604030504040204" pitchFamily="34" charset="0"/>
          </a:endParaRPr>
        </a:p>
      </dsp:txBody>
      <dsp:txXfrm>
        <a:off x="4154660" y="24790"/>
        <a:ext cx="1513355" cy="733846"/>
      </dsp:txXfrm>
    </dsp:sp>
    <dsp:sp modelId="{0F4E01F3-1844-411A-879B-590A9B003C23}">
      <dsp:nvSpPr>
        <dsp:cNvPr id="0" name=""/>
        <dsp:cNvSpPr/>
      </dsp:nvSpPr>
      <dsp:spPr>
        <a:xfrm>
          <a:off x="4287730" y="781468"/>
          <a:ext cx="155901" cy="584631"/>
        </a:xfrm>
        <a:custGeom>
          <a:avLst/>
          <a:gdLst/>
          <a:ahLst/>
          <a:cxnLst/>
          <a:rect l="0" t="0" r="0" b="0"/>
          <a:pathLst>
            <a:path>
              <a:moveTo>
                <a:pt x="0" y="0"/>
              </a:moveTo>
              <a:lnTo>
                <a:pt x="0" y="584631"/>
              </a:lnTo>
              <a:lnTo>
                <a:pt x="155901" y="584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B1236-8594-420B-88CE-6F93F8652228}">
      <dsp:nvSpPr>
        <dsp:cNvPr id="0" name=""/>
        <dsp:cNvSpPr/>
      </dsp:nvSpPr>
      <dsp:spPr>
        <a:xfrm>
          <a:off x="4443632" y="976345"/>
          <a:ext cx="1247214" cy="7795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Radošums ir personas individuālie  sasniegumi</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4466463" y="999176"/>
        <a:ext cx="1201552" cy="733846"/>
      </dsp:txXfrm>
    </dsp:sp>
    <dsp:sp modelId="{7EB9069A-1F88-471A-AE31-E97F6C75B488}">
      <dsp:nvSpPr>
        <dsp:cNvPr id="0" name=""/>
        <dsp:cNvSpPr/>
      </dsp:nvSpPr>
      <dsp:spPr>
        <a:xfrm>
          <a:off x="4287730" y="781468"/>
          <a:ext cx="155901" cy="1559017"/>
        </a:xfrm>
        <a:custGeom>
          <a:avLst/>
          <a:gdLst/>
          <a:ahLst/>
          <a:cxnLst/>
          <a:rect l="0" t="0" r="0" b="0"/>
          <a:pathLst>
            <a:path>
              <a:moveTo>
                <a:pt x="0" y="0"/>
              </a:moveTo>
              <a:lnTo>
                <a:pt x="0" y="1559017"/>
              </a:lnTo>
              <a:lnTo>
                <a:pt x="155901" y="1559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7ED5A5-3EE3-44D2-8AB9-3C67B87665C4}">
      <dsp:nvSpPr>
        <dsp:cNvPr id="0" name=""/>
        <dsp:cNvSpPr/>
      </dsp:nvSpPr>
      <dsp:spPr>
        <a:xfrm>
          <a:off x="4443632" y="1950731"/>
          <a:ext cx="1247214" cy="7795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Lietderība sabiedrībai nav obligāta</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4466463" y="1973562"/>
        <a:ext cx="1201552" cy="733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26F64-158A-40E1-B5D3-913905D5902D}">
      <dsp:nvSpPr>
        <dsp:cNvPr id="0" name=""/>
        <dsp:cNvSpPr/>
      </dsp:nvSpPr>
      <dsp:spPr>
        <a:xfrm>
          <a:off x="3338263" y="1710690"/>
          <a:ext cx="1298118" cy="129811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Tahoma" panose="020B0604030504040204" pitchFamily="34" charset="0"/>
              <a:ea typeface="Tahoma" panose="020B0604030504040204" pitchFamily="34" charset="0"/>
              <a:cs typeface="Tahoma" panose="020B0604030504040204" pitchFamily="34" charset="0"/>
            </a:rPr>
            <a:t>Attīstošās metodes</a:t>
          </a:r>
          <a:endParaRPr lang="en-US" sz="1400" b="1" kern="1200" dirty="0">
            <a:latin typeface="Tahoma" panose="020B0604030504040204" pitchFamily="34" charset="0"/>
            <a:ea typeface="Tahoma" panose="020B0604030504040204" pitchFamily="34" charset="0"/>
            <a:cs typeface="Tahoma" panose="020B0604030504040204" pitchFamily="34" charset="0"/>
          </a:endParaRPr>
        </a:p>
      </dsp:txBody>
      <dsp:txXfrm>
        <a:off x="3528368" y="1900795"/>
        <a:ext cx="917908" cy="917908"/>
      </dsp:txXfrm>
    </dsp:sp>
    <dsp:sp modelId="{83548763-DCE1-4C14-91FD-20E7969FF145}">
      <dsp:nvSpPr>
        <dsp:cNvPr id="0" name=""/>
        <dsp:cNvSpPr/>
      </dsp:nvSpPr>
      <dsp:spPr>
        <a:xfrm rot="16200000">
          <a:off x="3858465" y="1567181"/>
          <a:ext cx="257715" cy="29300"/>
        </a:xfrm>
        <a:custGeom>
          <a:avLst/>
          <a:gdLst/>
          <a:ahLst/>
          <a:cxnLst/>
          <a:rect l="0" t="0" r="0" b="0"/>
          <a:pathLst>
            <a:path>
              <a:moveTo>
                <a:pt x="0" y="14650"/>
              </a:moveTo>
              <a:lnTo>
                <a:pt x="257715"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3980880" y="1575389"/>
        <a:ext cx="12885" cy="12885"/>
      </dsp:txXfrm>
    </dsp:sp>
    <dsp:sp modelId="{DC6F7DFF-CE27-42AD-BB12-A506FCE944F2}">
      <dsp:nvSpPr>
        <dsp:cNvPr id="0" name=""/>
        <dsp:cNvSpPr/>
      </dsp:nvSpPr>
      <dsp:spPr>
        <a:xfrm>
          <a:off x="3203388" y="-114893"/>
          <a:ext cx="1567868" cy="156786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Prāta vētras </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3432997" y="114716"/>
        <a:ext cx="1108650" cy="1108650"/>
      </dsp:txXfrm>
    </dsp:sp>
    <dsp:sp modelId="{9F725099-9E87-48F1-B0EC-3437C05F2A33}">
      <dsp:nvSpPr>
        <dsp:cNvPr id="0" name=""/>
        <dsp:cNvSpPr/>
      </dsp:nvSpPr>
      <dsp:spPr>
        <a:xfrm rot="19800000">
          <a:off x="4532161" y="1956140"/>
          <a:ext cx="257715" cy="29300"/>
        </a:xfrm>
        <a:custGeom>
          <a:avLst/>
          <a:gdLst/>
          <a:ahLst/>
          <a:cxnLst/>
          <a:rect l="0" t="0" r="0" b="0"/>
          <a:pathLst>
            <a:path>
              <a:moveTo>
                <a:pt x="0" y="14650"/>
              </a:moveTo>
              <a:lnTo>
                <a:pt x="257715"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4654576" y="1964347"/>
        <a:ext cx="12885" cy="12885"/>
      </dsp:txXfrm>
    </dsp:sp>
    <dsp:sp modelId="{971CC9C1-E409-4189-A6A5-4DD2D8D77608}">
      <dsp:nvSpPr>
        <dsp:cNvPr id="0" name=""/>
        <dsp:cNvSpPr/>
      </dsp:nvSpPr>
      <dsp:spPr>
        <a:xfrm>
          <a:off x="4667586" y="730460"/>
          <a:ext cx="1567868" cy="156786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Tahoma" panose="020B0604030504040204" pitchFamily="34" charset="0"/>
              <a:ea typeface="Tahoma" panose="020B0604030504040204" pitchFamily="34" charset="0"/>
              <a:cs typeface="Tahoma" panose="020B0604030504040204" pitchFamily="34" charset="0"/>
            </a:rPr>
            <a:t>Daudz-funkcionālās darba grupas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4897195" y="960069"/>
        <a:ext cx="1108650" cy="1108650"/>
      </dsp:txXfrm>
    </dsp:sp>
    <dsp:sp modelId="{8ACBCA78-805A-4F47-A163-18AF8946414F}">
      <dsp:nvSpPr>
        <dsp:cNvPr id="0" name=""/>
        <dsp:cNvSpPr/>
      </dsp:nvSpPr>
      <dsp:spPr>
        <a:xfrm rot="1800000">
          <a:off x="4532161" y="2734057"/>
          <a:ext cx="257715" cy="29300"/>
        </a:xfrm>
        <a:custGeom>
          <a:avLst/>
          <a:gdLst/>
          <a:ahLst/>
          <a:cxnLst/>
          <a:rect l="0" t="0" r="0" b="0"/>
          <a:pathLst>
            <a:path>
              <a:moveTo>
                <a:pt x="0" y="14650"/>
              </a:moveTo>
              <a:lnTo>
                <a:pt x="257715"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4654576" y="2742265"/>
        <a:ext cx="12885" cy="12885"/>
      </dsp:txXfrm>
    </dsp:sp>
    <dsp:sp modelId="{81401BB2-91D0-4338-89D2-67A3FB800402}">
      <dsp:nvSpPr>
        <dsp:cNvPr id="0" name=""/>
        <dsp:cNvSpPr/>
      </dsp:nvSpPr>
      <dsp:spPr>
        <a:xfrm>
          <a:off x="4667586" y="2421170"/>
          <a:ext cx="1567868" cy="156786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Personāla darba rotācija </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4897195" y="2650779"/>
        <a:ext cx="1108650" cy="1108650"/>
      </dsp:txXfrm>
    </dsp:sp>
    <dsp:sp modelId="{740AB1BE-2A26-4BFE-9743-D0081B79230C}">
      <dsp:nvSpPr>
        <dsp:cNvPr id="0" name=""/>
        <dsp:cNvSpPr/>
      </dsp:nvSpPr>
      <dsp:spPr>
        <a:xfrm rot="5400000">
          <a:off x="3858465" y="3123016"/>
          <a:ext cx="257715" cy="29300"/>
        </a:xfrm>
        <a:custGeom>
          <a:avLst/>
          <a:gdLst/>
          <a:ahLst/>
          <a:cxnLst/>
          <a:rect l="0" t="0" r="0" b="0"/>
          <a:pathLst>
            <a:path>
              <a:moveTo>
                <a:pt x="0" y="14650"/>
              </a:moveTo>
              <a:lnTo>
                <a:pt x="257715"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3980880" y="3131223"/>
        <a:ext cx="12885" cy="12885"/>
      </dsp:txXfrm>
    </dsp:sp>
    <dsp:sp modelId="{B7FE487A-1FCC-4659-AD2F-3E0BC4D09644}">
      <dsp:nvSpPr>
        <dsp:cNvPr id="0" name=""/>
        <dsp:cNvSpPr/>
      </dsp:nvSpPr>
      <dsp:spPr>
        <a:xfrm>
          <a:off x="3203388" y="3266524"/>
          <a:ext cx="1567868" cy="156786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Finanšu stimuli darbi-niekiem</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3432997" y="3496133"/>
        <a:ext cx="1108650" cy="1108650"/>
      </dsp:txXfrm>
    </dsp:sp>
    <dsp:sp modelId="{8C317516-2725-4A9F-8058-D7B4BF8A31E3}">
      <dsp:nvSpPr>
        <dsp:cNvPr id="0" name=""/>
        <dsp:cNvSpPr/>
      </dsp:nvSpPr>
      <dsp:spPr>
        <a:xfrm rot="9000000">
          <a:off x="3184768" y="2734057"/>
          <a:ext cx="257715" cy="29300"/>
        </a:xfrm>
        <a:custGeom>
          <a:avLst/>
          <a:gdLst/>
          <a:ahLst/>
          <a:cxnLst/>
          <a:rect l="0" t="0" r="0" b="0"/>
          <a:pathLst>
            <a:path>
              <a:moveTo>
                <a:pt x="0" y="14650"/>
              </a:moveTo>
              <a:lnTo>
                <a:pt x="257715"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rot="10800000">
        <a:off x="3307183" y="2742265"/>
        <a:ext cx="12885" cy="12885"/>
      </dsp:txXfrm>
    </dsp:sp>
    <dsp:sp modelId="{971DA76E-3367-4EED-8F90-F76CA2CEC9FD}">
      <dsp:nvSpPr>
        <dsp:cNvPr id="0" name=""/>
        <dsp:cNvSpPr/>
      </dsp:nvSpPr>
      <dsp:spPr>
        <a:xfrm>
          <a:off x="1739191" y="2421170"/>
          <a:ext cx="1567868" cy="156786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Tahoma" panose="020B0604030504040204" pitchFamily="34" charset="0"/>
              <a:ea typeface="Tahoma" panose="020B0604030504040204" pitchFamily="34" charset="0"/>
              <a:cs typeface="Tahoma" panose="020B0604030504040204" pitchFamily="34" charset="0"/>
            </a:rPr>
            <a:t>Nefinansiālie stimuli darbi-niekiem</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1968800" y="2650779"/>
        <a:ext cx="1108650" cy="1108650"/>
      </dsp:txXfrm>
    </dsp:sp>
    <dsp:sp modelId="{94F25D14-444B-4CC6-8B58-5F1B7446CF18}">
      <dsp:nvSpPr>
        <dsp:cNvPr id="0" name=""/>
        <dsp:cNvSpPr/>
      </dsp:nvSpPr>
      <dsp:spPr>
        <a:xfrm rot="12600000">
          <a:off x="3184768" y="1956140"/>
          <a:ext cx="257715" cy="29300"/>
        </a:xfrm>
        <a:custGeom>
          <a:avLst/>
          <a:gdLst/>
          <a:ahLst/>
          <a:cxnLst/>
          <a:rect l="0" t="0" r="0" b="0"/>
          <a:pathLst>
            <a:path>
              <a:moveTo>
                <a:pt x="0" y="14650"/>
              </a:moveTo>
              <a:lnTo>
                <a:pt x="257715"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rot="10800000">
        <a:off x="3307183" y="1964347"/>
        <a:ext cx="12885" cy="12885"/>
      </dsp:txXfrm>
    </dsp:sp>
    <dsp:sp modelId="{8C742EFF-AB41-40AC-B869-DAD0F54EEAAF}">
      <dsp:nvSpPr>
        <dsp:cNvPr id="0" name=""/>
        <dsp:cNvSpPr/>
      </dsp:nvSpPr>
      <dsp:spPr>
        <a:xfrm>
          <a:off x="1739191" y="730460"/>
          <a:ext cx="1567868" cy="1567868"/>
        </a:xfrm>
        <a:prstGeom prst="ellipse">
          <a:avLst/>
        </a:prstGeom>
        <a:solidFill>
          <a:schemeClr val="lt1">
            <a:hueOff val="0"/>
            <a:satOff val="0"/>
            <a:lumOff val="0"/>
            <a:alphaOff val="0"/>
          </a:schemeClr>
        </a:solidFill>
        <a:ln w="25400" cap="flat" cmpd="sng" algn="ctr">
          <a:solidFill>
            <a:srgbClr val="1144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a:latin typeface="Tahoma" panose="020B0604030504040204" pitchFamily="34" charset="0"/>
              <a:ea typeface="Tahoma" panose="020B0604030504040204" pitchFamily="34" charset="0"/>
              <a:cs typeface="Tahoma" panose="020B0604030504040204" pitchFamily="34" charset="0"/>
            </a:rPr>
            <a:t>Darbinieku apmācība </a:t>
          </a:r>
          <a:endParaRPr lang="en-US" sz="1400" kern="1200">
            <a:latin typeface="Tahoma" panose="020B0604030504040204" pitchFamily="34" charset="0"/>
            <a:ea typeface="Tahoma" panose="020B0604030504040204" pitchFamily="34" charset="0"/>
            <a:cs typeface="Tahoma" panose="020B0604030504040204" pitchFamily="34" charset="0"/>
          </a:endParaRPr>
        </a:p>
      </dsp:txBody>
      <dsp:txXfrm>
        <a:off x="1968800" y="960069"/>
        <a:ext cx="1108650" cy="11086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1391355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982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Tahoma" panose="020B0604030504040204" pitchFamily="34" charset="0"/>
                <a:ea typeface="Tahoma" panose="020B0604030504040204" pitchFamily="34" charset="0"/>
                <a:cs typeface="Tahoma" panose="020B0604030504040204" pitchFamily="34" charset="0"/>
              </a:rPr>
              <a:t>Radošumu var attīstīt, izmantojot radošuma stimulēšanas metodes, bet nepieciešams to arī kontrolēt, lai sasniegtu efektīvākus rezultātus.</a:t>
            </a:r>
          </a:p>
          <a:p>
            <a:pPr lvl="0">
              <a:spcBef>
                <a:spcPts val="0"/>
              </a:spcBef>
              <a:buNone/>
            </a:pPr>
            <a:endParaRPr lang="lv-LV" sz="1100" dirty="0">
              <a:latin typeface="Tahoma" panose="020B0604030504040204" pitchFamily="34" charset="0"/>
              <a:ea typeface="Tahoma" panose="020B0604030504040204" pitchFamily="34" charset="0"/>
              <a:cs typeface="Tahoma" panose="020B0604030504040204" pitchFamily="34" charset="0"/>
            </a:endParaRPr>
          </a:p>
          <a:p>
            <a:pPr lvl="0">
              <a:spcBef>
                <a:spcPts val="0"/>
              </a:spcBef>
              <a:buNone/>
            </a:pPr>
            <a:r>
              <a:rPr lang="lv-LV" sz="1100" dirty="0">
                <a:latin typeface="Tahoma" panose="020B0604030504040204" pitchFamily="34" charset="0"/>
                <a:ea typeface="Tahoma" panose="020B0604030504040204" pitchFamily="34" charset="0"/>
                <a:cs typeface="Tahoma" panose="020B0604030504040204" pitchFamily="34" charset="0"/>
              </a:rPr>
              <a:t>Uzņēmējiem būtu īpaši jāstrādā pie radošās darba vides veidošanas, jo, tieši vide ir viens no vissvarīgākajiem jauno ideju ietekmējošiem faktoriem, un radošumu sekmējošā klimatā ir lielāks potenciāls radīt radošo produkciju.</a:t>
            </a:r>
            <a:endParaRPr dirty="0"/>
          </a:p>
        </p:txBody>
      </p:sp>
    </p:spTree>
    <p:extLst>
      <p:ext uri="{BB962C8B-B14F-4D97-AF65-F5344CB8AC3E}">
        <p14:creationId xmlns:p14="http://schemas.microsoft.com/office/powerpoint/2010/main" val="44619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Tahoma" panose="020B0604030504040204" pitchFamily="34" charset="0"/>
                <a:ea typeface="Tahoma" panose="020B0604030504040204" pitchFamily="34" charset="0"/>
                <a:cs typeface="Tahoma" panose="020B0604030504040204" pitchFamily="34" charset="0"/>
              </a:rPr>
              <a:t>Radošumu var attīstīt, izmantojot radošuma stimulēšanas metodes, bet nepieciešams to arī kontrolēt, lai sasniegtu efektīvākus rezultātus.</a:t>
            </a:r>
          </a:p>
          <a:p>
            <a:pPr lvl="0">
              <a:spcBef>
                <a:spcPts val="0"/>
              </a:spcBef>
              <a:buNone/>
            </a:pPr>
            <a:endParaRPr lang="lv-LV" sz="1100" dirty="0">
              <a:latin typeface="Tahoma" panose="020B0604030504040204" pitchFamily="34" charset="0"/>
              <a:ea typeface="Tahoma" panose="020B0604030504040204" pitchFamily="34" charset="0"/>
              <a:cs typeface="Tahoma" panose="020B0604030504040204" pitchFamily="34" charset="0"/>
            </a:endParaRPr>
          </a:p>
          <a:p>
            <a:pPr lvl="0">
              <a:spcBef>
                <a:spcPts val="0"/>
              </a:spcBef>
              <a:buNone/>
            </a:pPr>
            <a:r>
              <a:rPr lang="lv-LV" sz="1100" dirty="0">
                <a:latin typeface="Tahoma" panose="020B0604030504040204" pitchFamily="34" charset="0"/>
                <a:ea typeface="Tahoma" panose="020B0604030504040204" pitchFamily="34" charset="0"/>
                <a:cs typeface="Tahoma" panose="020B0604030504040204" pitchFamily="34" charset="0"/>
              </a:rPr>
              <a:t>Uzņēmējiem būtu īpaši jāstrādā pie radošās darba vides veidošanas, jo, tieši vide ir viens no vissvarīgākajiem jauno ideju ietekmējošiem faktoriem, un radošumu sekmējošā klimatā ir lielāks potenciāls radīt radošo produkciju.</a:t>
            </a:r>
            <a:endParaRPr dirty="0"/>
          </a:p>
        </p:txBody>
      </p:sp>
    </p:spTree>
    <p:extLst>
      <p:ext uri="{BB962C8B-B14F-4D97-AF65-F5344CB8AC3E}">
        <p14:creationId xmlns:p14="http://schemas.microsoft.com/office/powerpoint/2010/main" val="297959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736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lv-LV" dirty="0"/>
              <a:t>Radošās industrijas ir viens no visstraujāk augošajiem ekonomikas sektoriem mūsdienās. Lai veicinātu Latvijas radošo nozaru, kuru produkti nodrošina vidēji lielāku pievienotu vērtību, konkurētspēju, nepieciešams efektīvi dibināt uzņēmumus, novērtējot dažādus uzņēmējdarbības uzsākšanas ietekmējošus faktorus. </a:t>
            </a:r>
          </a:p>
          <a:p>
            <a:pPr lvl="0">
              <a:spcBef>
                <a:spcPts val="0"/>
              </a:spcBef>
              <a:buNone/>
            </a:pPr>
            <a:r>
              <a:rPr lang="lv-LV" sz="1100" kern="1200" dirty="0">
                <a:solidFill>
                  <a:schemeClr val="tx1"/>
                </a:solidFill>
                <a:effectLst/>
                <a:latin typeface="+mn-lt"/>
                <a:ea typeface="+mn-ea"/>
                <a:cs typeface="+mn-cs"/>
              </a:rPr>
              <a:t>Temats ir ļoti aktuāls, jo šobrīd notiek pāreja uz jaunrades ekonomiku, kurā būtiska loma ir tieši radošumam, kā inovāciju pamatam.. Eiropas attīstītu valstu eksports arvien vairāk ir saistīta ar radošo kapitālu, bet Latvijas inovāciju un produktivitātes rādītāji ir zemāki. Šīm industrijām ir problēmas ar efektivitāti. Tāpēc ir JĀPĒTA.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dirty="0">
                <a:solidFill>
                  <a:schemeClr val="tx1"/>
                </a:solidFill>
                <a:effectLst/>
                <a:latin typeface="+mn-lt"/>
                <a:ea typeface="+mn-ea"/>
                <a:cs typeface="+mn-cs"/>
              </a:rPr>
              <a:t>Viens no iemesliem, kāpēc es šo tēmu izvēlējos, ir tas, ka radošās industrijas ir viens no visstraujāk augošajiem ekonomikas sektoriem mūsdienās, kas ES valstīs nes lielāku PV nekā vidēji citi produkti. Radošums ir pamats inovācijām,. Tāpēc tas attīstās – arī akadēmiskajā sfērā aizvien vairāk piedāvā programmas, kas saistītas ar radošajām industrijām un ir pieejamas vairāk atbalsta iespējas – piemēram LIAA ir radošo industriju inkubators. </a:t>
            </a:r>
            <a:r>
              <a:rPr lang="lv-LV" sz="1100" kern="1200" dirty="0" err="1">
                <a:solidFill>
                  <a:schemeClr val="tx1"/>
                </a:solidFill>
                <a:effectLst/>
                <a:latin typeface="+mn-lt"/>
                <a:ea typeface="+mn-ea"/>
                <a:cs typeface="+mn-cs"/>
              </a:rPr>
              <a:t>Tatad</a:t>
            </a:r>
            <a:r>
              <a:rPr lang="lv-LV" sz="1100" kern="1200" dirty="0">
                <a:solidFill>
                  <a:schemeClr val="tx1"/>
                </a:solidFill>
                <a:effectLst/>
                <a:latin typeface="+mn-lt"/>
                <a:ea typeface="+mn-ea"/>
                <a:cs typeface="+mn-cs"/>
              </a:rPr>
              <a:t> šī </a:t>
            </a:r>
            <a:r>
              <a:rPr lang="lv-LV" sz="1100" kern="1200" dirty="0" err="1">
                <a:solidFill>
                  <a:schemeClr val="tx1"/>
                </a:solidFill>
                <a:effectLst/>
                <a:latin typeface="+mn-lt"/>
                <a:ea typeface="+mn-ea"/>
                <a:cs typeface="+mn-cs"/>
              </a:rPr>
              <a:t>tēm</a:t>
            </a:r>
            <a:r>
              <a:rPr lang="lv-LV" sz="1100" kern="1200" dirty="0">
                <a:solidFill>
                  <a:schemeClr val="tx1"/>
                </a:solidFill>
                <a:effectLst/>
                <a:latin typeface="+mn-lt"/>
                <a:ea typeface="+mn-ea"/>
                <a:cs typeface="+mn-cs"/>
              </a:rPr>
              <a:t> ir aktuāla, jo ir pamats jaunievedumiem. Kopš 2010.gada radošo industriju uzņēmumu skaits pieauga straujāk nekā vidēji citās nozarēs Latvijā. Savukārt apgrozījuma pieaugums ir relatīvi zemāks. Tādēļ, lai veicinātu Latvijas radošo nozaru, kuru produkti nodrošina vidēji lielāku pievienotu vērtību, konkurētspēju, nepieciešams, novērtējot dažādus uzņēmējdarbības uzsākšanas ietekmējošus faktorus,  efektīvi dibināt uzņēmumus, kuru darbība dos efektīvus rezultātus.</a:t>
            </a:r>
          </a:p>
          <a:p>
            <a:pPr lvl="0">
              <a:spcBef>
                <a:spcPts val="0"/>
              </a:spcBef>
              <a:buNone/>
            </a:pPr>
            <a:endParaRPr dirty="0"/>
          </a:p>
        </p:txBody>
      </p:sp>
    </p:spTree>
    <p:extLst>
      <p:ext uri="{BB962C8B-B14F-4D97-AF65-F5344CB8AC3E}">
        <p14:creationId xmlns:p14="http://schemas.microsoft.com/office/powerpoint/2010/main" val="25664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100" dirty="0"/>
              <a:t>Pētījuma praktiskā nozīme tiek pamatota ar to, ka tikai pēc </a:t>
            </a:r>
            <a:r>
              <a:rPr lang="lv-LV" sz="1100" dirty="0"/>
              <a:t>galveno radošumu stimulējošo metožu un iespēju identificēšanas var pamatoti un mērķtiecīgi veicināt radošuma attīstību, kas rezultātā sekmēs </a:t>
            </a:r>
            <a:r>
              <a:rPr lang="id-ID" sz="1100" dirty="0"/>
              <a:t>uzņēmēju veiktspēju</a:t>
            </a:r>
            <a:r>
              <a:rPr lang="lv-LV" sz="1100" dirty="0"/>
              <a:t> un cels produktivitāti</a:t>
            </a:r>
            <a:r>
              <a:rPr lang="id-ID" sz="1100" dirty="0"/>
              <a:t>.</a:t>
            </a:r>
            <a:endParaRPr lang="lv-LV" sz="1100" dirty="0"/>
          </a:p>
          <a:p>
            <a:r>
              <a:rPr lang="id-ID" sz="1100" dirty="0"/>
              <a:t>Pētījumā tika izmantotas šādas pētījumu metodes: zinātnisko rakstu analīze</a:t>
            </a:r>
            <a:r>
              <a:rPr lang="lv-LV" sz="1100" dirty="0"/>
              <a:t>, statistiskās analīze</a:t>
            </a:r>
            <a:r>
              <a:rPr lang="id-ID" sz="1100" dirty="0"/>
              <a:t>s un aptaujas metode.</a:t>
            </a:r>
            <a:endParaRPr lang="en-US" sz="1100" dirty="0"/>
          </a:p>
          <a:p>
            <a:r>
              <a:rPr lang="lv-LV" sz="1100" dirty="0"/>
              <a:t>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lvl="0">
              <a:spcBef>
                <a:spcPts val="0"/>
              </a:spcBef>
              <a:buNone/>
            </a:pPr>
            <a:endParaRPr dirty="0"/>
          </a:p>
        </p:txBody>
      </p:sp>
    </p:spTree>
    <p:extLst>
      <p:ext uri="{BB962C8B-B14F-4D97-AF65-F5344CB8AC3E}">
        <p14:creationId xmlns:p14="http://schemas.microsoft.com/office/powerpoint/2010/main" val="427778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dirty="0">
                <a:solidFill>
                  <a:schemeClr val="tx1"/>
                </a:solidFill>
                <a:effectLst/>
                <a:latin typeface="+mn-lt"/>
                <a:ea typeface="+mn-ea"/>
                <a:cs typeface="+mn-cs"/>
              </a:rPr>
              <a:t>Radošums un inovācijas tiek uzskatīti par ekonomiskās izaugsmes dzinējspēkiem. Radošums ir viens no vissvarīgākajiem faktoriem, kas sekmē pilnīgāku un apmierinātāku dzīvi, ir mūsdienu organizāciju viena no galvenajām izdzīvošanas atslēgām. Dažādi radošuma rīki un metodes, kuru izmantošana ir organizācijas konkurētspējīgā priekšrocība, ir plaši praktizēti lielākos uzņēmumos pēdējo desmitgažu laikā. Neatkarīgi no darbības sfēras, uzņēmumam turpināt darboties bez izmaiņām rada lielus riskus ilgtermiņā, salīdzinot ar tiem, kas mēģina jaunus veidus, kā radīt labākus produktus, pieejas, procesus vai pakalpojumus un pastāvīgi pilnveidoties. “Ja uzņēmums neveic izmaiņas, tad kāds cits tās veiks ātrāk, un radošās un inovatīvās pieejas izmantošanas rezultātā būs konkurētspējīgāks.” </a:t>
            </a:r>
            <a:endParaRPr lang="en-US" sz="1100" kern="1200" dirty="0">
              <a:solidFill>
                <a:schemeClr val="tx1"/>
              </a:solidFill>
              <a:effectLst/>
              <a:latin typeface="+mn-lt"/>
              <a:ea typeface="+mn-ea"/>
              <a:cs typeface="+mn-cs"/>
            </a:endParaRPr>
          </a:p>
          <a:p>
            <a:pPr lvl="0">
              <a:spcBef>
                <a:spcPts val="0"/>
              </a:spcBef>
              <a:buNone/>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dirty="0">
                <a:solidFill>
                  <a:schemeClr val="tx1"/>
                </a:solidFill>
                <a:effectLst/>
                <a:latin typeface="+mn-lt"/>
                <a:ea typeface="+mn-ea"/>
                <a:cs typeface="+mn-cs"/>
              </a:rPr>
              <a:t>T. </a:t>
            </a:r>
            <a:r>
              <a:rPr lang="lv-LV" sz="1100" kern="1200" dirty="0" err="1">
                <a:solidFill>
                  <a:schemeClr val="tx1"/>
                </a:solidFill>
                <a:effectLst/>
                <a:latin typeface="+mn-lt"/>
                <a:ea typeface="+mn-ea"/>
                <a:cs typeface="+mn-cs"/>
              </a:rPr>
              <a:t>Amabile</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(T. </a:t>
            </a:r>
            <a:r>
              <a:rPr lang="lv-LV" sz="1100" i="1" kern="1200" dirty="0" err="1">
                <a:solidFill>
                  <a:schemeClr val="tx1"/>
                </a:solidFill>
                <a:effectLst/>
                <a:latin typeface="+mn-lt"/>
                <a:ea typeface="+mn-ea"/>
                <a:cs typeface="+mn-cs"/>
              </a:rPr>
              <a:t>Amabile</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M. </a:t>
            </a:r>
            <a:r>
              <a:rPr lang="lv-LV" sz="1100" kern="1200" dirty="0" err="1">
                <a:solidFill>
                  <a:schemeClr val="tx1"/>
                </a:solidFill>
                <a:effectLst/>
                <a:latin typeface="+mn-lt"/>
                <a:ea typeface="+mn-ea"/>
                <a:cs typeface="+mn-cs"/>
              </a:rPr>
              <a:t>Mamfords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(M. </a:t>
            </a:r>
            <a:r>
              <a:rPr lang="lv-LV" sz="1100" i="1" kern="1200" dirty="0" err="1">
                <a:solidFill>
                  <a:schemeClr val="tx1"/>
                </a:solidFill>
                <a:effectLst/>
                <a:latin typeface="+mn-lt"/>
                <a:ea typeface="+mn-ea"/>
                <a:cs typeface="+mn-cs"/>
              </a:rPr>
              <a:t>Mumford</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un S. </a:t>
            </a:r>
            <a:r>
              <a:rPr lang="lv-LV" sz="1100" kern="1200" dirty="0" err="1">
                <a:solidFill>
                  <a:schemeClr val="tx1"/>
                </a:solidFill>
                <a:effectLst/>
                <a:latin typeface="+mn-lt"/>
                <a:ea typeface="+mn-ea"/>
                <a:cs typeface="+mn-cs"/>
              </a:rPr>
              <a:t>Gustafsons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(S. </a:t>
            </a:r>
            <a:r>
              <a:rPr lang="lv-LV" sz="1100" i="1" kern="1200" dirty="0" err="1">
                <a:solidFill>
                  <a:schemeClr val="tx1"/>
                </a:solidFill>
                <a:effectLst/>
                <a:latin typeface="+mn-lt"/>
                <a:ea typeface="+mn-ea"/>
                <a:cs typeface="+mn-cs"/>
              </a:rPr>
              <a:t>Gustafson</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raksturoja radošumu kā “jaunas un potenciāli noderīgas idejas rašanās, lai sasniegtu vēlamos mērķus.”</a:t>
            </a:r>
            <a:r>
              <a:rPr lang="lv-LV" sz="1100" kern="1200" baseline="300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Profesore </a:t>
            </a:r>
            <a:r>
              <a:rPr lang="lv-LV" sz="1100" kern="1200" dirty="0" err="1">
                <a:solidFill>
                  <a:schemeClr val="tx1"/>
                </a:solidFill>
                <a:effectLst/>
                <a:latin typeface="+mn-lt"/>
                <a:ea typeface="+mn-ea"/>
                <a:cs typeface="+mn-cs"/>
              </a:rPr>
              <a:t>M.Bodena</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(M. </a:t>
            </a:r>
            <a:r>
              <a:rPr lang="lv-LV" sz="1100" i="1" kern="1200" dirty="0" err="1">
                <a:solidFill>
                  <a:schemeClr val="tx1"/>
                </a:solidFill>
                <a:effectLst/>
                <a:latin typeface="+mn-lt"/>
                <a:ea typeface="+mn-ea"/>
                <a:cs typeface="+mn-cs"/>
              </a:rPr>
              <a:t>Boden</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norādīja, ka radošums ir “spēja nākt klajā ar idejām un artefaktiem, kas ir jauni, pārsteidzoši un vērtīgi.” G. Kokss </a:t>
            </a:r>
            <a:r>
              <a:rPr lang="lv-LV" sz="1100" i="1" kern="1200" dirty="0">
                <a:solidFill>
                  <a:schemeClr val="tx1"/>
                </a:solidFill>
                <a:effectLst/>
                <a:latin typeface="+mn-lt"/>
                <a:ea typeface="+mn-ea"/>
                <a:cs typeface="+mn-cs"/>
              </a:rPr>
              <a:t>(G. </a:t>
            </a:r>
            <a:r>
              <a:rPr lang="lv-LV" sz="1100" i="1" kern="1200" dirty="0" err="1">
                <a:solidFill>
                  <a:schemeClr val="tx1"/>
                </a:solidFill>
                <a:effectLst/>
                <a:latin typeface="+mn-lt"/>
                <a:ea typeface="+mn-ea"/>
                <a:cs typeface="+mn-cs"/>
              </a:rPr>
              <a:t>Cox</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darbā “Koksa pārskats par radošumu uzņēmējdarbībā” </a:t>
            </a:r>
            <a:r>
              <a:rPr lang="lv-LV" sz="1100" i="1" kern="1200" dirty="0">
                <a:solidFill>
                  <a:schemeClr val="tx1"/>
                </a:solidFill>
                <a:effectLst/>
                <a:latin typeface="+mn-lt"/>
                <a:ea typeface="+mn-ea"/>
                <a:cs typeface="+mn-cs"/>
              </a:rPr>
              <a:t>(</a:t>
            </a:r>
            <a:r>
              <a:rPr lang="lv-LV" sz="1100" i="1" kern="1200" dirty="0" err="1">
                <a:solidFill>
                  <a:schemeClr val="tx1"/>
                </a:solidFill>
                <a:effectLst/>
                <a:latin typeface="+mn-lt"/>
                <a:ea typeface="+mn-ea"/>
                <a:cs typeface="+mn-cs"/>
              </a:rPr>
              <a:t>Cox</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Review</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of</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Creativity</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in</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Business</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definē to kā “jauno ideju vai veidu, kā paskatīties uz esošajām problēmām, ģenerēšana – vai iespēja redzēt jaunas iespējas, izmantojot jaunas tehnoloģijas vai izmaiņas tirgū”. Saskaņā ar Apvienoto Nāciju Organizācijas Tirdzniecības un attīstības konferences</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The</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United</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Nations</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Conference</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on</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Trade</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and</a:t>
            </a:r>
            <a:r>
              <a:rPr lang="lv-LV" sz="1100" i="1" kern="1200" dirty="0">
                <a:solidFill>
                  <a:schemeClr val="tx1"/>
                </a:solidFill>
                <a:effectLst/>
                <a:latin typeface="+mn-lt"/>
                <a:ea typeface="+mn-ea"/>
                <a:cs typeface="+mn-cs"/>
              </a:rPr>
              <a:t> </a:t>
            </a:r>
            <a:r>
              <a:rPr lang="lv-LV" sz="1100" i="1" kern="1200" dirty="0" err="1">
                <a:solidFill>
                  <a:schemeClr val="tx1"/>
                </a:solidFill>
                <a:effectLst/>
                <a:latin typeface="+mn-lt"/>
                <a:ea typeface="+mn-ea"/>
                <a:cs typeface="+mn-cs"/>
              </a:rPr>
              <a:t>Development</a:t>
            </a:r>
            <a:r>
              <a:rPr lang="lv-LV" sz="1100" i="1" kern="1200" dirty="0">
                <a:solidFill>
                  <a:schemeClr val="tx1"/>
                </a:solidFill>
                <a:effectLst/>
                <a:latin typeface="+mn-lt"/>
                <a:ea typeface="+mn-ea"/>
                <a:cs typeface="+mn-cs"/>
              </a:rPr>
              <a:t> - UNCTAD)</a:t>
            </a:r>
            <a:r>
              <a:rPr lang="lv-LV" sz="1100" kern="1200" dirty="0">
                <a:solidFill>
                  <a:schemeClr val="tx1"/>
                </a:solidFill>
                <a:effectLst/>
                <a:latin typeface="+mn-lt"/>
                <a:ea typeface="+mn-ea"/>
                <a:cs typeface="+mn-cs"/>
              </a:rPr>
              <a:t> atziņām “termins “radošums” ir saistīts ar oriģinalitāti, iztēli, inovācijām, iedvesmu, izdomu un atjautību. Tā ir būtiska personu iezīme, kas ir iztēles bagāti, atjautīgi un ir spējīgi rast lieliskas idejas, kas saistītas ar zināšanām, un šīs idejas ir intelektuālā kapitāla būtība”. Latvijas valsts ilgtspējīgas attīstības stratēģijā līdz 2030.gadam norādīts, ka “radošums ir iedzimta un izkopta indivīda īpašība/spēja radīt oriģinālas un jaunas nozīmes tēlus. Radošā darbība palīdz atklāt jaunas iespējas un formas labākajiem kopā dzīvošanas un darbības modeļiem, piemēroties jauniem apstākļiem un pārveidot esamību ar radošās iztēles un iniciatīvas palīdzību.”</a:t>
            </a:r>
            <a:endParaRPr lang="en-US" sz="1100" kern="1200" dirty="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113467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Tahoma" panose="020B0604030504040204" pitchFamily="34" charset="0"/>
                <a:ea typeface="Tahoma" panose="020B0604030504040204" pitchFamily="34" charset="0"/>
                <a:cs typeface="Tahoma" panose="020B0604030504040204" pitchFamily="34" charset="0"/>
              </a:rPr>
              <a:t>Radošums ir process, kas ienes kaut ko jaunu un lietderīgu.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100" dirty="0">
              <a:latin typeface="Roboto Slab" panose="020B0604020202020204" charset="0"/>
              <a:ea typeface="Roboto Slab" panose="020B060402020202020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Uz šo brīdi ir vairāk kā 100 radošuma definīcijas;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Radošums ir “spēja nākt klajā ar idejām un artefaktiem, kas ir jauni, pārsteidzoši un vērtīgi.” (M. Boden)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Latvijas valsts ilgtspējīgas attīstības stratēģijā līdz 2030.gadam norādīts, ka “radošums ir iedzimta un izkopta indivīda īpašība/spēja radīt oriģinālas un jaunas nozīmes tēlus. Radošā darbība palīdz atklāt jaunas iespējas un formas labākajiem kopā dzīvošanas un darbības modeļiem, piemēroties jauniem apstākļiem un pārveidot esamību ar radošās iztēles un iniciatīvas palīdzību.”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Kopumā lielāka daļa attiecīgās literatūras definē radošumu kā procesu, kas ienes kaut ko jaunu un lietderīgu.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Apvienoto Nāciju Organizācijas Tirdzniecības un attīstības konferences (UNCTAD)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Slab" panose="020B0604020202020204" charset="0"/>
              <a:ea typeface="Roboto Slab" panose="020B060402020202020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Slab" panose="020B0604020202020204" charset="0"/>
              <a:ea typeface="Roboto Slab" panose="020B0604020202020204" charset="0"/>
              <a:sym typeface="Arial"/>
            </a:endParaRPr>
          </a:p>
          <a:p>
            <a:pPr lvl="0"/>
            <a:r>
              <a:rPr lang="lv-LV" sz="1100" kern="1200" dirty="0">
                <a:solidFill>
                  <a:schemeClr val="tx1"/>
                </a:solidFill>
                <a:effectLst/>
                <a:latin typeface="+mn-lt"/>
                <a:ea typeface="+mn-ea"/>
                <a:cs typeface="+mn-cs"/>
              </a:rPr>
              <a:t>D. </a:t>
            </a:r>
            <a:r>
              <a:rPr lang="lv-LV" sz="1100" kern="1200" dirty="0" err="1">
                <a:solidFill>
                  <a:schemeClr val="tx1"/>
                </a:solidFill>
                <a:effectLst/>
                <a:latin typeface="+mn-lt"/>
                <a:ea typeface="+mn-ea"/>
                <a:cs typeface="+mn-cs"/>
              </a:rPr>
              <a:t>Makkinnons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(D. </a:t>
            </a:r>
            <a:r>
              <a:rPr lang="lv-LV" sz="1100" i="1" kern="1200" dirty="0" err="1">
                <a:solidFill>
                  <a:schemeClr val="tx1"/>
                </a:solidFill>
                <a:effectLst/>
                <a:latin typeface="+mn-lt"/>
                <a:ea typeface="+mn-ea"/>
                <a:cs typeface="+mn-cs"/>
              </a:rPr>
              <a:t>MacKinnon</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apgalvoja, ka radošums ir ne tikai jaunu ideju ģenerēšana, tam jābūt arī sociālai nozīmei. No sistēmas skata radošums ir process, kas rodas mijiedarbībā konkrētajā sistēmā, un radošumam ir nozīme tikai saistībā ar sistēmu, kas to vērtē. Šī sociālā perspektīva uzsver, ka radošums nav atsevišķs process, bet prasa pretimnākošo auditoriju, lai īstenotu radošās idejas, tātad bez kāda veida sabiedrības atzinības jauna ideja nav uzskatāma par radošumu. Balstoties uz šo viedokli, radošums izriet no trim elementiem saistībā ar sistēmu, kurā mijiedarbojas:</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(1) kultūra, kurā ir simboliski noteikumi;</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(2) persona, kas nes radošumu simboliskā sfērā;</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(3) eksperti, kuri atzīst un apstiprina inovāciju.</a:t>
            </a:r>
            <a:endParaRPr lang="en-US" sz="1100" kern="1200" dirty="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400524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lv-LV" sz="800" dirty="0"/>
              <a:t>Saskaņā ar pētījuma rezultātiem radošums patiešām var tikt stimulēts, uzturēts, un to var attīstīt dzīves laikā. </a:t>
            </a:r>
          </a:p>
          <a:p>
            <a:r>
              <a:rPr lang="lv-LV" sz="800" dirty="0"/>
              <a:t>Visbiežāk izmantotās metodes Eiropā ir prāta vētras un daudzfunkcionālas komandas. </a:t>
            </a:r>
          </a:p>
          <a:p>
            <a:r>
              <a:rPr lang="lv-LV" sz="800" dirty="0"/>
              <a:t>Tāpat tiek pielietota darba rotācija, finansiālā atlīdzība, nefinansiālie stimuli un apmācības. </a:t>
            </a:r>
          </a:p>
          <a:p>
            <a:pPr>
              <a:buNone/>
            </a:pPr>
            <a:r>
              <a:rPr lang="lv-LV" sz="800" dirty="0"/>
              <a:t> </a:t>
            </a:r>
            <a:endParaRPr lang="en-US" sz="800" dirty="0"/>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lv-LV" altLang="en-US" sz="500" b="0" i="0" u="none" strike="noStrike" cap="none" normalizeH="0" baseline="0" dirty="0">
              <a:ln>
                <a:noFill/>
              </a:ln>
              <a:solidFill>
                <a:schemeClr val="tx1"/>
              </a:solidFill>
              <a:effectLst/>
              <a:latin typeface="Arial" panose="020B0604020202020204" pitchFamily="34" charset="0"/>
            </a:endParaRPr>
          </a:p>
          <a:p>
            <a:pPr lvl="0"/>
            <a:r>
              <a:rPr lang="lv-LV" sz="1100" kern="1200" dirty="0">
                <a:solidFill>
                  <a:schemeClr val="tx1"/>
                </a:solidFill>
                <a:effectLst/>
                <a:latin typeface="+mn-lt"/>
                <a:ea typeface="+mn-ea"/>
                <a:cs typeface="+mn-cs"/>
              </a:rPr>
              <a:t>Radošuma būtiskas nozīmes uzņēmuma attīstībā dēļ gan pētnieki, gan praktiķi cenšas atrast paņēmienus, kas sekmē un attīsta radošumu, un ar šo procesu arī sekmējot inovāciju. Saskaņā ar jaunāko literatūru, radošums patiešām var tikt stimulēts, uzturēts un to var iemācīties. Ir dažādas radošuma stimulēšanas metodes, kuras izmanto uzņēmumi. Visbiežāk izmantotās radošuma stimulācijas metodes Eiropā ir prāta vētras un daudzfunkcionālas komandas. </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Prāta vētras ir viena no vispopulārākajām un atpazīstamākajām metodēm visā uzņēmējdarbības praksē. Tās ir radošs uzdevums – ideju ģenerēšana grupas ietvaros. Šo tehniku bieži izmanto inovācijas attīstības procesā, jo īpaši agrīnā stadijā. </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Tāpat novatoriski uzņēmumi plaši paļaujas uz </a:t>
            </a:r>
            <a:r>
              <a:rPr lang="lv-LV" sz="1100" kern="1200" dirty="0" err="1">
                <a:solidFill>
                  <a:schemeClr val="tx1"/>
                </a:solidFill>
                <a:effectLst/>
                <a:latin typeface="+mn-lt"/>
                <a:ea typeface="+mn-ea"/>
                <a:cs typeface="+mn-cs"/>
              </a:rPr>
              <a:t>starpfunkciju</a:t>
            </a:r>
            <a:r>
              <a:rPr lang="lv-LV" sz="1100" kern="1200" dirty="0">
                <a:solidFill>
                  <a:schemeClr val="tx1"/>
                </a:solidFill>
                <a:effectLst/>
                <a:latin typeface="+mn-lt"/>
                <a:ea typeface="+mn-ea"/>
                <a:cs typeface="+mn-cs"/>
              </a:rPr>
              <a:t> (jeb daudzfunkcionālām) komandām, kad runa ir par jaunu produktu attīstību, jo tās paātrina produktu izstrādes procesu. R. </a:t>
            </a:r>
            <a:r>
              <a:rPr lang="lv-LV" sz="1100" kern="1200" dirty="0" err="1">
                <a:solidFill>
                  <a:schemeClr val="tx1"/>
                </a:solidFill>
                <a:effectLst/>
                <a:latin typeface="+mn-lt"/>
                <a:ea typeface="+mn-ea"/>
                <a:cs typeface="+mn-cs"/>
              </a:rPr>
              <a:t>Kupers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(R. </a:t>
            </a:r>
            <a:r>
              <a:rPr lang="lv-LV" sz="1100" i="1" kern="1200" dirty="0" err="1">
                <a:solidFill>
                  <a:schemeClr val="tx1"/>
                </a:solidFill>
                <a:effectLst/>
                <a:latin typeface="+mn-lt"/>
                <a:ea typeface="+mn-ea"/>
                <a:cs typeface="+mn-cs"/>
              </a:rPr>
              <a:t>Cooper</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secināja, ka identificētas </a:t>
            </a:r>
            <a:r>
              <a:rPr lang="lv-LV" sz="1100" kern="1200" dirty="0" err="1">
                <a:solidFill>
                  <a:schemeClr val="tx1"/>
                </a:solidFill>
                <a:effectLst/>
                <a:latin typeface="+mn-lt"/>
                <a:ea typeface="+mn-ea"/>
                <a:cs typeface="+mn-cs"/>
              </a:rPr>
              <a:t>starpfunkciju</a:t>
            </a:r>
            <a:r>
              <a:rPr lang="lv-LV" sz="1100" kern="1200" dirty="0">
                <a:solidFill>
                  <a:schemeClr val="tx1"/>
                </a:solidFill>
                <a:effectLst/>
                <a:latin typeface="+mn-lt"/>
                <a:ea typeface="+mn-ea"/>
                <a:cs typeface="+mn-cs"/>
              </a:rPr>
              <a:t> komandas ir viens no svarīgākiem panākumu gūšanas faktoriem inovāciju projektos. </a:t>
            </a:r>
            <a:r>
              <a:rPr lang="lv-LV" sz="1100" kern="1200" dirty="0" err="1">
                <a:solidFill>
                  <a:schemeClr val="tx1"/>
                </a:solidFill>
                <a:effectLst/>
                <a:latin typeface="+mn-lt"/>
                <a:ea typeface="+mn-ea"/>
                <a:cs typeface="+mn-cs"/>
              </a:rPr>
              <a:t>Starpfunkciju</a:t>
            </a:r>
            <a:r>
              <a:rPr lang="lv-LV" sz="1100" kern="1200" dirty="0">
                <a:solidFill>
                  <a:schemeClr val="tx1"/>
                </a:solidFill>
                <a:effectLst/>
                <a:latin typeface="+mn-lt"/>
                <a:ea typeface="+mn-ea"/>
                <a:cs typeface="+mn-cs"/>
              </a:rPr>
              <a:t> komandas sekmē inovāciju projektu veiksmi, bet tās nav viegli īstenot. Tas ir galvenokārt, tādēļ, ka ir dažādas grupas dalībnieku pieejas, mērķi, kā arī iespējami konflikti, kas rodas starp biznesa funkcijām. Komandas atbildība un organizatoriskā kultūra, kas atbalsta komandas darbu, varētu veicināt sekmīgu daudzfunkcionālu komandas īstenošanu. Taču tas prasa ļoti attīstītu organizācijas kultūru. </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Darba specializācija ir bieži saistīta ar garlaicību un monotonu darbu, veicot ierobežotu operāciju skaitu katru dienu. Šajās situācijās ir optimāli iedarbināt darba rotācijas shēmas, lai nodrošinātu labāku izpratni par darbībām, kuras veic citi departamenti, kas rezultātā varētu stimulēt darba ņēmēju radošumu. Tomēr darba rotācijai ir trūkumi, ja darbinieki dažas darba vietas uzskata par mazāk pievilcīgām vai vērtīgām. Turklāt var būt aktuāls jautājums par atbilstošu algu likmju saskaņošanu dažādu darbu veikšanai. </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Savukārt finansiālā atlīdzība potenciāli var nodrošināt organizācijas dažādu mērķu izpildi, tostarp arī ar inovācijām saistītus mērķus. Tomēr nav obligāti, ka tas noved pie vēlamiem rezultātiem, un pat zinātniskā literatūra fiksē negatīvu atlīdzības ietekmi uz radošumu un inovācijām. Tādēļ, pamatojoties uz zinātnieku pierādījumiem,</a:t>
            </a:r>
            <a:r>
              <a:rPr lang="lv-LV" sz="1100" i="1" kern="1200" dirty="0">
                <a:solidFill>
                  <a:schemeClr val="tx1"/>
                </a:solidFill>
                <a:effectLst/>
                <a:latin typeface="+mn-lt"/>
                <a:ea typeface="+mn-ea"/>
                <a:cs typeface="+mn-cs"/>
              </a:rPr>
              <a:t> </a:t>
            </a:r>
            <a:r>
              <a:rPr lang="lv-LV" sz="1100" kern="1200" dirty="0">
                <a:solidFill>
                  <a:schemeClr val="tx1"/>
                </a:solidFill>
                <a:effectLst/>
                <a:latin typeface="+mn-lt"/>
                <a:ea typeface="+mn-ea"/>
                <a:cs typeface="+mn-cs"/>
              </a:rPr>
              <a:t>finanšu atlīdzības shēmās nebūtu jāiekļauj mērķi sasniegt konkrētus rezultātus, bet vēlamo rīcību, kas ir īpaši svarīga inovācijās un radošumā. Ieguvumos būtu jāiekļauj kompetences, mēģinājumi un sasniegumi radošumā. F. </a:t>
            </a:r>
            <a:r>
              <a:rPr lang="lv-LV" sz="1100" kern="1200" dirty="0" err="1">
                <a:solidFill>
                  <a:schemeClr val="tx1"/>
                </a:solidFill>
                <a:effectLst/>
                <a:latin typeface="+mn-lt"/>
                <a:ea typeface="+mn-ea"/>
                <a:cs typeface="+mn-cs"/>
              </a:rPr>
              <a:t>Ederers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(F. </a:t>
            </a:r>
            <a:r>
              <a:rPr lang="lv-LV" sz="1100" i="1" kern="1200" dirty="0" err="1">
                <a:solidFill>
                  <a:schemeClr val="tx1"/>
                </a:solidFill>
                <a:effectLst/>
                <a:latin typeface="+mn-lt"/>
                <a:ea typeface="+mn-ea"/>
                <a:cs typeface="+mn-cs"/>
              </a:rPr>
              <a:t>Ederer</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un G. </a:t>
            </a:r>
            <a:r>
              <a:rPr lang="lv-LV" sz="1100" kern="1200" dirty="0" err="1">
                <a:solidFill>
                  <a:schemeClr val="tx1"/>
                </a:solidFill>
                <a:effectLst/>
                <a:latin typeface="+mn-lt"/>
                <a:ea typeface="+mn-ea"/>
                <a:cs typeface="+mn-cs"/>
              </a:rPr>
              <a:t>Manso</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(G. </a:t>
            </a:r>
            <a:r>
              <a:rPr lang="lv-LV" sz="1100" i="1" kern="1200" dirty="0" err="1">
                <a:solidFill>
                  <a:schemeClr val="tx1"/>
                </a:solidFill>
                <a:effectLst/>
                <a:latin typeface="+mn-lt"/>
                <a:ea typeface="+mn-ea"/>
                <a:cs typeface="+mn-cs"/>
              </a:rPr>
              <a:t>Manso</a:t>
            </a:r>
            <a:r>
              <a:rPr lang="lv-LV" sz="1100" i="1" kern="1200" dirty="0">
                <a:solidFill>
                  <a:schemeClr val="tx1"/>
                </a:solidFill>
                <a:effectLst/>
                <a:latin typeface="+mn-lt"/>
                <a:ea typeface="+mn-ea"/>
                <a:cs typeface="+mn-cs"/>
              </a:rPr>
              <a:t>) </a:t>
            </a:r>
            <a:r>
              <a:rPr lang="lv-LV" sz="1100" kern="1200" dirty="0">
                <a:solidFill>
                  <a:schemeClr val="tx1"/>
                </a:solidFill>
                <a:effectLst/>
                <a:latin typeface="+mn-lt"/>
                <a:ea typeface="+mn-ea"/>
                <a:cs typeface="+mn-cs"/>
              </a:rPr>
              <a:t>arī secināja, ka samaksas stimuli, kas pieļauj agras neveiksmes, veicina inovācijas. </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Nefinansiālie stimuli, tādi kā publiskā atzīšana, interesantāks amats, lēmumu pieņemšanas autonomija, darba drošība un pievilcīga atrašanās vieta tiek izmantoti, lai apbalvotu darbiniekus. G. </a:t>
            </a:r>
            <a:r>
              <a:rPr lang="lv-LV" sz="1100" kern="1200" dirty="0" err="1">
                <a:solidFill>
                  <a:schemeClr val="tx1"/>
                </a:solidFill>
                <a:effectLst/>
                <a:latin typeface="+mn-lt"/>
                <a:ea typeface="+mn-ea"/>
                <a:cs typeface="+mn-cs"/>
              </a:rPr>
              <a:t>Oldhams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(G. </a:t>
            </a:r>
            <a:r>
              <a:rPr lang="lv-LV" sz="1100" i="1" kern="1200" dirty="0" err="1">
                <a:solidFill>
                  <a:schemeClr val="tx1"/>
                </a:solidFill>
                <a:effectLst/>
                <a:latin typeface="+mn-lt"/>
                <a:ea typeface="+mn-ea"/>
                <a:cs typeface="+mn-cs"/>
              </a:rPr>
              <a:t>Oldham</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un A. </a:t>
            </a:r>
            <a:r>
              <a:rPr lang="lv-LV" sz="1100" kern="1200" dirty="0" err="1">
                <a:solidFill>
                  <a:schemeClr val="tx1"/>
                </a:solidFill>
                <a:effectLst/>
                <a:latin typeface="+mn-lt"/>
                <a:ea typeface="+mn-ea"/>
                <a:cs typeface="+mn-cs"/>
              </a:rPr>
              <a:t>Kummingsa</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(A. </a:t>
            </a:r>
            <a:r>
              <a:rPr lang="lv-LV" sz="1100" i="1" kern="1200" dirty="0" err="1">
                <a:solidFill>
                  <a:schemeClr val="tx1"/>
                </a:solidFill>
                <a:effectLst/>
                <a:latin typeface="+mn-lt"/>
                <a:ea typeface="+mn-ea"/>
                <a:cs typeface="+mn-cs"/>
              </a:rPr>
              <a:t>Cummings</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pierādīja, ka priekšnieka iedrošinājumam ir liela nozīme darbinieka radošuma sekmēšanā.</a:t>
            </a:r>
            <a:endParaRPr lang="en-US" sz="1100" kern="1200" dirty="0">
              <a:solidFill>
                <a:schemeClr val="tx1"/>
              </a:solidFill>
              <a:effectLst/>
              <a:latin typeface="+mn-lt"/>
              <a:ea typeface="+mn-ea"/>
              <a:cs typeface="+mn-cs"/>
            </a:endParaRPr>
          </a:p>
          <a:p>
            <a:pPr lvl="0"/>
            <a:r>
              <a:rPr lang="lv-LV" sz="1100" kern="1200" dirty="0">
                <a:solidFill>
                  <a:schemeClr val="tx1"/>
                </a:solidFill>
                <a:effectLst/>
                <a:latin typeface="+mn-lt"/>
                <a:ea typeface="+mn-ea"/>
                <a:cs typeface="+mn-cs"/>
              </a:rPr>
              <a:t>Daudzas problēmu risināšanas metodes tiek mācītas lielās universitātēs un uzņēmumos ar mērķi veicināt ideju rašanos un uzlabotu radošās spējas. Cilvēks var būt radošs, talantīgs un ģeniāls no dzimšanas, bet, kā jau tika minēts, radošumu var attīstīt. M. </a:t>
            </a:r>
            <a:r>
              <a:rPr lang="lv-LV" sz="1100" kern="1200" dirty="0" err="1">
                <a:solidFill>
                  <a:schemeClr val="tx1"/>
                </a:solidFill>
                <a:effectLst/>
                <a:latin typeface="+mn-lt"/>
                <a:ea typeface="+mn-ea"/>
                <a:cs typeface="+mn-cs"/>
              </a:rPr>
              <a:t>Basudurs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(M. </a:t>
            </a:r>
            <a:r>
              <a:rPr lang="lv-LV" sz="1100" i="1" kern="1200" dirty="0" err="1">
                <a:solidFill>
                  <a:schemeClr val="tx1"/>
                </a:solidFill>
                <a:effectLst/>
                <a:latin typeface="+mn-lt"/>
                <a:ea typeface="+mn-ea"/>
                <a:cs typeface="+mn-cs"/>
              </a:rPr>
              <a:t>Basadur</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M. </a:t>
            </a:r>
            <a:r>
              <a:rPr lang="lv-LV" sz="1100" kern="1200" dirty="0" err="1">
                <a:solidFill>
                  <a:schemeClr val="tx1"/>
                </a:solidFill>
                <a:effectLst/>
                <a:latin typeface="+mn-lt"/>
                <a:ea typeface="+mn-ea"/>
                <a:cs typeface="+mn-cs"/>
              </a:rPr>
              <a:t>Vakabajaši</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(M. </a:t>
            </a:r>
            <a:r>
              <a:rPr lang="lv-LV" sz="1100" i="1" kern="1200" dirty="0" err="1">
                <a:solidFill>
                  <a:schemeClr val="tx1"/>
                </a:solidFill>
                <a:effectLst/>
                <a:latin typeface="+mn-lt"/>
                <a:ea typeface="+mn-ea"/>
                <a:cs typeface="+mn-cs"/>
              </a:rPr>
              <a:t>Wakabayashi</a:t>
            </a:r>
            <a:r>
              <a:rPr lang="lv-LV" sz="1100" i="1" kern="1200" dirty="0">
                <a:solidFill>
                  <a:schemeClr val="tx1"/>
                </a:solidFill>
                <a:effectLst/>
                <a:latin typeface="+mn-lt"/>
                <a:ea typeface="+mn-ea"/>
                <a:cs typeface="+mn-cs"/>
              </a:rPr>
              <a:t>) </a:t>
            </a:r>
            <a:r>
              <a:rPr lang="lv-LV" sz="1100" kern="1200" dirty="0">
                <a:solidFill>
                  <a:schemeClr val="tx1"/>
                </a:solidFill>
                <a:effectLst/>
                <a:latin typeface="+mn-lt"/>
                <a:ea typeface="+mn-ea"/>
                <a:cs typeface="+mn-cs"/>
              </a:rPr>
              <a:t>un G. </a:t>
            </a:r>
            <a:r>
              <a:rPr lang="lv-LV" sz="1100" kern="1200" dirty="0" err="1">
                <a:solidFill>
                  <a:schemeClr val="tx1"/>
                </a:solidFill>
                <a:effectLst/>
                <a:latin typeface="+mn-lt"/>
                <a:ea typeface="+mn-ea"/>
                <a:cs typeface="+mn-cs"/>
              </a:rPr>
              <a:t>Graens</a:t>
            </a:r>
            <a:r>
              <a:rPr lang="lv-LV" sz="1100" kern="1200" dirty="0">
                <a:solidFill>
                  <a:schemeClr val="tx1"/>
                </a:solidFill>
                <a:effectLst/>
                <a:latin typeface="+mn-lt"/>
                <a:ea typeface="+mn-ea"/>
                <a:cs typeface="+mn-cs"/>
              </a:rPr>
              <a:t> </a:t>
            </a:r>
            <a:r>
              <a:rPr lang="lv-LV" sz="1100" i="1" kern="1200" dirty="0">
                <a:solidFill>
                  <a:schemeClr val="tx1"/>
                </a:solidFill>
                <a:effectLst/>
                <a:latin typeface="+mn-lt"/>
                <a:ea typeface="+mn-ea"/>
                <a:cs typeface="+mn-cs"/>
              </a:rPr>
              <a:t>(G. </a:t>
            </a:r>
            <a:r>
              <a:rPr lang="lv-LV" sz="1100" i="1" kern="1200" dirty="0" err="1">
                <a:solidFill>
                  <a:schemeClr val="tx1"/>
                </a:solidFill>
                <a:effectLst/>
                <a:latin typeface="+mn-lt"/>
                <a:ea typeface="+mn-ea"/>
                <a:cs typeface="+mn-cs"/>
              </a:rPr>
              <a:t>Graen</a:t>
            </a:r>
            <a:r>
              <a:rPr lang="lv-LV" sz="1100" i="1" kern="1200" dirty="0">
                <a:solidFill>
                  <a:schemeClr val="tx1"/>
                </a:solidFill>
                <a:effectLst/>
                <a:latin typeface="+mn-lt"/>
                <a:ea typeface="+mn-ea"/>
                <a:cs typeface="+mn-cs"/>
              </a:rPr>
              <a:t>)</a:t>
            </a:r>
            <a:r>
              <a:rPr lang="lv-LV" sz="1100" kern="1200" dirty="0">
                <a:solidFill>
                  <a:schemeClr val="tx1"/>
                </a:solidFill>
                <a:effectLst/>
                <a:latin typeface="+mn-lt"/>
                <a:ea typeface="+mn-ea"/>
                <a:cs typeface="+mn-cs"/>
              </a:rPr>
              <a:t> pierādīja, ka apmācību programmas pozitīvi ietekmē darbinieku radošās spējas. </a:t>
            </a:r>
            <a:endParaRPr lang="en-US" sz="1100" kern="1200" dirty="0">
              <a:solidFill>
                <a:schemeClr val="tx1"/>
              </a:solidFill>
              <a:effectLst/>
              <a:latin typeface="+mn-lt"/>
              <a:ea typeface="+mn-ea"/>
              <a:cs typeface="+mn-cs"/>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513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effectLst/>
              </a:rPr>
              <a:t>Ir svarīgi attīstīt darbinieku individuālo radošumu uzņēmumā – absolūts vairākums</a:t>
            </a:r>
            <a:r>
              <a:rPr lang="lv-LV" sz="1100" baseline="0" dirty="0">
                <a:effectLst/>
              </a:rPr>
              <a:t> </a:t>
            </a:r>
            <a:r>
              <a:rPr lang="lv-LV" sz="1100" baseline="0" dirty="0" err="1">
                <a:effectLst/>
              </a:rPr>
              <a:t>piekrī</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lvl="0">
              <a:spcBef>
                <a:spcPts val="0"/>
              </a:spcBef>
              <a:buNone/>
            </a:pPr>
            <a:endParaRPr dirty="0"/>
          </a:p>
        </p:txBody>
      </p:sp>
    </p:spTree>
    <p:extLst>
      <p:ext uri="{BB962C8B-B14F-4D97-AF65-F5344CB8AC3E}">
        <p14:creationId xmlns:p14="http://schemas.microsoft.com/office/powerpoint/2010/main" val="30611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lv-LV" sz="1100" dirty="0">
                <a:latin typeface="Tahoma" panose="020B0604030504040204" pitchFamily="34" charset="0"/>
                <a:ea typeface="Tahoma" panose="020B0604030504040204" pitchFamily="34" charset="0"/>
                <a:cs typeface="Tahoma" panose="020B0604030504040204" pitchFamily="34" charset="0"/>
              </a:rPr>
              <a:t>Kopumā var secināt, ka radošumu ietekmē gan vide, gan situācija, gan ģenētika, un to var attīstīt dzīves laikā. </a:t>
            </a:r>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lv-LV" sz="1100" dirty="0"/>
          </a:p>
          <a:p>
            <a:r>
              <a:rPr lang="lv-LV" sz="1100" dirty="0"/>
              <a:t>Kopumā radošumu ietekmē ļoti daudzi faktori, tāpēc ir svarīgi noteikt vissvarīgākos, lai varētu tos pozitīvi ietekmēt. Radošumu ietekmē gan cilvēka personība, kompetence un domāšanas stils, gan vide, konkrēta situācija, valsts kultūra, kā arī sociālās attiecības. Radošuma veicināšanā mūsdienās jāņem vērā arī informācijas un komunikācijas tehnoloģiju ietekme, jo tā ir saistīta ar dažādiem nemateriāliem resursiem, kas iesaistīti radīšanas procesā, piemēram, prasmēm un talantu.  </a:t>
            </a:r>
            <a:endParaRPr lang="en-US" sz="1100" dirty="0"/>
          </a:p>
        </p:txBody>
      </p:sp>
    </p:spTree>
    <p:extLst>
      <p:ext uri="{BB962C8B-B14F-4D97-AF65-F5344CB8AC3E}">
        <p14:creationId xmlns:p14="http://schemas.microsoft.com/office/powerpoint/2010/main" val="412471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Jauno ideju vai veidu, kā paskatīties uz esošajām problēmām, ģenerēšana – vai iespēja redzēt jaunas iespējas, izmantojot jaunas tehnoloģijas vai izmaiņas tirgū”. </a:t>
            </a:r>
            <a:r>
              <a:rPr lang="lv-LV" sz="900" i="1" dirty="0">
                <a:latin typeface="Roboto Slab" panose="020B0604020202020204" charset="0"/>
                <a:ea typeface="Roboto Slab" panose="020B0604020202020204" charset="0"/>
                <a:sym typeface="Arial"/>
              </a:rPr>
              <a:t>(G. Cox)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100" dirty="0">
              <a:latin typeface="Roboto Slab" panose="020B0604020202020204" charset="0"/>
              <a:ea typeface="Roboto Slab" panose="020B060402020202020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Uz šo brīdi ir vairāk kā 100 radošuma definīcijas;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Radošums ir “spēja nākt klajā ar idejām un artefaktiem, kas ir jauni, pārsteidzoši un vērtīgi.” (M. Boden)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Latvijas valsts ilgtspējīgas attīstības stratēģijā līdz 2030.gadam norādīts, ka “radošums ir iedzimta un izkopta indivīda īpašība/spēja radīt oriģinālas un jaunas nozīmes tēlus. Radošā darbība palīdz atklāt jaunas iespējas un formas labākajiem kopā dzīvošanas un darbības modeļiem, piemēroties jauniem apstākļiem un pārveidot esamību ar radošās iztēles un iniciatīvas palīdzību.”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Kopumā lielāka daļa attiecīgās literatūras definē radošumu kā procesu, kas ienes kaut ko jaunu un lietderīgu.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latin typeface="Roboto Slab" panose="020B0604020202020204" charset="0"/>
                <a:ea typeface="Roboto Slab" panose="020B0604020202020204" charset="0"/>
                <a:sym typeface="Arial"/>
              </a:rPr>
              <a:t>Apvienoto Nāciju Organizācijas Tirdzniecības un attīstības konferences (UNCTAD)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Slab" panose="020B0604020202020204" charset="0"/>
              <a:ea typeface="Roboto Slab" panose="020B060402020202020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Slab" panose="020B0604020202020204" charset="0"/>
              <a:ea typeface="Roboto Slab" panose="020B0604020202020204" charset="0"/>
              <a:sym typeface="Arial"/>
            </a:endParaRPr>
          </a:p>
          <a:p>
            <a:pPr lvl="0">
              <a:spcBef>
                <a:spcPts val="0"/>
              </a:spcBef>
              <a:buNone/>
            </a:pPr>
            <a:endParaRPr dirty="0"/>
          </a:p>
        </p:txBody>
      </p:sp>
    </p:spTree>
    <p:extLst>
      <p:ext uri="{BB962C8B-B14F-4D97-AF65-F5344CB8AC3E}">
        <p14:creationId xmlns:p14="http://schemas.microsoft.com/office/powerpoint/2010/main" val="178647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lv-LV" dirty="0"/>
              <a:t>Radošās industrijas ir viens no visstraujāk augošajiem ekonomikas sektoriem mūsdienās. Lai veicinātu Latvijas radošo nozaru, kuru produkti nodrošina vidēji lielāku pievienotu vērtību, konkurētspēju, nepieciešams efektīvi dibināt uzņēmumus, novērtējot dažādus uzņēmējdarbības uzsākšanas ietekmējošus faktorus. </a:t>
            </a:r>
          </a:p>
          <a:p>
            <a:pPr lvl="0">
              <a:spcBef>
                <a:spcPts val="0"/>
              </a:spcBef>
              <a:buNone/>
            </a:pPr>
            <a:r>
              <a:rPr lang="lv-LV" sz="1100" kern="1200" dirty="0">
                <a:solidFill>
                  <a:schemeClr val="tx1"/>
                </a:solidFill>
                <a:effectLst/>
                <a:latin typeface="+mn-lt"/>
                <a:ea typeface="+mn-ea"/>
                <a:cs typeface="+mn-cs"/>
              </a:rPr>
              <a:t>Temats ir ļoti aktuāls, jo šobrīd notiek pāreja uz jaunrades ekonomiku, kurā būtiska loma ir tieši radošumam, kā inovāciju pamatam.. Eiropas attīstītu valstu eksports arvien vairāk ir saistīta ar radošo kapitālu, bet Latvijas inovāciju un produktivitātes rādītāji ir zemāki. Šīm industrijām ir problēmas ar efektivitāti. Tāpēc ir JĀPĒTA.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dirty="0">
                <a:solidFill>
                  <a:schemeClr val="tx1"/>
                </a:solidFill>
                <a:effectLst/>
                <a:latin typeface="+mn-lt"/>
                <a:ea typeface="+mn-ea"/>
                <a:cs typeface="+mn-cs"/>
              </a:rPr>
              <a:t>Viens no iemesliem, kāpēc es šo tēmu izvēlējos, ir tas, ka radošās industrijas ir viens no visstraujāk augošajiem ekonomikas sektoriem mūsdienās, kas ES valstīs nes lielāku PV nekā vidēji citi produkti. Radošums ir pamats inovācijām,. Tāpēc tas attīstās – arī akadēmiskajā sfērā aizvien vairāk piedāvā programmas, kas saistītas ar radošajām industrijām un ir pieejamas vairāk atbalsta iespējas – piemēram LIAA ir radošo industriju inkubators. </a:t>
            </a:r>
            <a:r>
              <a:rPr lang="lv-LV" sz="1100" kern="1200" dirty="0" err="1">
                <a:solidFill>
                  <a:schemeClr val="tx1"/>
                </a:solidFill>
                <a:effectLst/>
                <a:latin typeface="+mn-lt"/>
                <a:ea typeface="+mn-ea"/>
                <a:cs typeface="+mn-cs"/>
              </a:rPr>
              <a:t>Tatad</a:t>
            </a:r>
            <a:r>
              <a:rPr lang="lv-LV" sz="1100" kern="1200" dirty="0">
                <a:solidFill>
                  <a:schemeClr val="tx1"/>
                </a:solidFill>
                <a:effectLst/>
                <a:latin typeface="+mn-lt"/>
                <a:ea typeface="+mn-ea"/>
                <a:cs typeface="+mn-cs"/>
              </a:rPr>
              <a:t> šī </a:t>
            </a:r>
            <a:r>
              <a:rPr lang="lv-LV" sz="1100" kern="1200" dirty="0" err="1">
                <a:solidFill>
                  <a:schemeClr val="tx1"/>
                </a:solidFill>
                <a:effectLst/>
                <a:latin typeface="+mn-lt"/>
                <a:ea typeface="+mn-ea"/>
                <a:cs typeface="+mn-cs"/>
              </a:rPr>
              <a:t>tēm</a:t>
            </a:r>
            <a:r>
              <a:rPr lang="lv-LV" sz="1100" kern="1200" dirty="0">
                <a:solidFill>
                  <a:schemeClr val="tx1"/>
                </a:solidFill>
                <a:effectLst/>
                <a:latin typeface="+mn-lt"/>
                <a:ea typeface="+mn-ea"/>
                <a:cs typeface="+mn-cs"/>
              </a:rPr>
              <a:t> ir aktuāla, jo ir pamats jaunievedumiem. Kopš 2010.gada radošo industriju uzņēmumu skaits pieauga straujāk nekā vidēji citās nozarēs Latvijā. Savukārt apgrozījuma pieaugums ir relatīvi zemāks. Tādēļ, lai veicinātu Latvijas radošo nozaru, kuru produkti nodrošina vidēji lielāku pievienotu vērtību, konkurētspēju, nepieciešams, novērtējot dažādus uzņēmējdarbības uzsākšanas ietekmējošus faktorus,  efektīvi dibināt uzņēmumus, kuru darbība dos efektīvus rezultātus.</a:t>
            </a:r>
          </a:p>
          <a:p>
            <a:pPr lvl="0">
              <a:spcBef>
                <a:spcPts val="0"/>
              </a:spcBef>
              <a:buNone/>
            </a:pPr>
            <a:endParaRPr dirty="0"/>
          </a:p>
        </p:txBody>
      </p:sp>
    </p:spTree>
    <p:extLst>
      <p:ext uri="{BB962C8B-B14F-4D97-AF65-F5344CB8AC3E}">
        <p14:creationId xmlns:p14="http://schemas.microsoft.com/office/powerpoint/2010/main" val="296420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wrap="square"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wrap="square" lIns="91425" tIns="91425" rIns="91425" bIns="91425" anchor="ctr" anchorCtr="0">
              <a:noAutofit/>
            </a:bodyPr>
            <a:lstStyle/>
            <a:p>
              <a:pPr lvl="0">
                <a:spcBef>
                  <a:spcPts val="0"/>
                </a:spcBef>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wrap="square" lIns="91425" tIns="91425" rIns="91425" bIns="91425" anchor="ctr" anchorCtr="0">
                <a:noAutofit/>
              </a:bodyPr>
              <a:lstStyle/>
              <a:p>
                <a:pPr lvl="0">
                  <a:spcBef>
                    <a:spcPts val="0"/>
                  </a:spcBef>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wrap="square"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wrap="square"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799" y="1090750"/>
            <a:ext cx="6563300" cy="2961900"/>
          </a:xfrm>
          <a:prstGeom prst="rect">
            <a:avLst/>
          </a:prstGeom>
        </p:spPr>
        <p:txBody>
          <a:bodyPr wrap="square" lIns="91425" tIns="91425" rIns="91425" bIns="91425" anchor="ctr" anchorCtr="0">
            <a:noAutofit/>
          </a:bodyPr>
          <a:lstStyle/>
          <a:p>
            <a:pPr>
              <a:spcBef>
                <a:spcPct val="0"/>
              </a:spcBef>
              <a:spcAft>
                <a:spcPts val="600"/>
              </a:spcAft>
              <a:buClr>
                <a:srgbClr val="FF0000"/>
              </a:buClr>
            </a:pPr>
            <a:r>
              <a:rPr lang="id-ID" sz="2800" cap="all" dirty="0">
                <a:latin typeface="Tahoma" panose="020B0604030504040204" pitchFamily="34" charset="0"/>
                <a:ea typeface="Tahoma" panose="020B0604030504040204" pitchFamily="34" charset="0"/>
                <a:cs typeface="Tahoma" panose="020B0604030504040204" pitchFamily="34" charset="0"/>
              </a:rPr>
              <a:t>Radošuma veicināšana uzņēmumos</a:t>
            </a:r>
            <a:br>
              <a:rPr lang="en-GB" sz="2400" cap="all" dirty="0">
                <a:latin typeface="Tahoma" panose="020B0604030504040204" pitchFamily="34" charset="0"/>
                <a:ea typeface="Tahoma" panose="020B0604030504040204" pitchFamily="34" charset="0"/>
                <a:cs typeface="Tahoma" panose="020B0604030504040204" pitchFamily="34" charset="0"/>
              </a:rPr>
            </a:br>
            <a:br>
              <a:rPr lang="en-GB" sz="2400" cap="all" dirty="0">
                <a:latin typeface="Tahoma" panose="020B0604030504040204" pitchFamily="34" charset="0"/>
                <a:ea typeface="Tahoma" panose="020B0604030504040204" pitchFamily="34" charset="0"/>
                <a:cs typeface="Tahoma" panose="020B0604030504040204" pitchFamily="34" charset="0"/>
              </a:rPr>
            </a:br>
            <a:r>
              <a:rPr lang="en-GB" sz="1800" dirty="0">
                <a:latin typeface="Tahoma" panose="020B0604030504040204" pitchFamily="34" charset="0"/>
                <a:ea typeface="Tahoma" panose="020B0604030504040204" pitchFamily="34" charset="0"/>
                <a:cs typeface="Tahoma" panose="020B0604030504040204" pitchFamily="34" charset="0"/>
              </a:rPr>
              <a:t>LU 77. </a:t>
            </a:r>
            <a:r>
              <a:rPr lang="en-GB" sz="1800" dirty="0" err="1">
                <a:latin typeface="Tahoma" panose="020B0604030504040204" pitchFamily="34" charset="0"/>
                <a:ea typeface="Tahoma" panose="020B0604030504040204" pitchFamily="34" charset="0"/>
                <a:cs typeface="Tahoma" panose="020B0604030504040204" pitchFamily="34" charset="0"/>
              </a:rPr>
              <a:t>Starptautisk</a:t>
            </a:r>
            <a:r>
              <a:rPr lang="lv-LV" sz="1800" dirty="0">
                <a:latin typeface="Tahoma" panose="020B0604030504040204" pitchFamily="34" charset="0"/>
                <a:ea typeface="Tahoma" panose="020B0604030504040204" pitchFamily="34" charset="0"/>
                <a:cs typeface="Tahoma" panose="020B0604030504040204" pitchFamily="34" charset="0"/>
              </a:rPr>
              <a:t>ā zinātniskā k</a:t>
            </a:r>
            <a:r>
              <a:rPr lang="en-GB" sz="1800" dirty="0" err="1">
                <a:latin typeface="Tahoma" panose="020B0604030504040204" pitchFamily="34" charset="0"/>
                <a:ea typeface="Tahoma" panose="020B0604030504040204" pitchFamily="34" charset="0"/>
                <a:cs typeface="Tahoma" panose="020B0604030504040204" pitchFamily="34" charset="0"/>
              </a:rPr>
              <a:t>onference</a:t>
            </a:r>
            <a:br>
              <a:rPr lang="en-GB" sz="1800" cap="all" dirty="0">
                <a:latin typeface="Tahoma" panose="020B0604030504040204" pitchFamily="34" charset="0"/>
                <a:ea typeface="Tahoma" panose="020B0604030504040204" pitchFamily="34" charset="0"/>
                <a:cs typeface="Tahoma" panose="020B0604030504040204" pitchFamily="34" charset="0"/>
              </a:rPr>
            </a:br>
            <a:r>
              <a:rPr lang="en-GB" sz="1800" dirty="0">
                <a:latin typeface="Tahoma" panose="020B0604030504040204" pitchFamily="34" charset="0"/>
                <a:ea typeface="Tahoma" panose="020B0604030504040204" pitchFamily="34" charset="0"/>
                <a:cs typeface="Tahoma" panose="020B0604030504040204" pitchFamily="34" charset="0"/>
              </a:rPr>
              <a:t>14.02.2019</a:t>
            </a:r>
            <a:r>
              <a:rPr lang="lv-LV" sz="1800" dirty="0">
                <a:latin typeface="Tahoma" panose="020B0604030504040204" pitchFamily="34" charset="0"/>
                <a:ea typeface="Tahoma" panose="020B0604030504040204" pitchFamily="34" charset="0"/>
                <a:cs typeface="Tahoma" panose="020B0604030504040204" pitchFamily="34" charset="0"/>
              </a:rPr>
              <a:t>.</a:t>
            </a:r>
            <a:r>
              <a:rPr lang="en-GB" sz="1800" dirty="0">
                <a:latin typeface="Tahoma" panose="020B0604030504040204" pitchFamily="34" charset="0"/>
                <a:ea typeface="Tahoma" panose="020B0604030504040204" pitchFamily="34" charset="0"/>
                <a:cs typeface="Tahoma" panose="020B0604030504040204" pitchFamily="34" charset="0"/>
              </a:rPr>
              <a:t>, R</a:t>
            </a:r>
            <a:r>
              <a:rPr lang="lv-LV" sz="1800" dirty="0">
                <a:latin typeface="Tahoma" panose="020B0604030504040204" pitchFamily="34" charset="0"/>
                <a:ea typeface="Tahoma" panose="020B0604030504040204" pitchFamily="34" charset="0"/>
                <a:cs typeface="Tahoma" panose="020B0604030504040204" pitchFamily="34" charset="0"/>
              </a:rPr>
              <a:t>ī</a:t>
            </a:r>
            <a:r>
              <a:rPr lang="en-GB" sz="1800" dirty="0" err="1">
                <a:latin typeface="Tahoma" panose="020B0604030504040204" pitchFamily="34" charset="0"/>
                <a:ea typeface="Tahoma" panose="020B0604030504040204" pitchFamily="34" charset="0"/>
                <a:cs typeface="Tahoma" panose="020B0604030504040204" pitchFamily="34" charset="0"/>
              </a:rPr>
              <a:t>ga</a:t>
            </a:r>
            <a:endParaRPr lang="en" sz="1200" dirty="0">
              <a:latin typeface="Tahoma" panose="020B0604030504040204" pitchFamily="34" charset="0"/>
              <a:ea typeface="Tahoma" panose="020B0604030504040204" pitchFamily="34" charset="0"/>
              <a:cs typeface="Tahoma" panose="020B0604030504040204" pitchFamily="34" charset="0"/>
            </a:endParaRPr>
          </a:p>
        </p:txBody>
      </p:sp>
      <p:sp>
        <p:nvSpPr>
          <p:cNvPr id="3" name="Shape 184"/>
          <p:cNvSpPr txBox="1">
            <a:spLocks/>
          </p:cNvSpPr>
          <p:nvPr/>
        </p:nvSpPr>
        <p:spPr>
          <a:xfrm>
            <a:off x="5827922" y="2952520"/>
            <a:ext cx="3073707" cy="11001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lvl="1"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2pPr>
            <a:lvl3pPr lvl="2"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3pPr>
            <a:lvl4pPr lvl="3"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4pPr>
            <a:lvl5pPr lvl="4"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5pPr>
            <a:lvl6pPr lvl="5"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6pPr>
            <a:lvl7pPr lvl="6"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7pPr>
            <a:lvl8pPr lvl="7"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8pPr>
            <a:lvl9pPr lvl="8"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9pPr>
          </a:lstStyle>
          <a:p>
            <a:pPr algn="r">
              <a:spcBef>
                <a:spcPct val="0"/>
              </a:spcBef>
              <a:buClr>
                <a:srgbClr val="FF0000"/>
              </a:buClr>
            </a:pPr>
            <a:r>
              <a:rPr lang="lv-LV" altLang="en-US" sz="1600" dirty="0" err="1">
                <a:solidFill>
                  <a:schemeClr val="tx1"/>
                </a:solidFill>
                <a:latin typeface="Tahoma" panose="020B0604030504040204" pitchFamily="34" charset="0"/>
                <a:ea typeface="Tahoma" panose="020B0604030504040204" pitchFamily="34" charset="0"/>
                <a:cs typeface="Tahoma" panose="020B0604030504040204" pitchFamily="34" charset="0"/>
              </a:rPr>
              <a:t>Autor</a:t>
            </a:r>
            <a:r>
              <a:rPr lang="en-GB" altLang="en-US" sz="1600"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lv-LV" alt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lv-LV" alt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r">
              <a:spcBef>
                <a:spcPct val="0"/>
              </a:spcBef>
              <a:buClr>
                <a:srgbClr val="FF0000"/>
              </a:buClr>
            </a:pPr>
            <a:r>
              <a:rPr lang="lv-LV" sz="1600" b="0" dirty="0">
                <a:solidFill>
                  <a:schemeClr val="tx1"/>
                </a:solidFill>
                <a:latin typeface="Tahoma" panose="020B0604030504040204" pitchFamily="34" charset="0"/>
                <a:ea typeface="Tahoma" panose="020B0604030504040204" pitchFamily="34" charset="0"/>
                <a:cs typeface="Tahoma" panose="020B0604030504040204" pitchFamily="34" charset="0"/>
              </a:rPr>
              <a:t>Prof. Margarita Dunska</a:t>
            </a:r>
            <a:endParaRPr lang="en-GB"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spcBef>
                <a:spcPct val="0"/>
              </a:spcBef>
              <a:buClr>
                <a:srgbClr val="FF0000"/>
              </a:buClr>
            </a:pPr>
            <a:r>
              <a:rPr lang="lv-LV" altLang="en-US" sz="1600" b="0" dirty="0" err="1">
                <a:solidFill>
                  <a:schemeClr val="tx1"/>
                </a:solidFill>
                <a:latin typeface="Tahoma" panose="020B0604030504040204" pitchFamily="34" charset="0"/>
                <a:ea typeface="Tahoma" panose="020B0604030504040204" pitchFamily="34" charset="0"/>
                <a:cs typeface="Tahoma" panose="020B0604030504040204" pitchFamily="34" charset="0"/>
              </a:rPr>
              <a:t>Mg.oec</a:t>
            </a:r>
            <a:r>
              <a:rPr lang="lv-LV" altLang="en-US" sz="1600" b="0" dirty="0">
                <a:solidFill>
                  <a:schemeClr val="tx1"/>
                </a:solidFill>
                <a:latin typeface="Tahoma" panose="020B0604030504040204" pitchFamily="34" charset="0"/>
                <a:ea typeface="Tahoma" panose="020B0604030504040204" pitchFamily="34" charset="0"/>
                <a:cs typeface="Tahoma" panose="020B0604030504040204" pitchFamily="34" charset="0"/>
              </a:rPr>
              <a:t>. Aija Staškeviča</a:t>
            </a:r>
            <a:endParaRPr lang="en"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r>
              <a:rPr lang="lv-LV" dirty="0">
                <a:latin typeface="Tahoma" panose="020B0604030504040204" pitchFamily="34" charset="0"/>
                <a:ea typeface="Tahoma" panose="020B0604030504040204" pitchFamily="34" charset="0"/>
                <a:cs typeface="Tahoma" panose="020B0604030504040204" pitchFamily="34" charset="0"/>
              </a:rPr>
              <a:t>Kopsavilkums</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237" name="Shape 237"/>
          <p:cNvSpPr txBox="1">
            <a:spLocks noGrp="1"/>
          </p:cNvSpPr>
          <p:nvPr>
            <p:ph type="body" idx="1"/>
          </p:nvPr>
        </p:nvSpPr>
        <p:spPr>
          <a:xfrm>
            <a:off x="0" y="2106387"/>
            <a:ext cx="9105400" cy="1999776"/>
          </a:xfrm>
          <a:prstGeom prst="rect">
            <a:avLst/>
          </a:prstGeom>
        </p:spPr>
        <p:txBody>
          <a:bodyPr wrap="square" lIns="91425" tIns="91425" rIns="91425" bIns="91425" anchor="ctr" anchorCtr="0">
            <a:noAutofit/>
          </a:bodyPr>
          <a:lstStyle/>
          <a:p>
            <a:r>
              <a:rPr lang="lv-LV" sz="2000" dirty="0">
                <a:latin typeface="Tahoma" panose="020B0604030504040204" pitchFamily="34" charset="0"/>
                <a:ea typeface="Tahoma" panose="020B0604030504040204" pitchFamily="34" charset="0"/>
                <a:cs typeface="Tahoma" panose="020B0604030504040204" pitchFamily="34" charset="0"/>
              </a:rPr>
              <a:t>Radošumu ietekmē gan </a:t>
            </a:r>
            <a:r>
              <a:rPr lang="lv-LV" sz="2000" b="1" dirty="0">
                <a:latin typeface="Tahoma" panose="020B0604030504040204" pitchFamily="34" charset="0"/>
                <a:ea typeface="Tahoma" panose="020B0604030504040204" pitchFamily="34" charset="0"/>
                <a:cs typeface="Tahoma" panose="020B0604030504040204" pitchFamily="34" charset="0"/>
              </a:rPr>
              <a:t>vide</a:t>
            </a:r>
            <a:r>
              <a:rPr lang="lv-LV" sz="2000" dirty="0">
                <a:latin typeface="Tahoma" panose="020B0604030504040204" pitchFamily="34" charset="0"/>
                <a:ea typeface="Tahoma" panose="020B0604030504040204" pitchFamily="34" charset="0"/>
                <a:cs typeface="Tahoma" panose="020B0604030504040204" pitchFamily="34" charset="0"/>
              </a:rPr>
              <a:t>, gan situācija, gan </a:t>
            </a:r>
            <a:r>
              <a:rPr lang="lv-LV" sz="2000" b="1" dirty="0">
                <a:latin typeface="Tahoma" panose="020B0604030504040204" pitchFamily="34" charset="0"/>
                <a:ea typeface="Tahoma" panose="020B0604030504040204" pitchFamily="34" charset="0"/>
                <a:cs typeface="Tahoma" panose="020B0604030504040204" pitchFamily="34" charset="0"/>
              </a:rPr>
              <a:t>ģenētika</a:t>
            </a:r>
            <a:r>
              <a:rPr lang="lv-LV" sz="2000" dirty="0">
                <a:latin typeface="Tahoma" panose="020B0604030504040204" pitchFamily="34" charset="0"/>
                <a:ea typeface="Tahoma" panose="020B0604030504040204" pitchFamily="34" charset="0"/>
                <a:cs typeface="Tahoma" panose="020B0604030504040204" pitchFamily="34" charset="0"/>
              </a:rPr>
              <a:t>, to var </a:t>
            </a:r>
            <a:r>
              <a:rPr lang="lv-LV" sz="2000" b="1" dirty="0">
                <a:latin typeface="Tahoma" panose="020B0604030504040204" pitchFamily="34" charset="0"/>
                <a:ea typeface="Tahoma" panose="020B0604030504040204" pitchFamily="34" charset="0"/>
                <a:cs typeface="Tahoma" panose="020B0604030504040204" pitchFamily="34" charset="0"/>
              </a:rPr>
              <a:t>attīstīt</a:t>
            </a:r>
            <a:r>
              <a:rPr lang="lv-LV" sz="2000" dirty="0">
                <a:latin typeface="Tahoma" panose="020B0604030504040204" pitchFamily="34" charset="0"/>
                <a:ea typeface="Tahoma" panose="020B0604030504040204" pitchFamily="34" charset="0"/>
                <a:cs typeface="Tahoma" panose="020B0604030504040204" pitchFamily="34" charset="0"/>
              </a:rPr>
              <a:t> dzīves laikā. </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r>
              <a:rPr lang="lv-LV" sz="2000" dirty="0">
                <a:latin typeface="Tahoma" panose="020B0604030504040204" pitchFamily="34" charset="0"/>
                <a:ea typeface="Tahoma" panose="020B0604030504040204" pitchFamily="34" charset="0"/>
                <a:cs typeface="Tahoma" panose="020B0604030504040204" pitchFamily="34" charset="0"/>
              </a:rPr>
              <a:t>Latvijas radošo industriju uzņēmumi saprot darbinieku individuāla radošuma </a:t>
            </a:r>
            <a:r>
              <a:rPr lang="lv-LV" sz="2000" b="1" dirty="0">
                <a:latin typeface="Tahoma" panose="020B0604030504040204" pitchFamily="34" charset="0"/>
                <a:ea typeface="Tahoma" panose="020B0604030504040204" pitchFamily="34" charset="0"/>
                <a:cs typeface="Tahoma" panose="020B0604030504040204" pitchFamily="34" charset="0"/>
              </a:rPr>
              <a:t>attīstības nozīmi</a:t>
            </a:r>
            <a:r>
              <a:rPr lang="lv-LV" sz="2000" dirty="0">
                <a:latin typeface="Tahoma" panose="020B0604030504040204" pitchFamily="34" charset="0"/>
                <a:ea typeface="Tahoma" panose="020B0604030504040204" pitchFamily="34" charset="0"/>
                <a:cs typeface="Tahoma" panose="020B0604030504040204" pitchFamily="34" charset="0"/>
              </a:rPr>
              <a:t>, bet nav viennozīmīgas attieksmes pret to, vai tas ir jākoordinē. </a:t>
            </a:r>
          </a:p>
          <a:p>
            <a:pPr lvl="0"/>
            <a:r>
              <a:rPr lang="lv-LV" sz="2000" dirty="0">
                <a:latin typeface="Tahoma" panose="020B0604030504040204" pitchFamily="34" charset="0"/>
                <a:ea typeface="Tahoma" panose="020B0604030504040204" pitchFamily="34" charset="0"/>
                <a:cs typeface="Tahoma" panose="020B0604030504040204" pitchFamily="34" charset="0"/>
              </a:rPr>
              <a:t>Latvijas radošo industriju pārstāvju vidū nav viennozīmīgas attieksmes par valsts </a:t>
            </a:r>
            <a:r>
              <a:rPr lang="lv-LV" sz="2000" b="1" dirty="0">
                <a:latin typeface="Tahoma" panose="020B0604030504040204" pitchFamily="34" charset="0"/>
                <a:ea typeface="Tahoma" panose="020B0604030504040204" pitchFamily="34" charset="0"/>
                <a:cs typeface="Tahoma" panose="020B0604030504040204" pitchFamily="34" charset="0"/>
              </a:rPr>
              <a:t>kultūras atvērtības līmeni</a:t>
            </a:r>
            <a:r>
              <a:rPr lang="lv-LV" sz="2000" dirty="0">
                <a:latin typeface="Tahoma" panose="020B0604030504040204" pitchFamily="34" charset="0"/>
                <a:ea typeface="Tahoma" panose="020B0604030504040204" pitchFamily="34" charset="0"/>
                <a:cs typeface="Tahoma" panose="020B0604030504040204" pitchFamily="34" charset="0"/>
              </a:rPr>
              <a:t>, kā arī dažādi tika novērtēta radošumu </a:t>
            </a:r>
            <a:r>
              <a:rPr lang="lv-LV" sz="2000" b="1" dirty="0">
                <a:latin typeface="Tahoma" panose="020B0604030504040204" pitchFamily="34" charset="0"/>
                <a:ea typeface="Tahoma" panose="020B0604030504040204" pitchFamily="34" charset="0"/>
                <a:cs typeface="Tahoma" panose="020B0604030504040204" pitchFamily="34" charset="0"/>
              </a:rPr>
              <a:t>sekmējoša vide uzņēmumā</a:t>
            </a:r>
            <a:r>
              <a:rPr lang="lv-LV" sz="2000" dirty="0">
                <a:latin typeface="Tahoma" panose="020B0604030504040204" pitchFamily="34" charset="0"/>
                <a:ea typeface="Tahoma" panose="020B0604030504040204" pitchFamily="34" charset="0"/>
                <a:cs typeface="Tahoma" panose="020B0604030504040204" pitchFamily="34" charset="0"/>
              </a:rPr>
              <a:t>. </a:t>
            </a:r>
          </a:p>
          <a:p>
            <a:pPr lvl="0"/>
            <a:r>
              <a:rPr lang="lv-LV" sz="2000" b="1" dirty="0">
                <a:latin typeface="Tahoma" panose="020B0604030504040204" pitchFamily="34" charset="0"/>
                <a:ea typeface="Tahoma" panose="020B0604030504040204" pitchFamily="34" charset="0"/>
                <a:cs typeface="Tahoma" panose="020B0604030504040204" pitchFamily="34" charset="0"/>
              </a:rPr>
              <a:t>Radošā vide uzņēmumā pozitīvi ietekmē darbinieku dalīšanos ar idejām, kas rezultātā dod iespēju izstrādāt inovācijas.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10</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26184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r>
              <a:rPr lang="en-GB" dirty="0" err="1">
                <a:latin typeface="Tahoma" panose="020B0604030504040204" pitchFamily="34" charset="0"/>
                <a:ea typeface="Tahoma" panose="020B0604030504040204" pitchFamily="34" charset="0"/>
                <a:cs typeface="Tahoma" panose="020B0604030504040204" pitchFamily="34" charset="0"/>
              </a:rPr>
              <a:t>Avoti</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237" name="Shape 237"/>
          <p:cNvSpPr txBox="1">
            <a:spLocks noGrp="1"/>
          </p:cNvSpPr>
          <p:nvPr>
            <p:ph type="body" idx="1"/>
          </p:nvPr>
        </p:nvSpPr>
        <p:spPr>
          <a:xfrm>
            <a:off x="0" y="2106387"/>
            <a:ext cx="9105400" cy="1999776"/>
          </a:xfrm>
          <a:prstGeom prst="rect">
            <a:avLst/>
          </a:prstGeom>
        </p:spPr>
        <p:txBody>
          <a:bodyPr wrap="square" lIns="91425" tIns="91425" rIns="91425" bIns="91425" anchor="ctr" anchorCtr="0">
            <a:noAutofit/>
          </a:bodyPr>
          <a:lstStyle/>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Amabile T. </a:t>
            </a:r>
            <a:r>
              <a:rPr lang="id-ID" sz="600" i="1" dirty="0">
                <a:latin typeface="Tahoma" panose="020B0604030504040204" pitchFamily="34" charset="0"/>
                <a:ea typeface="Tahoma" panose="020B0604030504040204" pitchFamily="34" charset="0"/>
                <a:cs typeface="Tahoma" panose="020B0604030504040204" pitchFamily="34" charset="0"/>
              </a:rPr>
              <a:t>A model of creativity and innovation in organizations</a:t>
            </a:r>
            <a:r>
              <a:rPr lang="id-ID" sz="600" dirty="0">
                <a:latin typeface="Tahoma" panose="020B0604030504040204" pitchFamily="34" charset="0"/>
                <a:ea typeface="Tahoma" panose="020B0604030504040204" pitchFamily="34" charset="0"/>
                <a:cs typeface="Tahoma" panose="020B0604030504040204" pitchFamily="34" charset="0"/>
              </a:rPr>
              <a:t>. Research in Organizational Behavior, Vol. 10, 1988. pp. 123-167.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Baltijas Konsultācijas LLC and Konsorts LLC</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Latvijas radošo industriju darbība un priekšnoteikumi nozares mērķtiecīgai attīstība</a:t>
            </a:r>
            <a:r>
              <a:rPr lang="lv-LV" sz="600" i="1" dirty="0">
                <a:latin typeface="Tahoma" panose="020B0604030504040204" pitchFamily="34" charset="0"/>
                <a:ea typeface="Tahoma" panose="020B0604030504040204" pitchFamily="34" charset="0"/>
                <a:cs typeface="Tahoma" panose="020B0604030504040204" pitchFamily="34" charset="0"/>
              </a:rPr>
              <a:t>i</a:t>
            </a:r>
            <a:r>
              <a:rPr lang="id-ID" sz="600" i="1" dirty="0">
                <a:latin typeface="Tahoma" panose="020B0604030504040204" pitchFamily="34" charset="0"/>
                <a:ea typeface="Tahoma" panose="020B0604030504040204" pitchFamily="34" charset="0"/>
                <a:cs typeface="Tahoma" panose="020B0604030504040204" pitchFamily="34" charset="0"/>
              </a:rPr>
              <a:t>, </a:t>
            </a:r>
            <a:r>
              <a:rPr lang="id-ID" sz="600" dirty="0">
                <a:latin typeface="Tahoma" panose="020B0604030504040204" pitchFamily="34" charset="0"/>
                <a:ea typeface="Tahoma" panose="020B0604030504040204" pitchFamily="34" charset="0"/>
                <a:cs typeface="Tahoma" panose="020B0604030504040204" pitchFamily="34" charset="0"/>
              </a:rPr>
              <a:t>Rīga, </a:t>
            </a:r>
            <a:r>
              <a:rPr lang="id-ID" sz="600" b="1" dirty="0">
                <a:latin typeface="Tahoma" panose="020B0604030504040204" pitchFamily="34" charset="0"/>
                <a:ea typeface="Tahoma" panose="020B0604030504040204" pitchFamily="34" charset="0"/>
                <a:cs typeface="Tahoma" panose="020B0604030504040204" pitchFamily="34" charset="0"/>
              </a:rPr>
              <a:t> </a:t>
            </a:r>
            <a:r>
              <a:rPr lang="id-ID" sz="600" dirty="0">
                <a:latin typeface="Tahoma" panose="020B0604030504040204" pitchFamily="34" charset="0"/>
                <a:ea typeface="Tahoma" panose="020B0604030504040204" pitchFamily="34" charset="0"/>
                <a:cs typeface="Tahoma" panose="020B0604030504040204" pitchFamily="34" charset="0"/>
              </a:rPr>
              <a:t>2013. 1</a:t>
            </a:r>
            <a:r>
              <a:rPr lang="lv-LV" sz="600" dirty="0">
                <a:latin typeface="Tahoma" panose="020B0604030504040204" pitchFamily="34" charset="0"/>
                <a:ea typeface="Tahoma" panose="020B0604030504040204" pitchFamily="34" charset="0"/>
                <a:cs typeface="Tahoma" panose="020B0604030504040204" pitchFamily="34" charset="0"/>
              </a:rPr>
              <a:t>81 p.</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Basadur  M., Wakabayashi M., Graen G.B.</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Individual Problem- Solving Styles and Attitudes Toward Divergent Thinking Before and After Training. </a:t>
            </a:r>
            <a:r>
              <a:rPr lang="id-ID" sz="600" dirty="0">
                <a:latin typeface="Tahoma" panose="020B0604030504040204" pitchFamily="34" charset="0"/>
                <a:ea typeface="Tahoma" panose="020B0604030504040204" pitchFamily="34" charset="0"/>
                <a:cs typeface="Tahoma" panose="020B0604030504040204" pitchFamily="34" charset="0"/>
              </a:rPr>
              <a:t>Creativity Research Journal, 3, 1990. pp. 22-32.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Bertoncelli T., Mayer O., Lynass M.</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Creativity, Learning Techniques and TRIZ</a:t>
            </a:r>
            <a:r>
              <a:rPr lang="id-ID" sz="600" dirty="0">
                <a:latin typeface="Tahoma" panose="020B0604030504040204" pitchFamily="34" charset="0"/>
                <a:ea typeface="Tahoma" panose="020B0604030504040204" pitchFamily="34" charset="0"/>
                <a:cs typeface="Tahoma" panose="020B0604030504040204" pitchFamily="34" charset="0"/>
              </a:rPr>
              <a:t>. Procedia CIRP, 39, 2016. pp. 191–196.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Boden</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b="1" dirty="0">
                <a:latin typeface="Tahoma" panose="020B0604030504040204" pitchFamily="34" charset="0"/>
                <a:ea typeface="Tahoma" panose="020B0604030504040204" pitchFamily="34" charset="0"/>
                <a:cs typeface="Tahoma" panose="020B0604030504040204" pitchFamily="34" charset="0"/>
              </a:rPr>
              <a:t>M.A.</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Creativity and Art: Three Roads to Surprise.</a:t>
            </a:r>
            <a:r>
              <a:rPr lang="id-ID" sz="600" dirty="0">
                <a:latin typeface="Tahoma" panose="020B0604030504040204" pitchFamily="34" charset="0"/>
                <a:ea typeface="Tahoma" panose="020B0604030504040204" pitchFamily="34" charset="0"/>
                <a:cs typeface="Tahoma" panose="020B0604030504040204" pitchFamily="34" charset="0"/>
              </a:rPr>
              <a:t> Oxford: Oxford University Press. 2011. 260 p.</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Botrić V., Božić L</a:t>
            </a:r>
            <a:r>
              <a:rPr lang="id-ID" sz="600" b="1" i="1" dirty="0">
                <a:latin typeface="Tahoma" panose="020B0604030504040204" pitchFamily="34" charset="0"/>
                <a:ea typeface="Tahoma" panose="020B0604030504040204" pitchFamily="34" charset="0"/>
                <a:cs typeface="Tahoma" panose="020B0604030504040204" pitchFamily="34" charset="0"/>
              </a:rPr>
              <a:t>.</a:t>
            </a:r>
            <a:r>
              <a:rPr lang="id-ID" sz="600" i="1" dirty="0">
                <a:latin typeface="Tahoma" panose="020B0604030504040204" pitchFamily="34" charset="0"/>
                <a:ea typeface="Tahoma" panose="020B0604030504040204" pitchFamily="34" charset="0"/>
                <a:cs typeface="Tahoma" panose="020B0604030504040204" pitchFamily="34" charset="0"/>
              </a:rPr>
              <a:t> Fostering Innovation through Creativity Stimulation Methods in Croatia. </a:t>
            </a:r>
            <a:r>
              <a:rPr lang="id-ID" sz="600" dirty="0">
                <a:latin typeface="Tahoma" panose="020B0604030504040204" pitchFamily="34" charset="0"/>
                <a:ea typeface="Tahoma" panose="020B0604030504040204" pitchFamily="34" charset="0"/>
                <a:cs typeface="Tahoma" panose="020B0604030504040204" pitchFamily="34" charset="0"/>
              </a:rPr>
              <a:t>International Journal of Business &amp; Economic Sciences Applied Research, Vol. 8, Issue 1, 2015. pp. 7-23.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Bratnicka K.</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Creativity and effectiveness in organizations. A new approach to an old question. </a:t>
            </a:r>
            <a:r>
              <a:rPr lang="id-ID" sz="600" dirty="0">
                <a:latin typeface="Tahoma" panose="020B0604030504040204" pitchFamily="34" charset="0"/>
                <a:ea typeface="Tahoma" panose="020B0604030504040204" pitchFamily="34" charset="0"/>
                <a:cs typeface="Tahoma" panose="020B0604030504040204" pitchFamily="34" charset="0"/>
              </a:rPr>
              <a:t>Management (1429-9321), Vol. 19, Issue 1, 2015. pp. 33-45.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Chang Y.S., Chien Y.H., Yu K.C., Chu Y.C., Chen M. </a:t>
            </a:r>
            <a:r>
              <a:rPr lang="id-ID" sz="600" i="1" dirty="0">
                <a:latin typeface="Tahoma" panose="020B0604030504040204" pitchFamily="34" charset="0"/>
                <a:ea typeface="Tahoma" panose="020B0604030504040204" pitchFamily="34" charset="0"/>
                <a:cs typeface="Tahoma" panose="020B0604030504040204" pitchFamily="34" charset="0"/>
              </a:rPr>
              <a:t>Effect of TRIZ on the creativity of engineering students</a:t>
            </a:r>
            <a:r>
              <a:rPr lang="id-ID" sz="600" dirty="0">
                <a:latin typeface="Tahoma" panose="020B0604030504040204" pitchFamily="34" charset="0"/>
                <a:ea typeface="Tahoma" panose="020B0604030504040204" pitchFamily="34" charset="0"/>
                <a:cs typeface="Tahoma" panose="020B0604030504040204" pitchFamily="34" charset="0"/>
              </a:rPr>
              <a:t>. Thinking Skills and Creativity, 19, 2016. pp. 112–122.</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Chua R. Y. J., Roth Y., Lemoine J.F.</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The Impact of Culture on Creativity: How Cultural Tightness and Cultural Distance Affect Global Innovation Crowdsourcing Work. </a:t>
            </a:r>
            <a:r>
              <a:rPr lang="id-ID" sz="600" dirty="0">
                <a:latin typeface="Tahoma" panose="020B0604030504040204" pitchFamily="34" charset="0"/>
                <a:ea typeface="Tahoma" panose="020B0604030504040204" pitchFamily="34" charset="0"/>
                <a:cs typeface="Tahoma" panose="020B0604030504040204" pitchFamily="34" charset="0"/>
              </a:rPr>
              <a:t>Administrative Science Quarterly, Vol. 60, Issue 2, 2015. pp. 189-227.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Cooper R.G.</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The Invisible Success Factors in Product Innovation</a:t>
            </a:r>
            <a:r>
              <a:rPr lang="id-ID" sz="600" dirty="0">
                <a:latin typeface="Tahoma" panose="020B0604030504040204" pitchFamily="34" charset="0"/>
                <a:ea typeface="Tahoma" panose="020B0604030504040204" pitchFamily="34" charset="0"/>
                <a:cs typeface="Tahoma" panose="020B0604030504040204" pitchFamily="34" charset="0"/>
              </a:rPr>
              <a:t>. Journal of Product Innovation Management, 1999. pp. 115–133.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Cox G.</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Cox Review of Creativity in Business: Building on the UK’s Strengths.</a:t>
            </a:r>
            <a:r>
              <a:rPr lang="id-ID" sz="600" dirty="0">
                <a:latin typeface="Tahoma" panose="020B0604030504040204" pitchFamily="34" charset="0"/>
                <a:ea typeface="Tahoma" panose="020B0604030504040204" pitchFamily="34" charset="0"/>
                <a:cs typeface="Tahoma" panose="020B0604030504040204" pitchFamily="34" charset="0"/>
              </a:rPr>
              <a:t> London: Design Council, 2005. 46 p.</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Dong X., Zhu H., Hu C.Q. </a:t>
            </a:r>
            <a:r>
              <a:rPr lang="id-ID" sz="600" i="1" dirty="0">
                <a:latin typeface="Tahoma" panose="020B0604030504040204" pitchFamily="34" charset="0"/>
                <a:ea typeface="Tahoma" panose="020B0604030504040204" pitchFamily="34" charset="0"/>
                <a:cs typeface="Tahoma" panose="020B0604030504040204" pitchFamily="34" charset="0"/>
              </a:rPr>
              <a:t>Protection of Intellectual Property Rights and Industrial Agglomeration: Evidence From the Creative Industries in China</a:t>
            </a:r>
            <a:r>
              <a:rPr lang="id-ID" sz="600" dirty="0">
                <a:latin typeface="Tahoma" panose="020B0604030504040204" pitchFamily="34" charset="0"/>
                <a:ea typeface="Tahoma" panose="020B0604030504040204" pitchFamily="34" charset="0"/>
                <a:cs typeface="Tahoma" panose="020B0604030504040204" pitchFamily="34" charset="0"/>
              </a:rPr>
              <a:t>. Chinese Economy. Vol. 48, Issue 1, 2015. pp. 22-40.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Ederer F., Manso G.</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Is Pay-for-Performance Detrimental to Innovation?</a:t>
            </a:r>
            <a:r>
              <a:rPr lang="id-ID" sz="600" dirty="0">
                <a:latin typeface="Tahoma" panose="020B0604030504040204" pitchFamily="34" charset="0"/>
                <a:ea typeface="Tahoma" panose="020B0604030504040204" pitchFamily="34" charset="0"/>
                <a:cs typeface="Tahoma" panose="020B0604030504040204" pitchFamily="34" charset="0"/>
              </a:rPr>
              <a:t> Management Science, Vol. 59, Issue 7, 2013. pp.1496-1513.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Eysenck H. J.</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The measurement of creativity. In M. A. Boden (Ed.), Dimensions of creativity.</a:t>
            </a:r>
            <a:r>
              <a:rPr lang="id-ID" sz="600" dirty="0">
                <a:latin typeface="Tahoma" panose="020B0604030504040204" pitchFamily="34" charset="0"/>
                <a:ea typeface="Tahoma" panose="020B0604030504040204" pitchFamily="34" charset="0"/>
                <a:cs typeface="Tahoma" panose="020B0604030504040204" pitchFamily="34" charset="0"/>
              </a:rPr>
              <a:t> MIT Press, 1996. pp.199–242.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Florida R.</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The Rise of the Creative Class: And How It’s Transforming Work, Leisure, Community, and Everyday life</a:t>
            </a:r>
            <a:r>
              <a:rPr lang="id-ID" sz="600" dirty="0">
                <a:latin typeface="Tahoma" panose="020B0604030504040204" pitchFamily="34" charset="0"/>
                <a:ea typeface="Tahoma" panose="020B0604030504040204" pitchFamily="34" charset="0"/>
                <a:cs typeface="Tahoma" panose="020B0604030504040204" pitchFamily="34" charset="0"/>
              </a:rPr>
              <a:t>. Basic Books</a:t>
            </a:r>
            <a:r>
              <a:rPr lang="lv-LV" sz="600" dirty="0">
                <a:latin typeface="Tahoma" panose="020B0604030504040204" pitchFamily="34" charset="0"/>
                <a:ea typeface="Tahoma" panose="020B0604030504040204" pitchFamily="34" charset="0"/>
                <a:cs typeface="Tahoma" panose="020B0604030504040204" pitchFamily="34" charset="0"/>
              </a:rPr>
              <a:t>. </a:t>
            </a:r>
            <a:r>
              <a:rPr lang="id-ID" sz="600" dirty="0">
                <a:latin typeface="Tahoma" panose="020B0604030504040204" pitchFamily="34" charset="0"/>
                <a:ea typeface="Tahoma" panose="020B0604030504040204" pitchFamily="34" charset="0"/>
                <a:cs typeface="Tahoma" panose="020B0604030504040204" pitchFamily="34" charset="0"/>
              </a:rPr>
              <a:t>2002. </a:t>
            </a:r>
            <a:r>
              <a:rPr lang="lv-LV" sz="600" dirty="0">
                <a:latin typeface="Tahoma" panose="020B0604030504040204" pitchFamily="34" charset="0"/>
                <a:ea typeface="Tahoma" panose="020B0604030504040204" pitchFamily="34" charset="0"/>
                <a:cs typeface="Tahoma" panose="020B0604030504040204" pitchFamily="34" charset="0"/>
              </a:rPr>
              <a:t>434 p.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Goncalo J. A., Duguid M.M.</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Follow the crowd in a new direction: When conformity pressure facilitates group creativity (and when it does not).</a:t>
            </a:r>
            <a:r>
              <a:rPr lang="id-ID" sz="600" dirty="0">
                <a:latin typeface="Tahoma" panose="020B0604030504040204" pitchFamily="34" charset="0"/>
                <a:ea typeface="Tahoma" panose="020B0604030504040204" pitchFamily="34" charset="0"/>
                <a:cs typeface="Tahoma" panose="020B0604030504040204" pitchFamily="34" charset="0"/>
              </a:rPr>
              <a:t> Organizational Behavior and Human Decision Processes, 118, 2012. pp.14–23.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Hearn, G.N., Cunningham S.D., Ordonez</a:t>
            </a:r>
            <a:r>
              <a:rPr lang="lv-LV" sz="600" b="1" dirty="0">
                <a:latin typeface="Tahoma" panose="020B0604030504040204" pitchFamily="34" charset="0"/>
                <a:ea typeface="Tahoma" panose="020B0604030504040204" pitchFamily="34" charset="0"/>
                <a:cs typeface="Tahoma" panose="020B0604030504040204" pitchFamily="34" charset="0"/>
              </a:rPr>
              <a:t> D.</a:t>
            </a:r>
            <a:r>
              <a:rPr lang="lv-LV"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Commercialisation of knowledge in universities: The case of the creative industries.</a:t>
            </a:r>
            <a:r>
              <a:rPr lang="id-ID" sz="600" dirty="0">
                <a:latin typeface="Tahoma" panose="020B0604030504040204" pitchFamily="34" charset="0"/>
                <a:ea typeface="Tahoma" panose="020B0604030504040204" pitchFamily="34" charset="0"/>
                <a:cs typeface="Tahoma" panose="020B0604030504040204" pitchFamily="34" charset="0"/>
              </a:rPr>
              <a:t> Prometheus, 22, </a:t>
            </a:r>
            <a:r>
              <a:rPr lang="lv-LV" sz="600" dirty="0">
                <a:latin typeface="Tahoma" panose="020B0604030504040204" pitchFamily="34" charset="0"/>
                <a:ea typeface="Tahoma" panose="020B0604030504040204" pitchFamily="34" charset="0"/>
                <a:cs typeface="Tahoma" panose="020B0604030504040204" pitchFamily="34" charset="0"/>
              </a:rPr>
              <a:t>2004. </a:t>
            </a:r>
            <a:r>
              <a:rPr lang="lv-LV" sz="600" dirty="0" err="1">
                <a:latin typeface="Tahoma" panose="020B0604030504040204" pitchFamily="34" charset="0"/>
                <a:ea typeface="Tahoma" panose="020B0604030504040204" pitchFamily="34" charset="0"/>
                <a:cs typeface="Tahoma" panose="020B0604030504040204" pitchFamily="34" charset="0"/>
              </a:rPr>
              <a:t>pp</a:t>
            </a:r>
            <a:r>
              <a:rPr lang="lv-LV" sz="600" dirty="0">
                <a:latin typeface="Tahoma" panose="020B0604030504040204" pitchFamily="34" charset="0"/>
                <a:ea typeface="Tahoma" panose="020B0604030504040204" pitchFamily="34" charset="0"/>
                <a:cs typeface="Tahoma" panose="020B0604030504040204" pitchFamily="34" charset="0"/>
              </a:rPr>
              <a:t>. </a:t>
            </a:r>
            <a:r>
              <a:rPr lang="id-ID" sz="600" dirty="0">
                <a:latin typeface="Tahoma" panose="020B0604030504040204" pitchFamily="34" charset="0"/>
                <a:ea typeface="Tahoma" panose="020B0604030504040204" pitchFamily="34" charset="0"/>
                <a:cs typeface="Tahoma" panose="020B0604030504040204" pitchFamily="34" charset="0"/>
              </a:rPr>
              <a:t>189–200.</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Hull D., Bosley J., Udell G.</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Renewing the hunt for the Heffalump: identifying potential entrepreneurs by personality characteristics. </a:t>
            </a:r>
            <a:r>
              <a:rPr lang="id-ID" sz="600" dirty="0">
                <a:latin typeface="Tahoma" panose="020B0604030504040204" pitchFamily="34" charset="0"/>
                <a:ea typeface="Tahoma" panose="020B0604030504040204" pitchFamily="34" charset="0"/>
                <a:cs typeface="Tahoma" panose="020B0604030504040204" pitchFamily="34" charset="0"/>
              </a:rPr>
              <a:t>Journal of Small Business Management.,Vol. 18, Issue 1, 1980. pp.11-18.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Jensen M.B., Beckmann S.C. </a:t>
            </a:r>
            <a:r>
              <a:rPr lang="id-ID" sz="600" i="1" dirty="0">
                <a:latin typeface="Tahoma" panose="020B0604030504040204" pitchFamily="34" charset="0"/>
                <a:ea typeface="Tahoma" panose="020B0604030504040204" pitchFamily="34" charset="0"/>
                <a:cs typeface="Tahoma" panose="020B0604030504040204" pitchFamily="34" charset="0"/>
              </a:rPr>
              <a:t>Determinants of innovation and creativity in corporate branding: findings from Denmark.</a:t>
            </a:r>
            <a:r>
              <a:rPr lang="id-ID" sz="600" dirty="0">
                <a:latin typeface="Tahoma" panose="020B0604030504040204" pitchFamily="34" charset="0"/>
                <a:ea typeface="Tahoma" panose="020B0604030504040204" pitchFamily="34" charset="0"/>
                <a:cs typeface="Tahoma" panose="020B0604030504040204" pitchFamily="34" charset="0"/>
              </a:rPr>
              <a:t> Journal of Brand Management, Vol. 16, No. 7, 2009. pp.468-479.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Johnson W., Turkheimer E., Gottesman I.I., Bouchard T.J. Jr.</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Beyond Heritability: Twin Studies in Behavioral Research. </a:t>
            </a:r>
            <a:r>
              <a:rPr lang="id-ID" sz="600" dirty="0">
                <a:latin typeface="Tahoma" panose="020B0604030504040204" pitchFamily="34" charset="0"/>
                <a:ea typeface="Tahoma" panose="020B0604030504040204" pitchFamily="34" charset="0"/>
                <a:cs typeface="Tahoma" panose="020B0604030504040204" pitchFamily="34" charset="0"/>
              </a:rPr>
              <a:t>Current Directions in Psychological Science, Vol.18, No. 4, 2009. pp.217–220.</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Lee N., Drever E.</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The Creative Industries, Creative Occupations and Innovation in London. </a:t>
            </a:r>
            <a:r>
              <a:rPr lang="id-ID" sz="600" dirty="0">
                <a:latin typeface="Tahoma" panose="020B0604030504040204" pitchFamily="34" charset="0"/>
                <a:ea typeface="Tahoma" panose="020B0604030504040204" pitchFamily="34" charset="0"/>
                <a:cs typeface="Tahoma" panose="020B0604030504040204" pitchFamily="34" charset="0"/>
              </a:rPr>
              <a:t>European Planning Studies, Vol. 21, Issue 12, 2013. pp.1977-1997.</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Lyubareva I., Benghozi P.J., Fidele T.</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Online Business Models in Creative Industries. </a:t>
            </a:r>
            <a:r>
              <a:rPr lang="id-ID" sz="600" dirty="0">
                <a:latin typeface="Tahoma" panose="020B0604030504040204" pitchFamily="34" charset="0"/>
                <a:ea typeface="Tahoma" panose="020B0604030504040204" pitchFamily="34" charset="0"/>
                <a:cs typeface="Tahoma" panose="020B0604030504040204" pitchFamily="34" charset="0"/>
              </a:rPr>
              <a:t>International Studies of Management &amp; Organization, Vol. 44, Issue 4, 2014. pp.43-62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MacKinnon D.W.</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Personality and the realisation of the creative potential. </a:t>
            </a:r>
            <a:r>
              <a:rPr lang="id-ID" sz="600" dirty="0">
                <a:latin typeface="Tahoma" panose="020B0604030504040204" pitchFamily="34" charset="0"/>
                <a:ea typeface="Tahoma" panose="020B0604030504040204" pitchFamily="34" charset="0"/>
                <a:cs typeface="Tahoma" panose="020B0604030504040204" pitchFamily="34" charset="0"/>
              </a:rPr>
              <a:t>American Psychologist, Vol. 20, No. 4, 1965. pp.273-281.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Marinova E., Borza A. </a:t>
            </a:r>
            <a:r>
              <a:rPr lang="id-ID" sz="600" i="1" dirty="0">
                <a:latin typeface="Tahoma" panose="020B0604030504040204" pitchFamily="34" charset="0"/>
                <a:ea typeface="Tahoma" panose="020B0604030504040204" pitchFamily="34" charset="0"/>
                <a:cs typeface="Tahoma" panose="020B0604030504040204" pitchFamily="34" charset="0"/>
              </a:rPr>
              <a:t>The Creative Economy, the Creative Industries and New Perspectives for Creative Cities.</a:t>
            </a:r>
            <a:r>
              <a:rPr lang="id-ID" sz="600" dirty="0">
                <a:latin typeface="Tahoma" panose="020B0604030504040204" pitchFamily="34" charset="0"/>
                <a:ea typeface="Tahoma" panose="020B0604030504040204" pitchFamily="34" charset="0"/>
                <a:cs typeface="Tahoma" panose="020B0604030504040204" pitchFamily="34" charset="0"/>
              </a:rPr>
              <a:t> Managerial Challenges of the Contemporary Society</a:t>
            </a:r>
            <a:r>
              <a:rPr lang="id-ID" sz="600" i="1" dirty="0">
                <a:latin typeface="Tahoma" panose="020B0604030504040204" pitchFamily="34" charset="0"/>
                <a:ea typeface="Tahoma" panose="020B0604030504040204" pitchFamily="34" charset="0"/>
                <a:cs typeface="Tahoma" panose="020B0604030504040204" pitchFamily="34" charset="0"/>
              </a:rPr>
              <a:t>, </a:t>
            </a:r>
            <a:r>
              <a:rPr lang="id-ID" sz="600" dirty="0">
                <a:latin typeface="Tahoma" panose="020B0604030504040204" pitchFamily="34" charset="0"/>
                <a:ea typeface="Tahoma" panose="020B0604030504040204" pitchFamily="34" charset="0"/>
                <a:cs typeface="Tahoma" panose="020B0604030504040204" pitchFamily="34" charset="0"/>
              </a:rPr>
              <a:t>Vol. 7, No. 2, 2014. pp. 22-26.</a:t>
            </a:r>
            <a:r>
              <a:rPr lang="id-ID" sz="600" i="1"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Martinaitytė E., Kregždaitė R. </a:t>
            </a:r>
            <a:r>
              <a:rPr lang="id-ID" sz="600" i="1" dirty="0">
                <a:latin typeface="Tahoma" panose="020B0604030504040204" pitchFamily="34" charset="0"/>
                <a:ea typeface="Tahoma" panose="020B0604030504040204" pitchFamily="34" charset="0"/>
                <a:cs typeface="Tahoma" panose="020B0604030504040204" pitchFamily="34" charset="0"/>
              </a:rPr>
              <a:t>The Factors of Creative Industries Development in Nowadays Stage</a:t>
            </a:r>
            <a:r>
              <a:rPr lang="id-ID" sz="600" dirty="0">
                <a:latin typeface="Tahoma" panose="020B0604030504040204" pitchFamily="34" charset="0"/>
                <a:ea typeface="Tahoma" panose="020B0604030504040204" pitchFamily="34" charset="0"/>
                <a:cs typeface="Tahoma" panose="020B0604030504040204" pitchFamily="34" charset="0"/>
              </a:rPr>
              <a:t>. Economics and Sociology,  Vol. 8, No 1, 2015. pp.55-70.</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Maryunani S.R., Mirzanti I.R.</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The Development of Entrepreneurship in Creative Industries with Reference to Bandung as a Creative City</a:t>
            </a:r>
            <a:r>
              <a:rPr lang="id-ID" sz="600" dirty="0">
                <a:latin typeface="Tahoma" panose="020B0604030504040204" pitchFamily="34" charset="0"/>
                <a:ea typeface="Tahoma" panose="020B0604030504040204" pitchFamily="34" charset="0"/>
                <a:cs typeface="Tahoma" panose="020B0604030504040204" pitchFamily="34" charset="0"/>
              </a:rPr>
              <a:t>. Social and Behavioral Sciences, 169, 2015. pp.387-394.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Moyon E., Lecocq X</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Rethinking Business Models in Creative Industries.</a:t>
            </a:r>
            <a:r>
              <a:rPr lang="id-ID" sz="600" dirty="0">
                <a:latin typeface="Tahoma" panose="020B0604030504040204" pitchFamily="34" charset="0"/>
                <a:ea typeface="Tahoma" panose="020B0604030504040204" pitchFamily="34" charset="0"/>
                <a:cs typeface="Tahoma" panose="020B0604030504040204" pitchFamily="34" charset="0"/>
              </a:rPr>
              <a:t> International Studies of Management &amp; Organization, Vol. 44, Issue 4, 2014. pp.83-101.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Mumford M.D., Gustafson S.B.</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Creativity syndrome: Integration, application, and innovation</a:t>
            </a:r>
            <a:r>
              <a:rPr lang="id-ID" sz="600" dirty="0">
                <a:latin typeface="Tahoma" panose="020B0604030504040204" pitchFamily="34" charset="0"/>
                <a:ea typeface="Tahoma" panose="020B0604030504040204" pitchFamily="34" charset="0"/>
                <a:cs typeface="Tahoma" panose="020B0604030504040204" pitchFamily="34" charset="0"/>
              </a:rPr>
              <a:t>, Psychological Bulletin, 103, 1988. pp.27-43.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Oldham G., Cummings A. </a:t>
            </a:r>
            <a:r>
              <a:rPr lang="id-ID" sz="600" i="1" dirty="0">
                <a:latin typeface="Tahoma" panose="020B0604030504040204" pitchFamily="34" charset="0"/>
                <a:ea typeface="Tahoma" panose="020B0604030504040204" pitchFamily="34" charset="0"/>
                <a:cs typeface="Tahoma" panose="020B0604030504040204" pitchFamily="34" charset="0"/>
              </a:rPr>
              <a:t>Employee Creativity: Personal and Contextual Factors at Work.</a:t>
            </a:r>
            <a:r>
              <a:rPr lang="id-ID" sz="600" dirty="0">
                <a:latin typeface="Tahoma" panose="020B0604030504040204" pitchFamily="34" charset="0"/>
                <a:ea typeface="Tahoma" panose="020B0604030504040204" pitchFamily="34" charset="0"/>
                <a:cs typeface="Tahoma" panose="020B0604030504040204" pitchFamily="34" charset="0"/>
              </a:rPr>
              <a:t> Academy of Management Journal, Vol. 39 Issue 3, 1996. pp. 607-634.</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Revelle J.B.</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First creativity, then innovation. </a:t>
            </a:r>
            <a:r>
              <a:rPr lang="id-ID" sz="600" dirty="0">
                <a:latin typeface="Tahoma" panose="020B0604030504040204" pitchFamily="34" charset="0"/>
                <a:ea typeface="Tahoma" panose="020B0604030504040204" pitchFamily="34" charset="0"/>
                <a:cs typeface="Tahoma" panose="020B0604030504040204" pitchFamily="34" charset="0"/>
              </a:rPr>
              <a:t>Industrial Engineer, Vol. 46, Issue 11, 2014. pp.31-35.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Schlee R.P., Harich K.R.</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Teaching Creativity to Business Students: How Well Are We Doing? </a:t>
            </a:r>
            <a:r>
              <a:rPr lang="id-ID" sz="600" dirty="0">
                <a:latin typeface="Tahoma" panose="020B0604030504040204" pitchFamily="34" charset="0"/>
                <a:ea typeface="Tahoma" panose="020B0604030504040204" pitchFamily="34" charset="0"/>
                <a:cs typeface="Tahoma" panose="020B0604030504040204" pitchFamily="34" charset="0"/>
              </a:rPr>
              <a:t>Journal of Education for Business, Vol. 89, Issue 3, 2014.  pp.133-141.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Shane S., Nicolaou N.</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Creative personality, opportunity recognition and the tendency to start businesses: A study of their genetic predispositions.</a:t>
            </a:r>
            <a:r>
              <a:rPr lang="id-ID" sz="600" dirty="0">
                <a:latin typeface="Tahoma" panose="020B0604030504040204" pitchFamily="34" charset="0"/>
                <a:ea typeface="Tahoma" panose="020B0604030504040204" pitchFamily="34" charset="0"/>
                <a:cs typeface="Tahoma" panose="020B0604030504040204" pitchFamily="34" charset="0"/>
              </a:rPr>
              <a:t> Journal of Business Venturing, No. 30, 2015. pp.407–419.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Sik A.</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Creativity in cross-domain collaborations: searching factors to increase efficiency</a:t>
            </a:r>
            <a:r>
              <a:rPr lang="id-ID" sz="600" dirty="0">
                <a:latin typeface="Tahoma" panose="020B0604030504040204" pitchFamily="34" charset="0"/>
                <a:ea typeface="Tahoma" panose="020B0604030504040204" pitchFamily="34" charset="0"/>
                <a:cs typeface="Tahoma" panose="020B0604030504040204" pitchFamily="34" charset="0"/>
              </a:rPr>
              <a:t>. Management Research Review, Vol. 39, Issue 2, 2016. pp.144 – 166.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Sternberg R.J.</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Handbook of Creativity</a:t>
            </a:r>
            <a:r>
              <a:rPr lang="id-ID" sz="600" dirty="0">
                <a:latin typeface="Tahoma" panose="020B0604030504040204" pitchFamily="34" charset="0"/>
                <a:ea typeface="Tahoma" panose="020B0604030504040204" pitchFamily="34" charset="0"/>
                <a:cs typeface="Tahoma" panose="020B0604030504040204" pitchFamily="34" charset="0"/>
              </a:rPr>
              <a:t>. New York: Cambridge University Press, 1999. 490 p.</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Sternberg R.J. </a:t>
            </a:r>
            <a:r>
              <a:rPr lang="id-ID" sz="600" i="1" dirty="0">
                <a:latin typeface="Tahoma" panose="020B0604030504040204" pitchFamily="34" charset="0"/>
                <a:ea typeface="Tahoma" panose="020B0604030504040204" pitchFamily="34" charset="0"/>
                <a:cs typeface="Tahoma" panose="020B0604030504040204" pitchFamily="34" charset="0"/>
              </a:rPr>
              <a:t>The Nature of Creativity. </a:t>
            </a:r>
            <a:r>
              <a:rPr lang="id-ID" sz="600" dirty="0">
                <a:latin typeface="Tahoma" panose="020B0604030504040204" pitchFamily="34" charset="0"/>
                <a:ea typeface="Tahoma" panose="020B0604030504040204" pitchFamily="34" charset="0"/>
                <a:cs typeface="Tahoma" panose="020B0604030504040204" pitchFamily="34" charset="0"/>
              </a:rPr>
              <a:t>Creativity Research Journal. Vol. 18, No. 1, 2006. pp.87-98.</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Sung T.K.</a:t>
            </a:r>
            <a:r>
              <a:rPr lang="id-ID" sz="600" dirty="0">
                <a:latin typeface="Tahoma" panose="020B0604030504040204" pitchFamily="34" charset="0"/>
                <a:ea typeface="Tahoma" panose="020B0604030504040204" pitchFamily="34" charset="0"/>
                <a:cs typeface="Tahoma" panose="020B0604030504040204" pitchFamily="34" charset="0"/>
              </a:rPr>
              <a:t> </a:t>
            </a:r>
            <a:r>
              <a:rPr lang="id-ID" sz="600" i="1" dirty="0">
                <a:latin typeface="Tahoma" panose="020B0604030504040204" pitchFamily="34" charset="0"/>
                <a:ea typeface="Tahoma" panose="020B0604030504040204" pitchFamily="34" charset="0"/>
                <a:cs typeface="Tahoma" panose="020B0604030504040204" pitchFamily="34" charset="0"/>
              </a:rPr>
              <a:t>Application of information technology in creative economy: Manufacturing vs. creative industries. </a:t>
            </a:r>
            <a:r>
              <a:rPr lang="id-ID" sz="600" dirty="0">
                <a:latin typeface="Tahoma" panose="020B0604030504040204" pitchFamily="34" charset="0"/>
                <a:ea typeface="Tahoma" panose="020B0604030504040204" pitchFamily="34" charset="0"/>
                <a:cs typeface="Tahoma" panose="020B0604030504040204" pitchFamily="34" charset="0"/>
              </a:rPr>
              <a:t>Technological Forecasting &amp; Social Change, 96, 2015. pp.111–120 </a:t>
            </a:r>
            <a:endParaRPr lang="en-US" sz="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id-ID" sz="600" b="1" dirty="0">
                <a:latin typeface="Tahoma" panose="020B0604030504040204" pitchFamily="34" charset="0"/>
                <a:ea typeface="Tahoma" panose="020B0604030504040204" pitchFamily="34" charset="0"/>
                <a:cs typeface="Tahoma" panose="020B0604030504040204" pitchFamily="34" charset="0"/>
              </a:rPr>
              <a:t>Zhou J., Shalley C.E. </a:t>
            </a:r>
            <a:r>
              <a:rPr lang="id-ID" sz="600" i="1" dirty="0">
                <a:latin typeface="Tahoma" panose="020B0604030504040204" pitchFamily="34" charset="0"/>
                <a:ea typeface="Tahoma" panose="020B0604030504040204" pitchFamily="34" charset="0"/>
                <a:cs typeface="Tahoma" panose="020B0604030504040204" pitchFamily="34" charset="0"/>
              </a:rPr>
              <a:t>Handbook of Organizational Creativity.</a:t>
            </a:r>
            <a:r>
              <a:rPr lang="id-ID" sz="600" dirty="0">
                <a:latin typeface="Tahoma" panose="020B0604030504040204" pitchFamily="34" charset="0"/>
                <a:ea typeface="Tahoma" panose="020B0604030504040204" pitchFamily="34" charset="0"/>
                <a:cs typeface="Tahoma" panose="020B0604030504040204" pitchFamily="34" charset="0"/>
              </a:rPr>
              <a:t> New York: Psychology Press, 2009. 393 p.</a:t>
            </a:r>
            <a:endParaRPr lang="en-US" sz="600"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11</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6688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12</a:t>
            </a:fld>
            <a:endParaRPr lang="en"/>
          </a:p>
        </p:txBody>
      </p:sp>
      <p:sp>
        <p:nvSpPr>
          <p:cNvPr id="503" name="Shape 503"/>
          <p:cNvSpPr txBox="1">
            <a:spLocks noGrp="1"/>
          </p:cNvSpPr>
          <p:nvPr>
            <p:ph type="ctrTitle" idx="4294967295"/>
          </p:nvPr>
        </p:nvSpPr>
        <p:spPr>
          <a:xfrm>
            <a:off x="1340987" y="1984009"/>
            <a:ext cx="6593700" cy="1159800"/>
          </a:xfrm>
          <a:prstGeom prst="rect">
            <a:avLst/>
          </a:prstGeom>
        </p:spPr>
        <p:txBody>
          <a:bodyPr wrap="square" lIns="91425" tIns="91425" rIns="91425" bIns="91425" anchor="ctr" anchorCtr="0">
            <a:noAutofit/>
          </a:bodyPr>
          <a:lstStyle/>
          <a:p>
            <a:pPr lvl="0" algn="ctr" rtl="0">
              <a:spcBef>
                <a:spcPts val="0"/>
              </a:spcBef>
              <a:buNone/>
            </a:pPr>
            <a:r>
              <a:rPr lang="lv-LV" sz="4000" dirty="0">
                <a:solidFill>
                  <a:srgbClr val="FF9800"/>
                </a:solidFill>
                <a:latin typeface="Tahoma" panose="020B0604030504040204" pitchFamily="34" charset="0"/>
                <a:ea typeface="Tahoma" panose="020B0604030504040204" pitchFamily="34" charset="0"/>
                <a:cs typeface="Tahoma" panose="020B0604030504040204" pitchFamily="34" charset="0"/>
              </a:rPr>
              <a:t>Paldies par uzmanību</a:t>
            </a:r>
            <a:r>
              <a:rPr lang="en" sz="4000" dirty="0">
                <a:solidFill>
                  <a:srgbClr val="FF9800"/>
                </a:solidFill>
                <a:latin typeface="Tahoma" panose="020B0604030504040204" pitchFamily="34" charset="0"/>
                <a:ea typeface="Tahoma" panose="020B0604030504040204" pitchFamily="34" charset="0"/>
                <a:cs typeface="Tahoma" panose="020B0604030504040204" pitchFamily="34" charset="0"/>
              </a:rPr>
              <a:t>!</a:t>
            </a:r>
          </a:p>
        </p:txBody>
      </p:sp>
      <p:sp>
        <p:nvSpPr>
          <p:cNvPr id="2" name="Rectangle 1"/>
          <p:cNvSpPr/>
          <p:nvPr/>
        </p:nvSpPr>
        <p:spPr>
          <a:xfrm>
            <a:off x="2155372" y="4213436"/>
            <a:ext cx="4572000" cy="523220"/>
          </a:xfrm>
          <a:prstGeom prst="rect">
            <a:avLst/>
          </a:prstGeom>
        </p:spPr>
        <p:txBody>
          <a:bodyPr>
            <a:spAutoFit/>
          </a:bodyPr>
          <a:lstStyle/>
          <a:p>
            <a:pPr lvl="0" algn="ctr"/>
            <a:r>
              <a:rPr lang="lv-LV" b="1" dirty="0">
                <a:solidFill>
                  <a:srgbClr val="263248"/>
                </a:solidFill>
                <a:latin typeface="Tahoma" panose="020B0604030504040204" pitchFamily="34" charset="0"/>
                <a:ea typeface="Tahoma" panose="020B0604030504040204" pitchFamily="34" charset="0"/>
                <a:cs typeface="Tahoma" panose="020B0604030504040204" pitchFamily="34" charset="0"/>
                <a:sym typeface="Nixie One"/>
              </a:rPr>
              <a:t>Jautājumi</a:t>
            </a:r>
            <a:r>
              <a:rPr lang="en" b="1" dirty="0">
                <a:solidFill>
                  <a:srgbClr val="263248"/>
                </a:solidFill>
                <a:latin typeface="Tahoma" panose="020B0604030504040204" pitchFamily="34" charset="0"/>
                <a:ea typeface="Tahoma" panose="020B0604030504040204" pitchFamily="34" charset="0"/>
                <a:cs typeface="Tahoma" panose="020B0604030504040204" pitchFamily="34" charset="0"/>
                <a:sym typeface="Nixie One"/>
              </a:rPr>
              <a:t>?</a:t>
            </a:r>
          </a:p>
          <a:p>
            <a:pPr lvl="0" algn="ctr">
              <a:buClr>
                <a:schemeClr val="dk1"/>
              </a:buClr>
              <a:buSzPct val="55000"/>
            </a:pPr>
            <a:r>
              <a:rPr lang="lv-LV" dirty="0">
                <a:solidFill>
                  <a:srgbClr val="263248"/>
                </a:solidFill>
                <a:latin typeface="Tahoma" panose="020B0604030504040204" pitchFamily="34" charset="0"/>
                <a:ea typeface="Tahoma" panose="020B0604030504040204" pitchFamily="34" charset="0"/>
                <a:cs typeface="Tahoma" panose="020B0604030504040204" pitchFamily="34" charset="0"/>
                <a:sym typeface="Nixie One"/>
              </a:rPr>
              <a:t>aija.staskevica1@gmail.com</a:t>
            </a:r>
            <a:endParaRPr lang="en" dirty="0">
              <a:solidFill>
                <a:srgbClr val="263248"/>
              </a:solidFill>
              <a:latin typeface="Tahoma" panose="020B0604030504040204" pitchFamily="34" charset="0"/>
              <a:ea typeface="Tahoma" panose="020B0604030504040204" pitchFamily="34" charset="0"/>
              <a:cs typeface="Tahoma" panose="020B0604030504040204" pitchFamily="34" charset="0"/>
              <a:sym typeface="Nixie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r>
              <a:rPr lang="en-US" altLang="en-US" dirty="0">
                <a:latin typeface="Tahoma" panose="020B0604030504040204" pitchFamily="34" charset="0"/>
                <a:ea typeface="Tahoma" panose="020B0604030504040204" pitchFamily="34" charset="0"/>
                <a:cs typeface="Tahoma" panose="020B0604030504040204" pitchFamily="34" charset="0"/>
              </a:rPr>
              <a:t>The </a:t>
            </a:r>
            <a:r>
              <a:rPr lang="lv-LV" altLang="en-US" dirty="0" err="1">
                <a:latin typeface="Tahoma" panose="020B0604030504040204" pitchFamily="34" charset="0"/>
                <a:ea typeface="Tahoma" panose="020B0604030504040204" pitchFamily="34" charset="0"/>
                <a:cs typeface="Tahoma" panose="020B0604030504040204" pitchFamily="34" charset="0"/>
              </a:rPr>
              <a:t>Research</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237" name="Shape 237"/>
          <p:cNvSpPr txBox="1">
            <a:spLocks noGrp="1"/>
          </p:cNvSpPr>
          <p:nvPr>
            <p:ph type="body" idx="1"/>
          </p:nvPr>
        </p:nvSpPr>
        <p:spPr>
          <a:xfrm>
            <a:off x="176270" y="1806766"/>
            <a:ext cx="8824512" cy="2666084"/>
          </a:xfrm>
          <a:prstGeom prst="rect">
            <a:avLst/>
          </a:prstGeom>
        </p:spPr>
        <p:txBody>
          <a:bodyPr wrap="square" lIns="91425" tIns="91425" rIns="91425" bIns="91425" anchor="ctr" anchorCtr="0">
            <a:noAutofit/>
          </a:bodyPr>
          <a:lstStyle/>
          <a:p>
            <a:r>
              <a:rPr lang="lv-LV" altLang="en-US" sz="2800" b="1" i="1" dirty="0" err="1">
                <a:latin typeface="Tahoma" panose="020B0604030504040204" pitchFamily="34" charset="0"/>
                <a:ea typeface="Tahoma" panose="020B0604030504040204" pitchFamily="34" charset="0"/>
                <a:cs typeface="Tahoma" panose="020B0604030504040204" pitchFamily="34" charset="0"/>
              </a:rPr>
              <a:t>Method</a:t>
            </a:r>
            <a:r>
              <a:rPr lang="lv-LV" altLang="en-US" sz="2800" b="1" i="1" dirty="0">
                <a:latin typeface="Tahoma" panose="020B0604030504040204" pitchFamily="34" charset="0"/>
                <a:ea typeface="Tahoma" panose="020B0604030504040204" pitchFamily="34" charset="0"/>
                <a:cs typeface="Tahoma" panose="020B0604030504040204" pitchFamily="34" charset="0"/>
              </a:rPr>
              <a:t>:</a:t>
            </a:r>
            <a:r>
              <a:rPr lang="lv-LV" altLang="en-US" sz="2800" i="1" dirty="0">
                <a:latin typeface="Tahoma" panose="020B0604030504040204" pitchFamily="34" charset="0"/>
                <a:ea typeface="Tahoma" panose="020B0604030504040204" pitchFamily="34" charset="0"/>
                <a:cs typeface="Tahoma" panose="020B0604030504040204" pitchFamily="34" charset="0"/>
              </a:rPr>
              <a:t> </a:t>
            </a:r>
            <a:r>
              <a:rPr lang="en-GB" altLang="en-US" sz="2800" dirty="0">
                <a:latin typeface="Tahoma" panose="020B0604030504040204" pitchFamily="34" charset="0"/>
                <a:ea typeface="Tahoma" panose="020B0604030504040204" pitchFamily="34" charset="0"/>
                <a:cs typeface="Tahoma" panose="020B0604030504040204" pitchFamily="34" charset="0"/>
              </a:rPr>
              <a:t>The individual questionnaire </a:t>
            </a:r>
            <a:endParaRPr lang="lv-LV" altLang="en-US" sz="2800" dirty="0">
              <a:latin typeface="Tahoma" panose="020B0604030504040204" pitchFamily="34" charset="0"/>
              <a:ea typeface="Tahoma" panose="020B0604030504040204" pitchFamily="34" charset="0"/>
              <a:cs typeface="Tahoma" panose="020B0604030504040204" pitchFamily="34" charset="0"/>
            </a:endParaRPr>
          </a:p>
          <a:p>
            <a:r>
              <a:rPr lang="lv-LV" altLang="en-US" sz="2800" b="1" i="1" dirty="0">
                <a:latin typeface="Tahoma" panose="020B0604030504040204" pitchFamily="34" charset="0"/>
                <a:ea typeface="Tahoma" panose="020B0604030504040204" pitchFamily="34" charset="0"/>
                <a:cs typeface="Tahoma" panose="020B0604030504040204" pitchFamily="34" charset="0"/>
              </a:rPr>
              <a:t>D</a:t>
            </a:r>
            <a:r>
              <a:rPr lang="en-GB" altLang="en-US" sz="2800" b="1" i="1" dirty="0" err="1">
                <a:latin typeface="Tahoma" panose="020B0604030504040204" pitchFamily="34" charset="0"/>
                <a:ea typeface="Tahoma" panose="020B0604030504040204" pitchFamily="34" charset="0"/>
                <a:cs typeface="Tahoma" panose="020B0604030504040204" pitchFamily="34" charset="0"/>
              </a:rPr>
              <a:t>isseminat</a:t>
            </a:r>
            <a:r>
              <a:rPr lang="lv-LV" altLang="en-US" sz="2800" b="1" i="1" dirty="0" err="1">
                <a:latin typeface="Tahoma" panose="020B0604030504040204" pitchFamily="34" charset="0"/>
                <a:ea typeface="Tahoma" panose="020B0604030504040204" pitchFamily="34" charset="0"/>
                <a:cs typeface="Tahoma" panose="020B0604030504040204" pitchFamily="34" charset="0"/>
              </a:rPr>
              <a:t>ed</a:t>
            </a:r>
            <a:r>
              <a:rPr lang="lv-LV" altLang="en-US" sz="2800" b="1" i="1" dirty="0">
                <a:latin typeface="Tahoma" panose="020B0604030504040204" pitchFamily="34" charset="0"/>
                <a:ea typeface="Tahoma" panose="020B0604030504040204" pitchFamily="34" charset="0"/>
                <a:cs typeface="Tahoma" panose="020B0604030504040204" pitchFamily="34" charset="0"/>
              </a:rPr>
              <a:t>:</a:t>
            </a:r>
            <a:r>
              <a:rPr lang="en-GB" altLang="en-US" sz="2800" dirty="0">
                <a:latin typeface="Tahoma" panose="020B0604030504040204" pitchFamily="34" charset="0"/>
                <a:ea typeface="Tahoma" panose="020B0604030504040204" pitchFamily="34" charset="0"/>
                <a:cs typeface="Tahoma" panose="020B0604030504040204" pitchFamily="34" charset="0"/>
              </a:rPr>
              <a:t> Electronically </a:t>
            </a:r>
            <a:endParaRPr lang="lv-LV" altLang="en-US" sz="2800" dirty="0">
              <a:latin typeface="Tahoma" panose="020B0604030504040204" pitchFamily="34" charset="0"/>
              <a:ea typeface="Tahoma" panose="020B0604030504040204" pitchFamily="34" charset="0"/>
              <a:cs typeface="Tahoma" panose="020B0604030504040204" pitchFamily="34" charset="0"/>
            </a:endParaRPr>
          </a:p>
          <a:p>
            <a:r>
              <a:rPr lang="lv-LV" altLang="en-US" sz="2800" b="1" i="1" dirty="0" err="1">
                <a:latin typeface="Tahoma" panose="020B0604030504040204" pitchFamily="34" charset="0"/>
                <a:ea typeface="Tahoma" panose="020B0604030504040204" pitchFamily="34" charset="0"/>
                <a:cs typeface="Tahoma" panose="020B0604030504040204" pitchFamily="34" charset="0"/>
              </a:rPr>
              <a:t>Target</a:t>
            </a:r>
            <a:r>
              <a:rPr lang="lv-LV" altLang="en-US" sz="2800" b="1" i="1" dirty="0">
                <a:latin typeface="Tahoma" panose="020B0604030504040204" pitchFamily="34" charset="0"/>
                <a:ea typeface="Tahoma" panose="020B0604030504040204" pitchFamily="34" charset="0"/>
                <a:cs typeface="Tahoma" panose="020B0604030504040204" pitchFamily="34" charset="0"/>
              </a:rPr>
              <a:t>  </a:t>
            </a:r>
            <a:r>
              <a:rPr lang="lv-LV" altLang="en-US" sz="2800" b="1" i="1" dirty="0" err="1">
                <a:latin typeface="Tahoma" panose="020B0604030504040204" pitchFamily="34" charset="0"/>
                <a:ea typeface="Tahoma" panose="020B0604030504040204" pitchFamily="34" charset="0"/>
                <a:cs typeface="Tahoma" panose="020B0604030504040204" pitchFamily="34" charset="0"/>
              </a:rPr>
              <a:t>group</a:t>
            </a:r>
            <a:r>
              <a:rPr lang="lv-LV" altLang="en-US" sz="2800" b="1" i="1" dirty="0">
                <a:latin typeface="Tahoma" panose="020B0604030504040204" pitchFamily="34" charset="0"/>
                <a:ea typeface="Tahoma" panose="020B0604030504040204" pitchFamily="34" charset="0"/>
                <a:cs typeface="Tahoma" panose="020B0604030504040204" pitchFamily="34" charset="0"/>
              </a:rPr>
              <a:t>:</a:t>
            </a:r>
            <a:r>
              <a:rPr lang="lv-LV" altLang="en-US" sz="2800" i="1" dirty="0">
                <a:latin typeface="Tahoma" panose="020B0604030504040204" pitchFamily="34" charset="0"/>
                <a:ea typeface="Tahoma" panose="020B0604030504040204" pitchFamily="34" charset="0"/>
                <a:cs typeface="Tahoma" panose="020B0604030504040204" pitchFamily="34" charset="0"/>
              </a:rPr>
              <a:t> </a:t>
            </a:r>
            <a:r>
              <a:rPr lang="lv-LV" altLang="en-US" sz="2800" dirty="0" err="1">
                <a:latin typeface="Tahoma" panose="020B0604030504040204" pitchFamily="34" charset="0"/>
                <a:ea typeface="Tahoma" panose="020B0604030504040204" pitchFamily="34" charset="0"/>
                <a:cs typeface="Tahoma" panose="020B0604030504040204" pitchFamily="34" charset="0"/>
              </a:rPr>
              <a:t>Creative</a:t>
            </a:r>
            <a:r>
              <a:rPr lang="lv-LV" altLang="en-US" sz="2800" dirty="0">
                <a:latin typeface="Tahoma" panose="020B0604030504040204" pitchFamily="34" charset="0"/>
                <a:ea typeface="Tahoma" panose="020B0604030504040204" pitchFamily="34" charset="0"/>
                <a:cs typeface="Tahoma" panose="020B0604030504040204" pitchFamily="34" charset="0"/>
              </a:rPr>
              <a:t> </a:t>
            </a:r>
            <a:r>
              <a:rPr lang="lv-LV" altLang="en-US" sz="2800" dirty="0" err="1">
                <a:latin typeface="Tahoma" panose="020B0604030504040204" pitchFamily="34" charset="0"/>
                <a:ea typeface="Tahoma" panose="020B0604030504040204" pitchFamily="34" charset="0"/>
                <a:cs typeface="Tahoma" panose="020B0604030504040204" pitchFamily="34" charset="0"/>
              </a:rPr>
              <a:t>industries</a:t>
            </a:r>
            <a:r>
              <a:rPr lang="lv-LV" altLang="en-US" sz="2800" dirty="0">
                <a:latin typeface="Tahoma" panose="020B0604030504040204" pitchFamily="34" charset="0"/>
                <a:ea typeface="Tahoma" panose="020B0604030504040204" pitchFamily="34" charset="0"/>
                <a:cs typeface="Tahoma" panose="020B0604030504040204" pitchFamily="34" charset="0"/>
              </a:rPr>
              <a:t> </a:t>
            </a:r>
            <a:r>
              <a:rPr lang="lv-LV" altLang="en-US" sz="2800" dirty="0" err="1">
                <a:latin typeface="Tahoma" panose="020B0604030504040204" pitchFamily="34" charset="0"/>
                <a:ea typeface="Tahoma" panose="020B0604030504040204" pitchFamily="34" charset="0"/>
                <a:cs typeface="Tahoma" panose="020B0604030504040204" pitchFamily="34" charset="0"/>
              </a:rPr>
              <a:t>representatives</a:t>
            </a:r>
            <a:endParaRPr lang="lv-LV" altLang="en-US" sz="2800" dirty="0">
              <a:latin typeface="Tahoma" panose="020B0604030504040204" pitchFamily="34" charset="0"/>
              <a:ea typeface="Tahoma" panose="020B0604030504040204" pitchFamily="34" charset="0"/>
              <a:cs typeface="Tahoma" panose="020B0604030504040204" pitchFamily="34" charset="0"/>
            </a:endParaRPr>
          </a:p>
          <a:p>
            <a:r>
              <a:rPr lang="lv-LV" altLang="en-US" sz="2800" b="1" i="1" dirty="0" err="1">
                <a:latin typeface="Tahoma" panose="020B0604030504040204" pitchFamily="34" charset="0"/>
                <a:ea typeface="Tahoma" panose="020B0604030504040204" pitchFamily="34" charset="0"/>
                <a:cs typeface="Tahoma" panose="020B0604030504040204" pitchFamily="34" charset="0"/>
              </a:rPr>
              <a:t>Amount</a:t>
            </a:r>
            <a:r>
              <a:rPr lang="lv-LV" altLang="en-US" sz="2800" b="1" i="1" dirty="0">
                <a:latin typeface="Tahoma" panose="020B0604030504040204" pitchFamily="34" charset="0"/>
                <a:ea typeface="Tahoma" panose="020B0604030504040204" pitchFamily="34" charset="0"/>
                <a:cs typeface="Tahoma" panose="020B0604030504040204" pitchFamily="34" charset="0"/>
              </a:rPr>
              <a:t>:</a:t>
            </a:r>
            <a:r>
              <a:rPr lang="en-US" altLang="en-US" sz="2800" i="1" dirty="0">
                <a:latin typeface="Tahoma" panose="020B0604030504040204" pitchFamily="34" charset="0"/>
                <a:ea typeface="Tahoma" panose="020B0604030504040204" pitchFamily="34" charset="0"/>
                <a:cs typeface="Tahoma" panose="020B0604030504040204" pitchFamily="34" charset="0"/>
              </a:rPr>
              <a:t> </a:t>
            </a:r>
            <a:r>
              <a:rPr lang="en-GB" altLang="en-US" sz="2800" dirty="0">
                <a:latin typeface="Tahoma" panose="020B0604030504040204" pitchFamily="34" charset="0"/>
                <a:ea typeface="Tahoma" panose="020B0604030504040204" pitchFamily="34" charset="0"/>
                <a:cs typeface="Tahoma" panose="020B0604030504040204" pitchFamily="34" charset="0"/>
              </a:rPr>
              <a:t>136 </a:t>
            </a:r>
            <a:r>
              <a:rPr lang="lv-LV" altLang="en-US" sz="2800" dirty="0" err="1">
                <a:latin typeface="Tahoma" panose="020B0604030504040204" pitchFamily="34" charset="0"/>
                <a:ea typeface="Tahoma" panose="020B0604030504040204" pitchFamily="34" charset="0"/>
                <a:cs typeface="Tahoma" panose="020B0604030504040204" pitchFamily="34" charset="0"/>
              </a:rPr>
              <a:t>valid</a:t>
            </a:r>
            <a:r>
              <a:rPr lang="lv-LV" altLang="en-US" sz="2800" dirty="0">
                <a:latin typeface="Tahoma" panose="020B0604030504040204" pitchFamily="34" charset="0"/>
                <a:ea typeface="Tahoma" panose="020B0604030504040204" pitchFamily="34" charset="0"/>
                <a:cs typeface="Tahoma" panose="020B0604030504040204" pitchFamily="34" charset="0"/>
              </a:rPr>
              <a:t> </a:t>
            </a:r>
            <a:r>
              <a:rPr lang="en-GB" altLang="en-US" sz="2800" dirty="0">
                <a:latin typeface="Tahoma" panose="020B0604030504040204" pitchFamily="34" charset="0"/>
                <a:ea typeface="Tahoma" panose="020B0604030504040204" pitchFamily="34" charset="0"/>
                <a:cs typeface="Tahoma" panose="020B0604030504040204" pitchFamily="34" charset="0"/>
              </a:rPr>
              <a:t>questionnaires</a:t>
            </a:r>
            <a:r>
              <a:rPr lang="lv-LV" altLang="en-US" sz="2800" dirty="0">
                <a:latin typeface="Tahoma" panose="020B0604030504040204" pitchFamily="34" charset="0"/>
                <a:ea typeface="Tahoma" panose="020B0604030504040204" pitchFamily="34" charset="0"/>
                <a:cs typeface="Tahoma" panose="020B0604030504040204" pitchFamily="34" charset="0"/>
              </a:rPr>
              <a:t> (</a:t>
            </a:r>
            <a:r>
              <a:rPr lang="en-GB" altLang="en-US" sz="2800" dirty="0">
                <a:latin typeface="Tahoma" panose="020B0604030504040204" pitchFamily="34" charset="0"/>
                <a:ea typeface="Tahoma" panose="020B0604030504040204" pitchFamily="34" charset="0"/>
                <a:cs typeface="Tahoma" panose="020B0604030504040204" pitchFamily="34" charset="0"/>
              </a:rPr>
              <a:t>12.4%</a:t>
            </a:r>
            <a:r>
              <a:rPr lang="lv-LV" altLang="en-US" sz="2800" dirty="0">
                <a:latin typeface="Tahoma" panose="020B0604030504040204" pitchFamily="34" charset="0"/>
                <a:ea typeface="Tahoma" panose="020B0604030504040204" pitchFamily="34" charset="0"/>
                <a:cs typeface="Tahoma" panose="020B0604030504040204" pitchFamily="34" charset="0"/>
              </a:rPr>
              <a:t>)</a:t>
            </a:r>
            <a:endParaRPr lang="en-GB" alt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13</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00859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spcBef>
                <a:spcPts val="0"/>
              </a:spcBef>
              <a:buNone/>
            </a:pPr>
            <a:r>
              <a:rPr lang="lv-LV" dirty="0">
                <a:latin typeface="Tahoma" panose="020B0604030504040204" pitchFamily="34" charset="0"/>
                <a:ea typeface="Tahoma" panose="020B0604030504040204" pitchFamily="34" charset="0"/>
                <a:cs typeface="Tahoma" panose="020B0604030504040204" pitchFamily="34" charset="0"/>
              </a:rPr>
              <a:t>Mērķis</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237" name="Shape 237"/>
          <p:cNvSpPr txBox="1">
            <a:spLocks noGrp="1"/>
          </p:cNvSpPr>
          <p:nvPr>
            <p:ph type="body" idx="1"/>
          </p:nvPr>
        </p:nvSpPr>
        <p:spPr>
          <a:xfrm>
            <a:off x="176270" y="1806765"/>
            <a:ext cx="8929130" cy="3145335"/>
          </a:xfrm>
          <a:prstGeom prst="rect">
            <a:avLst/>
          </a:prstGeom>
        </p:spPr>
        <p:txBody>
          <a:bodyPr wrap="square" lIns="91425" tIns="91425" rIns="91425" bIns="91425" anchor="ctr" anchorCtr="0">
            <a:noAutofit/>
          </a:bodyPr>
          <a:lstStyle/>
          <a:p>
            <a:endParaRPr lang="lv-LV" dirty="0">
              <a:latin typeface="Tahoma" panose="020B0604030504040204" pitchFamily="34" charset="0"/>
              <a:ea typeface="Tahoma" panose="020B0604030504040204" pitchFamily="34" charset="0"/>
              <a:cs typeface="Tahoma" panose="020B0604030504040204" pitchFamily="34" charset="0"/>
            </a:endParaRPr>
          </a:p>
          <a:p>
            <a:r>
              <a:rPr lang="lv-LV" dirty="0">
                <a:latin typeface="Tahoma" panose="020B0604030504040204" pitchFamily="34" charset="0"/>
                <a:ea typeface="Tahoma" panose="020B0604030504040204" pitchFamily="34" charset="0"/>
                <a:cs typeface="Tahoma" panose="020B0604030504040204" pitchFamily="34" charset="0"/>
              </a:rPr>
              <a:t>Radošuma attīstība spēj palielināt uzņēmumu </a:t>
            </a:r>
            <a:r>
              <a:rPr lang="lv-LV" b="1" dirty="0">
                <a:latin typeface="Tahoma" panose="020B0604030504040204" pitchFamily="34" charset="0"/>
                <a:ea typeface="Tahoma" panose="020B0604030504040204" pitchFamily="34" charset="0"/>
                <a:cs typeface="Tahoma" panose="020B0604030504040204" pitchFamily="34" charset="0"/>
              </a:rPr>
              <a:t>produktivitāti.</a:t>
            </a:r>
          </a:p>
          <a:p>
            <a:endParaRPr lang="lv-LV" dirty="0">
              <a:latin typeface="Tahoma" panose="020B0604030504040204" pitchFamily="34" charset="0"/>
              <a:ea typeface="Tahoma" panose="020B0604030504040204" pitchFamily="34" charset="0"/>
              <a:cs typeface="Tahoma" panose="020B0604030504040204" pitchFamily="34" charset="0"/>
            </a:endParaRPr>
          </a:p>
          <a:p>
            <a:r>
              <a:rPr lang="lv-LV" dirty="0">
                <a:latin typeface="Tahoma" panose="020B0604030504040204" pitchFamily="34" charset="0"/>
                <a:ea typeface="Tahoma" panose="020B0604030504040204" pitchFamily="34" charset="0"/>
                <a:cs typeface="Tahoma" panose="020B0604030504040204" pitchFamily="34" charset="0"/>
              </a:rPr>
              <a:t>Ir svarīgi </a:t>
            </a:r>
            <a:r>
              <a:rPr lang="lv-LV" b="1" dirty="0">
                <a:latin typeface="Tahoma" panose="020B0604030504040204" pitchFamily="34" charset="0"/>
                <a:ea typeface="Tahoma" panose="020B0604030504040204" pitchFamily="34" charset="0"/>
                <a:cs typeface="Tahoma" panose="020B0604030504040204" pitchFamily="34" charset="0"/>
              </a:rPr>
              <a:t>veicināt radošuma </a:t>
            </a:r>
            <a:r>
              <a:rPr lang="lv-LV" dirty="0">
                <a:latin typeface="Tahoma" panose="020B0604030504040204" pitchFamily="34" charset="0"/>
                <a:ea typeface="Tahoma" panose="020B0604030504040204" pitchFamily="34" charset="0"/>
                <a:cs typeface="Tahoma" panose="020B0604030504040204" pitchFamily="34" charset="0"/>
              </a:rPr>
              <a:t>un radošās domāšanas </a:t>
            </a:r>
            <a:r>
              <a:rPr lang="lv-LV" b="1" dirty="0">
                <a:latin typeface="Tahoma" panose="020B0604030504040204" pitchFamily="34" charset="0"/>
                <a:ea typeface="Tahoma" panose="020B0604030504040204" pitchFamily="34" charset="0"/>
                <a:cs typeface="Tahoma" panose="020B0604030504040204" pitchFamily="34" charset="0"/>
              </a:rPr>
              <a:t>attīstību</a:t>
            </a:r>
            <a:r>
              <a:rPr lang="lv-LV" dirty="0">
                <a:latin typeface="Tahoma" panose="020B0604030504040204" pitchFamily="34" charset="0"/>
                <a:ea typeface="Tahoma" panose="020B0604030504040204" pitchFamily="34" charset="0"/>
                <a:cs typeface="Tahoma" panose="020B0604030504040204" pitchFamily="34" charset="0"/>
              </a:rPr>
              <a:t>, kas potenciāli var radīt produktus ar lielāku pievienoto vērtību. </a:t>
            </a:r>
          </a:p>
          <a:p>
            <a:endParaRPr lang="lv-LV" dirty="0">
              <a:latin typeface="Tahoma" panose="020B0604030504040204" pitchFamily="34" charset="0"/>
              <a:ea typeface="Tahoma" panose="020B0604030504040204" pitchFamily="34" charset="0"/>
              <a:cs typeface="Tahoma" panose="020B0604030504040204" pitchFamily="34" charset="0"/>
            </a:endParaRPr>
          </a:p>
          <a:p>
            <a:r>
              <a:rPr lang="id-ID" dirty="0">
                <a:latin typeface="Tahoma" panose="020B0604030504040204" pitchFamily="34" charset="0"/>
                <a:ea typeface="Tahoma" panose="020B0604030504040204" pitchFamily="34" charset="0"/>
                <a:cs typeface="Tahoma" panose="020B0604030504040204" pitchFamily="34" charset="0"/>
              </a:rPr>
              <a:t>Pētījuma mērķis</a:t>
            </a:r>
            <a:r>
              <a:rPr lang="lv-LV" dirty="0">
                <a:latin typeface="Tahoma" panose="020B0604030504040204" pitchFamily="34" charset="0"/>
                <a:ea typeface="Tahoma" panose="020B0604030504040204" pitchFamily="34" charset="0"/>
                <a:cs typeface="Tahoma" panose="020B0604030504040204" pitchFamily="34" charset="0"/>
              </a:rPr>
              <a:t> ir noteikt </a:t>
            </a:r>
            <a:r>
              <a:rPr lang="lv-LV" b="1" dirty="0">
                <a:latin typeface="Tahoma" panose="020B0604030504040204" pitchFamily="34" charset="0"/>
                <a:ea typeface="Tahoma" panose="020B0604030504040204" pitchFamily="34" charset="0"/>
                <a:cs typeface="Tahoma" panose="020B0604030504040204" pitchFamily="34" charset="0"/>
              </a:rPr>
              <a:t>galvenās radošuma veicināšanas metodes</a:t>
            </a:r>
            <a:r>
              <a:rPr lang="lv-LV" dirty="0">
                <a:latin typeface="Tahoma" panose="020B0604030504040204" pitchFamily="34" charset="0"/>
                <a:ea typeface="Tahoma" panose="020B0604030504040204" pitchFamily="34" charset="0"/>
                <a:cs typeface="Tahoma" panose="020B0604030504040204" pitchFamily="34" charset="0"/>
              </a:rPr>
              <a:t> un iespējas mūsdienās. </a:t>
            </a:r>
          </a:p>
          <a:p>
            <a:endParaRPr lang="lv-LV" dirty="0">
              <a:latin typeface="Tahoma" panose="020B0604030504040204" pitchFamily="34" charset="0"/>
              <a:ea typeface="Tahoma" panose="020B0604030504040204" pitchFamily="34" charset="0"/>
              <a:cs typeface="Tahoma" panose="020B0604030504040204" pitchFamily="34" charset="0"/>
            </a:endParaRPr>
          </a:p>
          <a:p>
            <a:endParaRPr lang="lv-LV"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2</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Down Arrow 1"/>
          <p:cNvSpPr/>
          <p:nvPr/>
        </p:nvSpPr>
        <p:spPr>
          <a:xfrm>
            <a:off x="3428999" y="1912154"/>
            <a:ext cx="1404257" cy="49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428999" y="3372705"/>
            <a:ext cx="1404257" cy="49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54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r>
              <a:rPr lang="lv-LV" dirty="0">
                <a:latin typeface="Tahoma" panose="020B0604030504040204" pitchFamily="34" charset="0"/>
                <a:ea typeface="Tahoma" panose="020B0604030504040204" pitchFamily="34" charset="0"/>
                <a:cs typeface="Tahoma" panose="020B0604030504040204" pitchFamily="34" charset="0"/>
              </a:rPr>
              <a:t>Radošums &amp; Inovācijas</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3</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1" name="Shape 190"/>
          <p:cNvSpPr txBox="1">
            <a:spLocks noGrp="1"/>
          </p:cNvSpPr>
          <p:nvPr>
            <p:ph type="body" idx="1"/>
          </p:nvPr>
        </p:nvSpPr>
        <p:spPr>
          <a:xfrm>
            <a:off x="309495" y="1709825"/>
            <a:ext cx="3542933" cy="2682256"/>
          </a:xfrm>
          <a:prstGeom prst="rect">
            <a:avLst/>
          </a:prstGeom>
        </p:spPr>
        <p:txBody>
          <a:bodyPr wrap="square" lIns="91425" tIns="91425" rIns="91425" bIns="91425" anchor="t" anchorCtr="0">
            <a:noAutofit/>
          </a:bodyPr>
          <a:lstStyle/>
          <a:p>
            <a:pPr lvl="0" algn="ctr" rtl="0">
              <a:spcBef>
                <a:spcPts val="0"/>
              </a:spcBef>
              <a:buNone/>
            </a:pPr>
            <a:r>
              <a:rPr lang="lv-LV" sz="2800" b="1" dirty="0">
                <a:solidFill>
                  <a:srgbClr val="FF9800"/>
                </a:solidFill>
                <a:latin typeface="Tahoma" panose="020B0604030504040204" pitchFamily="34" charset="0"/>
                <a:ea typeface="Tahoma" panose="020B0604030504040204" pitchFamily="34" charset="0"/>
                <a:cs typeface="Tahoma" panose="020B0604030504040204" pitchFamily="34" charset="0"/>
              </a:rPr>
              <a:t>Radošums</a:t>
            </a:r>
            <a:r>
              <a:rPr lang="lv-LV" sz="2800" dirty="0">
                <a:latin typeface="Tahoma" panose="020B0604030504040204" pitchFamily="34" charset="0"/>
                <a:ea typeface="Tahoma" panose="020B0604030504040204" pitchFamily="34" charset="0"/>
                <a:cs typeface="Tahoma" panose="020B0604030504040204" pitchFamily="34" charset="0"/>
              </a:rPr>
              <a:t> ir spēja izdomāt jaunas lietas, vai izveidot jaunas lietu kombinācijas.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Shape 191"/>
          <p:cNvSpPr txBox="1">
            <a:spLocks/>
          </p:cNvSpPr>
          <p:nvPr/>
        </p:nvSpPr>
        <p:spPr>
          <a:xfrm>
            <a:off x="4322609" y="1709826"/>
            <a:ext cx="3234689" cy="2504078"/>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lv-LV" sz="2800" b="1" dirty="0">
                <a:solidFill>
                  <a:srgbClr val="FF9800"/>
                </a:solidFill>
                <a:latin typeface="Tahoma" panose="020B0604030504040204" pitchFamily="34" charset="0"/>
                <a:ea typeface="Tahoma" panose="020B0604030504040204" pitchFamily="34" charset="0"/>
                <a:cs typeface="Tahoma" panose="020B0604030504040204" pitchFamily="34" charset="0"/>
                <a:sym typeface="Roboto Condensed Light"/>
              </a:rPr>
              <a:t>Inovācija </a:t>
            </a:r>
          </a:p>
          <a:p>
            <a:pPr algn="ctr"/>
            <a:r>
              <a:rPr lang="lv-LV" sz="2800" dirty="0">
                <a:solidFill>
                  <a:srgbClr val="263248"/>
                </a:solidFill>
                <a:latin typeface="Tahoma" panose="020B0604030504040204" pitchFamily="34" charset="0"/>
                <a:ea typeface="Tahoma" panose="020B0604030504040204" pitchFamily="34" charset="0"/>
                <a:cs typeface="Tahoma" panose="020B0604030504040204" pitchFamily="34" charset="0"/>
                <a:sym typeface="Roboto Condensed Light"/>
              </a:rPr>
              <a:t>ir spēja faktiski veikt jaunas lietas. </a:t>
            </a:r>
            <a:endParaRPr lang="en-US" sz="2800" dirty="0">
              <a:solidFill>
                <a:srgbClr val="263248"/>
              </a:solidFill>
              <a:latin typeface="Tahoma" panose="020B0604030504040204" pitchFamily="34" charset="0"/>
              <a:ea typeface="Tahoma" panose="020B0604030504040204" pitchFamily="34" charset="0"/>
              <a:cs typeface="Tahoma" panose="020B0604030504040204" pitchFamily="34" charset="0"/>
              <a:sym typeface="Roboto Condensed Light"/>
            </a:endParaRPr>
          </a:p>
        </p:txBody>
      </p:sp>
      <p:grpSp>
        <p:nvGrpSpPr>
          <p:cNvPr id="13" name="Shape 560"/>
          <p:cNvGrpSpPr/>
          <p:nvPr/>
        </p:nvGrpSpPr>
        <p:grpSpPr>
          <a:xfrm>
            <a:off x="1153654" y="4154235"/>
            <a:ext cx="217473" cy="543028"/>
            <a:chOff x="3384375" y="2267500"/>
            <a:chExt cx="203375" cy="507825"/>
          </a:xfrm>
        </p:grpSpPr>
        <p:sp>
          <p:nvSpPr>
            <p:cNvPr id="14" name="Shape 561"/>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562"/>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6" name="Shape 792"/>
          <p:cNvGrpSpPr/>
          <p:nvPr/>
        </p:nvGrpSpPr>
        <p:grpSpPr>
          <a:xfrm>
            <a:off x="1810820" y="4154235"/>
            <a:ext cx="274761" cy="435614"/>
            <a:chOff x="6718575" y="2318625"/>
            <a:chExt cx="256950" cy="407375"/>
          </a:xfrm>
        </p:grpSpPr>
        <p:sp>
          <p:nvSpPr>
            <p:cNvPr id="17" name="Shape 79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79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79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79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79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79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 name="Shape 79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 name="Shape 80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5" name="Shape 509"/>
          <p:cNvSpPr/>
          <p:nvPr/>
        </p:nvSpPr>
        <p:spPr>
          <a:xfrm>
            <a:off x="2346733" y="4158094"/>
            <a:ext cx="506919" cy="506919"/>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6" name="Shape 588"/>
          <p:cNvGrpSpPr/>
          <p:nvPr/>
        </p:nvGrpSpPr>
        <p:grpSpPr>
          <a:xfrm>
            <a:off x="5688734" y="4225244"/>
            <a:ext cx="664803" cy="494291"/>
            <a:chOff x="5247525" y="3007275"/>
            <a:chExt cx="517575" cy="384825"/>
          </a:xfrm>
        </p:grpSpPr>
        <p:sp>
          <p:nvSpPr>
            <p:cNvPr id="27" name="Shape 589"/>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 name="Shape 590"/>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9" name="Shape 653"/>
          <p:cNvGrpSpPr/>
          <p:nvPr/>
        </p:nvGrpSpPr>
        <p:grpSpPr>
          <a:xfrm>
            <a:off x="6635948" y="4205077"/>
            <a:ext cx="535311" cy="535280"/>
            <a:chOff x="576250" y="4319400"/>
            <a:chExt cx="442075" cy="442050"/>
          </a:xfrm>
        </p:grpSpPr>
        <p:sp>
          <p:nvSpPr>
            <p:cNvPr id="30" name="Shape 6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 name="Shape 6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 name="Shape 6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 name="Shape 6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4" name="Shape 659"/>
          <p:cNvSpPr/>
          <p:nvPr/>
        </p:nvSpPr>
        <p:spPr>
          <a:xfrm>
            <a:off x="4836438" y="4160550"/>
            <a:ext cx="519289" cy="519322"/>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11445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77677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520122450"/>
              </p:ext>
            </p:extLst>
          </p:nvPr>
        </p:nvGraphicFramePr>
        <p:xfrm>
          <a:off x="282216" y="1347108"/>
          <a:ext cx="7873904" cy="370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hape 236"/>
          <p:cNvSpPr txBox="1">
            <a:spLocks/>
          </p:cNvSpPr>
          <p:nvPr/>
        </p:nvSpPr>
        <p:spPr>
          <a:xfrm>
            <a:off x="814275" y="392575"/>
            <a:ext cx="5492400" cy="766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lv-LV" dirty="0">
                <a:latin typeface="Tahoma" panose="020B0604030504040204" pitchFamily="34" charset="0"/>
                <a:ea typeface="Tahoma" panose="020B0604030504040204" pitchFamily="34" charset="0"/>
                <a:cs typeface="Tahoma" panose="020B0604030504040204" pitchFamily="34" charset="0"/>
              </a:rPr>
              <a:t>Radošuma definēšanas perspektīvas</a:t>
            </a:r>
            <a:endParaRPr lang="en" dirty="0">
              <a:latin typeface="Tahoma" panose="020B0604030504040204" pitchFamily="34" charset="0"/>
              <a:ea typeface="Tahoma" panose="020B0604030504040204" pitchFamily="34" charset="0"/>
              <a:cs typeface="Tahoma" panose="020B0604030504040204" pitchFamily="34" charset="0"/>
            </a:endParaRPr>
          </a:p>
        </p:txBody>
      </p:sp>
      <p:grpSp>
        <p:nvGrpSpPr>
          <p:cNvPr id="13" name="Shape 239"/>
          <p:cNvGrpSpPr/>
          <p:nvPr/>
        </p:nvGrpSpPr>
        <p:grpSpPr>
          <a:xfrm>
            <a:off x="282216" y="590918"/>
            <a:ext cx="369505" cy="369505"/>
            <a:chOff x="2594050" y="1631825"/>
            <a:chExt cx="439625" cy="439625"/>
          </a:xfrm>
        </p:grpSpPr>
        <p:sp>
          <p:nvSpPr>
            <p:cNvPr id="14"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Rectangle 1"/>
          <p:cNvSpPr/>
          <p:nvPr/>
        </p:nvSpPr>
        <p:spPr>
          <a:xfrm>
            <a:off x="0" y="4205720"/>
            <a:ext cx="1734363" cy="830997"/>
          </a:xfrm>
          <a:prstGeom prst="rect">
            <a:avLst/>
          </a:prstGeom>
        </p:spPr>
        <p:txBody>
          <a:bodyPr wrap="square">
            <a:spAutoFit/>
          </a:bodyPr>
          <a:lstStyle/>
          <a:p>
            <a:r>
              <a:rPr lang="id-ID" sz="800" u="sng" dirty="0"/>
              <a:t>Autores veidots attēls pēc:</a:t>
            </a:r>
            <a:r>
              <a:rPr lang="id-ID" sz="800" dirty="0"/>
              <a:t> Sik A. </a:t>
            </a:r>
            <a:r>
              <a:rPr lang="id-ID" sz="800" i="1" dirty="0"/>
              <a:t>Creativity in cross-domain collaborations: searching factors to increase efficiency</a:t>
            </a:r>
            <a:r>
              <a:rPr lang="id-ID" sz="800" dirty="0"/>
              <a:t>. Management Research Review, Vol. 39, Issue 2, 2016. 145 p.</a:t>
            </a:r>
            <a:endParaRPr lang="en-US" sz="800" dirty="0"/>
          </a:p>
        </p:txBody>
      </p:sp>
    </p:spTree>
    <p:extLst>
      <p:ext uri="{BB962C8B-B14F-4D97-AF65-F5344CB8AC3E}">
        <p14:creationId xmlns:p14="http://schemas.microsoft.com/office/powerpoint/2010/main" val="224384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Shape 146"/>
          <p:cNvSpPr txBox="1">
            <a:spLocks noGrp="1"/>
          </p:cNvSpPr>
          <p:nvPr>
            <p:ph type="body" idx="1"/>
          </p:nvPr>
        </p:nvSpPr>
        <p:spPr>
          <a:xfrm>
            <a:off x="1146025" y="1767275"/>
            <a:ext cx="3414400" cy="3158700"/>
          </a:xfrm>
          <a:prstGeom prst="rect">
            <a:avLst/>
          </a:prstGeom>
        </p:spPr>
        <p:txBody>
          <a:bodyPr wrap="square" lIns="91425" tIns="91425" rIns="91425" bIns="91425" anchor="t" anchorCtr="0">
            <a:noAutofit/>
          </a:bodyPr>
          <a:lstStyle/>
          <a:p>
            <a:pPr lvl="0" indent="360363" eaLnBrk="0" fontAlgn="base" hangingPunct="0">
              <a:spcBef>
                <a:spcPct val="0"/>
              </a:spcBef>
              <a:spcAft>
                <a:spcPct val="0"/>
              </a:spcAft>
              <a:buClrTx/>
              <a:buSzTx/>
              <a:buNone/>
            </a:pPr>
            <a:r>
              <a:rPr lang="lv-LV" sz="700" dirty="0"/>
              <a:t>“</a:t>
            </a:r>
            <a:endParaRPr lang="en-US" sz="700" dirty="0"/>
          </a:p>
        </p:txBody>
      </p:sp>
      <p:graphicFrame>
        <p:nvGraphicFramePr>
          <p:cNvPr id="12" name="Diagram 11"/>
          <p:cNvGraphicFramePr/>
          <p:nvPr>
            <p:extLst/>
          </p:nvPr>
        </p:nvGraphicFramePr>
        <p:xfrm>
          <a:off x="2615382" y="206477"/>
          <a:ext cx="7974646" cy="471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hape 159"/>
          <p:cNvSpPr txBox="1">
            <a:spLocks/>
          </p:cNvSpPr>
          <p:nvPr/>
        </p:nvSpPr>
        <p:spPr>
          <a:xfrm>
            <a:off x="340043" y="1690008"/>
            <a:ext cx="2775298" cy="3105276"/>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9pPr>
          </a:lstStyle>
          <a:p>
            <a:pPr>
              <a:buNone/>
            </a:pPr>
            <a:r>
              <a:rPr lang="lv-LV" altLang="en-US" sz="3200" dirty="0">
                <a:solidFill>
                  <a:srgbClr val="263248"/>
                </a:solidFill>
                <a:latin typeface="Tahoma" panose="020B0604030504040204" pitchFamily="34" charset="0"/>
                <a:ea typeface="Tahoma" panose="020B0604030504040204" pitchFamily="34" charset="0"/>
                <a:cs typeface="Tahoma" panose="020B0604030504040204" pitchFamily="34" charset="0"/>
                <a:sym typeface="Roboto Condensed Light"/>
              </a:rPr>
              <a:t>Radošums patiešām var tikt stimulēts, uzturēts un to var attīstīt. </a:t>
            </a:r>
            <a:endParaRPr lang="en" sz="3200" dirty="0">
              <a:solidFill>
                <a:srgbClr val="263248"/>
              </a:solidFill>
              <a:latin typeface="Tahoma" panose="020B0604030504040204" pitchFamily="34" charset="0"/>
              <a:ea typeface="Tahoma" panose="020B0604030504040204" pitchFamily="34" charset="0"/>
              <a:cs typeface="Tahoma" panose="020B0604030504040204" pitchFamily="34" charset="0"/>
              <a:sym typeface="Roboto Condensed Light"/>
            </a:endParaRPr>
          </a:p>
        </p:txBody>
      </p:sp>
      <p:sp>
        <p:nvSpPr>
          <p:cNvPr id="14" name="Shape 236"/>
          <p:cNvSpPr txBox="1">
            <a:spLocks/>
          </p:cNvSpPr>
          <p:nvPr/>
        </p:nvSpPr>
        <p:spPr>
          <a:xfrm>
            <a:off x="814275" y="392575"/>
            <a:ext cx="5492400" cy="766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lv-LV" altLang="en-US" dirty="0">
                <a:latin typeface="Tahoma" panose="020B0604030504040204" pitchFamily="34" charset="0"/>
                <a:ea typeface="Tahoma" panose="020B0604030504040204" pitchFamily="34" charset="0"/>
                <a:cs typeface="Tahoma" panose="020B0604030504040204" pitchFamily="34" charset="0"/>
              </a:rPr>
              <a:t>Radošuma veicināšanas metodes</a:t>
            </a:r>
            <a:endParaRPr lang="en" dirty="0">
              <a:latin typeface="Tahoma" panose="020B0604030504040204" pitchFamily="34" charset="0"/>
              <a:ea typeface="Tahoma" panose="020B0604030504040204" pitchFamily="34" charset="0"/>
              <a:cs typeface="Tahoma" panose="020B0604030504040204" pitchFamily="34" charset="0"/>
            </a:endParaRPr>
          </a:p>
        </p:txBody>
      </p:sp>
      <p:grpSp>
        <p:nvGrpSpPr>
          <p:cNvPr id="15" name="Shape 239"/>
          <p:cNvGrpSpPr/>
          <p:nvPr/>
        </p:nvGrpSpPr>
        <p:grpSpPr>
          <a:xfrm>
            <a:off x="282216" y="590918"/>
            <a:ext cx="369505" cy="369505"/>
            <a:chOff x="2594050" y="1631825"/>
            <a:chExt cx="439625" cy="439625"/>
          </a:xfrm>
        </p:grpSpPr>
        <p:sp>
          <p:nvSpPr>
            <p:cNvPr id="16"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2485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219181834"/>
              </p:ext>
            </p:extLst>
          </p:nvPr>
        </p:nvGraphicFramePr>
        <p:xfrm>
          <a:off x="-359229" y="1797053"/>
          <a:ext cx="9103179" cy="13144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3150" y="4833845"/>
            <a:ext cx="4542578" cy="276999"/>
          </a:xfrm>
          <a:prstGeom prst="rect">
            <a:avLst/>
          </a:prstGeom>
        </p:spPr>
        <p:txBody>
          <a:bodyPr wrap="square">
            <a:spAutoFit/>
          </a:bodyPr>
          <a:lstStyle/>
          <a:p>
            <a:r>
              <a:rPr lang="lv-LV" sz="1200" i="1" dirty="0">
                <a:solidFill>
                  <a:srgbClr val="114454"/>
                </a:solidFill>
                <a:latin typeface="Tahoma" panose="020B0604030504040204" pitchFamily="34" charset="0"/>
                <a:ea typeface="Tahoma" panose="020B0604030504040204" pitchFamily="34" charset="0"/>
                <a:cs typeface="Tahoma" panose="020B0604030504040204" pitchFamily="34" charset="0"/>
                <a:sym typeface="Nixie One"/>
              </a:rPr>
              <a:t>1 – pilnīgi nepiekrītu, 5 – pilnīgi piekrītu</a:t>
            </a:r>
            <a:endParaRPr lang="en-US" sz="1200" i="1" dirty="0">
              <a:solidFill>
                <a:srgbClr val="114454"/>
              </a:solidFill>
              <a:latin typeface="Tahoma" panose="020B0604030504040204" pitchFamily="34" charset="0"/>
              <a:ea typeface="Tahoma" panose="020B0604030504040204" pitchFamily="34" charset="0"/>
              <a:cs typeface="Tahoma" panose="020B0604030504040204" pitchFamily="34" charset="0"/>
              <a:sym typeface="Nixie One"/>
            </a:endParaRPr>
          </a:p>
        </p:txBody>
      </p:sp>
      <p:sp>
        <p:nvSpPr>
          <p:cNvPr id="13" name="Shape 236"/>
          <p:cNvSpPr txBox="1">
            <a:spLocks/>
          </p:cNvSpPr>
          <p:nvPr/>
        </p:nvSpPr>
        <p:spPr>
          <a:xfrm>
            <a:off x="814275" y="392575"/>
            <a:ext cx="5492400" cy="766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lv-LV" dirty="0">
                <a:latin typeface="Tahoma" panose="020B0604030504040204" pitchFamily="34" charset="0"/>
                <a:ea typeface="Tahoma" panose="020B0604030504040204" pitchFamily="34" charset="0"/>
                <a:cs typeface="Tahoma" panose="020B0604030504040204" pitchFamily="34" charset="0"/>
              </a:rPr>
              <a:t>Nav iespējams iemācīt, attīstīt radošumu</a:t>
            </a:r>
            <a:endParaRPr lang="en" dirty="0">
              <a:latin typeface="Tahoma" panose="020B0604030504040204" pitchFamily="34" charset="0"/>
              <a:ea typeface="Tahoma" panose="020B0604030504040204" pitchFamily="34" charset="0"/>
              <a:cs typeface="Tahoma" panose="020B0604030504040204" pitchFamily="34" charset="0"/>
            </a:endParaRPr>
          </a:p>
        </p:txBody>
      </p:sp>
      <p:grpSp>
        <p:nvGrpSpPr>
          <p:cNvPr id="14" name="Shape 239"/>
          <p:cNvGrpSpPr/>
          <p:nvPr/>
        </p:nvGrpSpPr>
        <p:grpSpPr>
          <a:xfrm>
            <a:off x="282216" y="590918"/>
            <a:ext cx="369505" cy="369505"/>
            <a:chOff x="2594050" y="1631825"/>
            <a:chExt cx="439625" cy="439625"/>
          </a:xfrm>
        </p:grpSpPr>
        <p:sp>
          <p:nvSpPr>
            <p:cNvPr id="15"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aphicFrame>
        <p:nvGraphicFramePr>
          <p:cNvPr id="10" name="Chart 9"/>
          <p:cNvGraphicFramePr>
            <a:graphicFrameLocks/>
          </p:cNvGraphicFramePr>
          <p:nvPr>
            <p:extLst>
              <p:ext uri="{D42A27DB-BD31-4B8C-83A1-F6EECF244321}">
                <p14:modId xmlns:p14="http://schemas.microsoft.com/office/powerpoint/2010/main" val="4205015157"/>
              </p:ext>
            </p:extLst>
          </p:nvPr>
        </p:nvGraphicFramePr>
        <p:xfrm>
          <a:off x="-1" y="3385267"/>
          <a:ext cx="8899071" cy="136974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561887" y="1299354"/>
            <a:ext cx="4421403" cy="338554"/>
          </a:xfrm>
          <a:prstGeom prst="rect">
            <a:avLst/>
          </a:prstGeom>
        </p:spPr>
        <p:txBody>
          <a:bodyPr wrap="none">
            <a:spAutoFit/>
          </a:bodyPr>
          <a:lstStyle/>
          <a:p>
            <a:r>
              <a:rPr lang="lv-LV" sz="1600" b="1" dirty="0">
                <a:solidFill>
                  <a:srgbClr val="114454"/>
                </a:solidFill>
                <a:latin typeface="Tahoma" panose="020B0604030504040204" pitchFamily="34" charset="0"/>
                <a:ea typeface="Tahoma" panose="020B0604030504040204" pitchFamily="34" charset="0"/>
                <a:cs typeface="Tahoma" panose="020B0604030504040204" pitchFamily="34" charset="0"/>
              </a:rPr>
              <a:t>Nav iespējams iemācīt, attīstīt radošumu</a:t>
            </a:r>
            <a:endParaRPr lang="en" sz="1600" b="1" dirty="0">
              <a:solidFill>
                <a:srgbClr val="114454"/>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443017" y="3111503"/>
            <a:ext cx="6325422" cy="338554"/>
          </a:xfrm>
          <a:prstGeom prst="rect">
            <a:avLst/>
          </a:prstGeom>
        </p:spPr>
        <p:txBody>
          <a:bodyPr wrap="square">
            <a:spAutoFit/>
          </a:bodyPr>
          <a:lstStyle/>
          <a:p>
            <a:r>
              <a:rPr lang="lv-LV" sz="1600" b="1" dirty="0">
                <a:solidFill>
                  <a:srgbClr val="114454"/>
                </a:solidFill>
                <a:latin typeface="Tahoma" panose="020B0604030504040204" pitchFamily="34" charset="0"/>
                <a:ea typeface="Tahoma" panose="020B0604030504040204" pitchFamily="34" charset="0"/>
                <a:cs typeface="Tahoma" panose="020B0604030504040204" pitchFamily="34" charset="0"/>
              </a:rPr>
              <a:t>Ir svarīgi koordinēt un kontrolēt darbinieku radošo procesu</a:t>
            </a:r>
            <a:endParaRPr lang="en-US" sz="1600" b="1" dirty="0">
              <a:solidFill>
                <a:srgbClr val="11445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89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spcBef>
                <a:spcPts val="0"/>
              </a:spcBef>
              <a:buNone/>
            </a:pPr>
            <a:r>
              <a:rPr lang="lv-LV" dirty="0">
                <a:latin typeface="Tahoma" panose="020B0604030504040204" pitchFamily="34" charset="0"/>
                <a:ea typeface="Tahoma" panose="020B0604030504040204" pitchFamily="34" charset="0"/>
                <a:cs typeface="Tahoma" panose="020B0604030504040204" pitchFamily="34" charset="0"/>
              </a:rPr>
              <a:t>Galvenie radošumu ietekmējošie faktori</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7</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aphicFrame>
        <p:nvGraphicFramePr>
          <p:cNvPr id="10" name="Shape 295"/>
          <p:cNvGraphicFramePr/>
          <p:nvPr>
            <p:extLst>
              <p:ext uri="{D42A27DB-BD31-4B8C-83A1-F6EECF244321}">
                <p14:modId xmlns:p14="http://schemas.microsoft.com/office/powerpoint/2010/main" val="1556174746"/>
              </p:ext>
            </p:extLst>
          </p:nvPr>
        </p:nvGraphicFramePr>
        <p:xfrm>
          <a:off x="38600" y="1322061"/>
          <a:ext cx="9105400" cy="3761686"/>
        </p:xfrm>
        <a:graphic>
          <a:graphicData uri="http://schemas.openxmlformats.org/drawingml/2006/table">
            <a:tbl>
              <a:tblPr>
                <a:tableStyleId>{69CF1AB2-1976-4502-BF36-3FF5EA218861}</a:tableStyleId>
              </a:tblPr>
              <a:tblGrid>
                <a:gridCol w="9105400">
                  <a:extLst>
                    <a:ext uri="{9D8B030D-6E8A-4147-A177-3AD203B41FA5}">
                      <a16:colId xmlns:a16="http://schemas.microsoft.com/office/drawing/2014/main" val="20000"/>
                    </a:ext>
                  </a:extLst>
                </a:gridCol>
              </a:tblGrid>
              <a:tr h="587828">
                <a:tc>
                  <a:txBody>
                    <a:bodyPr/>
                    <a:lstStyle/>
                    <a:p>
                      <a:pPr marL="0" marR="0" algn="ctr">
                        <a:lnSpc>
                          <a:spcPct val="107000"/>
                        </a:lnSpc>
                        <a:spcBef>
                          <a:spcPts val="0"/>
                        </a:spcBef>
                        <a:spcAft>
                          <a:spcPts val="0"/>
                        </a:spcAft>
                      </a:pPr>
                      <a:r>
                        <a:rPr lang="lv-LV" sz="1800" u="none" strike="noStrike" cap="none" dirty="0">
                          <a:sym typeface="Roboto Slab"/>
                        </a:rPr>
                        <a:t>Izmaksas kultūrai un atpūtai, patentu skaits, nodarbinātības līmenis izpētē un izstrādē </a:t>
                      </a:r>
                      <a:r>
                        <a:rPr lang="lv-LV" sz="1800" dirty="0">
                          <a:effectLst/>
                        </a:rPr>
                        <a:t> </a:t>
                      </a:r>
                      <a:r>
                        <a:rPr lang="lv-LV" sz="1000" i="1" dirty="0">
                          <a:effectLst/>
                        </a:rPr>
                        <a:t>(</a:t>
                      </a:r>
                      <a:r>
                        <a:rPr lang="lv-LV" sz="1000" i="1" dirty="0" err="1">
                          <a:effectLst/>
                        </a:rPr>
                        <a:t>Martinaitite</a:t>
                      </a:r>
                      <a:r>
                        <a:rPr lang="lv-LV" sz="1000" i="1" dirty="0">
                          <a:effectLst/>
                        </a:rPr>
                        <a:t>, </a:t>
                      </a:r>
                      <a:r>
                        <a:rPr lang="lv-LV" sz="1000" i="1" dirty="0" err="1">
                          <a:effectLst/>
                        </a:rPr>
                        <a:t>Kregždaite</a:t>
                      </a:r>
                      <a:r>
                        <a:rPr lang="lv-LV" sz="1000" i="1" u="none" strike="noStrike" cap="none" dirty="0">
                          <a:sym typeface="Roboto Slab"/>
                        </a:rPr>
                        <a:t>)</a:t>
                      </a:r>
                      <a:endParaRPr lang="en-US" sz="1000" b="0" i="1" u="none" strike="noStrike" cap="none" dirty="0">
                        <a:solidFill>
                          <a:srgbClr val="FFFFFF"/>
                        </a:solidFill>
                        <a:latin typeface="Tahoma" panose="020B0604030504040204" pitchFamily="34" charset="0"/>
                        <a:ea typeface="Tahoma" panose="020B0604030504040204" pitchFamily="34" charset="0"/>
                        <a:cs typeface="Tahoma" panose="020B0604030504040204" pitchFamily="34" charset="0"/>
                        <a:sym typeface="Roboto Slab"/>
                      </a:endParaRPr>
                    </a:p>
                  </a:txBody>
                  <a:tcPr marL="91425" marR="91425" marT="68575" marB="68575" anchor="ctr"/>
                </a:tc>
                <a:extLst>
                  <a:ext uri="{0D108BD9-81ED-4DB2-BD59-A6C34878D82A}">
                    <a16:rowId xmlns:a16="http://schemas.microsoft.com/office/drawing/2014/main" val="10000"/>
                  </a:ext>
                </a:extLst>
              </a:tr>
              <a:tr h="55916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lv-LV" sz="1800" u="none" strike="noStrike" cap="none" dirty="0">
                          <a:sym typeface="Roboto Slab"/>
                        </a:rPr>
                        <a:t>Intelektuālās prasmes, zināšanas, motivācija, personība, domāšanas stils (šo faktoru izmantošana), vide </a:t>
                      </a:r>
                      <a:r>
                        <a:rPr lang="lv-LV" sz="1000" b="0" i="1" u="none" strike="noStrike" cap="none" dirty="0">
                          <a:solidFill>
                            <a:schemeClr val="dk1"/>
                          </a:solidFill>
                          <a:effectLst/>
                          <a:latin typeface="+mn-lt"/>
                          <a:ea typeface="+mn-ea"/>
                          <a:cs typeface="+mn-cs"/>
                          <a:sym typeface="Roboto Slab"/>
                        </a:rPr>
                        <a:t>(</a:t>
                      </a:r>
                      <a:r>
                        <a:rPr lang="lv-LV" sz="1000" b="0" i="1" u="none" strike="noStrike" cap="none" dirty="0" err="1">
                          <a:solidFill>
                            <a:schemeClr val="dk1"/>
                          </a:solidFill>
                          <a:effectLst/>
                          <a:latin typeface="+mn-lt"/>
                          <a:ea typeface="+mn-ea"/>
                          <a:cs typeface="+mn-cs"/>
                          <a:sym typeface="Arial"/>
                        </a:rPr>
                        <a:t>Sternbergs</a:t>
                      </a:r>
                      <a:r>
                        <a:rPr lang="lv-LV" sz="1000" b="0" i="1" u="none" strike="noStrike" cap="none" dirty="0">
                          <a:solidFill>
                            <a:schemeClr val="dk1"/>
                          </a:solidFill>
                          <a:effectLst/>
                          <a:latin typeface="+mn-lt"/>
                          <a:ea typeface="+mn-ea"/>
                          <a:cs typeface="+mn-cs"/>
                          <a:sym typeface="Roboto Slab"/>
                        </a:rPr>
                        <a:t>)</a:t>
                      </a:r>
                      <a:endParaRPr lang="en-US" sz="1000" b="0" i="1" u="none" strike="noStrike" cap="none" dirty="0">
                        <a:solidFill>
                          <a:schemeClr val="dk1"/>
                        </a:solidFill>
                        <a:effectLst/>
                        <a:latin typeface="+mn-lt"/>
                        <a:ea typeface="+mn-ea"/>
                        <a:cs typeface="+mn-cs"/>
                        <a:sym typeface="Roboto Slab"/>
                      </a:endParaRPr>
                    </a:p>
                  </a:txBody>
                  <a:tcPr marL="31910" marR="31910" marT="0" marB="0"/>
                </a:tc>
                <a:extLst>
                  <a:ext uri="{0D108BD9-81ED-4DB2-BD59-A6C34878D82A}">
                    <a16:rowId xmlns:a16="http://schemas.microsoft.com/office/drawing/2014/main" val="10001"/>
                  </a:ext>
                </a:extLst>
              </a:tr>
              <a:tr h="378544">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lv-LV" sz="1800" dirty="0">
                          <a:effectLst/>
                        </a:rPr>
                        <a:t>Radošais talants, radošā </a:t>
                      </a:r>
                      <a:r>
                        <a:rPr lang="lv-LV" sz="1800" b="0" i="0" u="none" strike="noStrike" cap="none" dirty="0">
                          <a:solidFill>
                            <a:schemeClr val="dk1"/>
                          </a:solidFill>
                          <a:latin typeface="+mn-lt"/>
                          <a:ea typeface="+mn-ea"/>
                          <a:cs typeface="+mn-cs"/>
                          <a:sym typeface="Arial"/>
                        </a:rPr>
                        <a:t>tehnoloģija, pilsētas kultūras tolerance</a:t>
                      </a:r>
                      <a:r>
                        <a:rPr lang="lv-LV" sz="1800" b="0" i="0" u="none" strike="noStrike" cap="none" dirty="0">
                          <a:solidFill>
                            <a:schemeClr val="dk1"/>
                          </a:solidFill>
                          <a:latin typeface="+mn-lt"/>
                          <a:ea typeface="+mn-ea"/>
                          <a:cs typeface="+mn-cs"/>
                          <a:sym typeface="Roboto Slab"/>
                        </a:rPr>
                        <a:t> </a:t>
                      </a:r>
                      <a:r>
                        <a:rPr lang="lv-LV" sz="1000" b="0" i="1" u="none" strike="noStrike" cap="none" dirty="0">
                          <a:solidFill>
                            <a:schemeClr val="dk1"/>
                          </a:solidFill>
                          <a:effectLst/>
                          <a:latin typeface="+mn-lt"/>
                          <a:ea typeface="+mn-ea"/>
                          <a:cs typeface="+mn-cs"/>
                          <a:sym typeface="Roboto Slab"/>
                        </a:rPr>
                        <a:t>(Florida)</a:t>
                      </a:r>
                      <a:endParaRPr lang="en-US" sz="1000" b="0" i="1" u="none" strike="noStrike" cap="none" dirty="0">
                        <a:solidFill>
                          <a:schemeClr val="dk1"/>
                        </a:solidFill>
                        <a:effectLst/>
                        <a:latin typeface="+mn-lt"/>
                        <a:ea typeface="+mn-ea"/>
                        <a:cs typeface="+mn-cs"/>
                        <a:sym typeface="Arial"/>
                      </a:endParaRPr>
                    </a:p>
                  </a:txBody>
                  <a:tcPr marL="31910" marR="31910" marT="0" marB="0"/>
                </a:tc>
                <a:extLst>
                  <a:ext uri="{0D108BD9-81ED-4DB2-BD59-A6C34878D82A}">
                    <a16:rowId xmlns:a16="http://schemas.microsoft.com/office/drawing/2014/main" val="10002"/>
                  </a:ext>
                </a:extLst>
              </a:tr>
              <a:tr h="3153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u="none" strike="noStrike" cap="none" dirty="0">
                          <a:sym typeface="Roboto Slab"/>
                        </a:rPr>
                        <a:t>Personiskās īpašības, konteksta parametri jeb situācija </a:t>
                      </a:r>
                      <a:r>
                        <a:rPr lang="lv-LV" sz="1000" b="0" i="1" u="none" strike="noStrike" cap="none" dirty="0">
                          <a:solidFill>
                            <a:schemeClr val="dk1"/>
                          </a:solidFill>
                          <a:effectLst/>
                          <a:latin typeface="+mn-lt"/>
                          <a:ea typeface="+mn-ea"/>
                          <a:cs typeface="+mn-cs"/>
                          <a:sym typeface="Roboto Slab"/>
                        </a:rPr>
                        <a:t>(</a:t>
                      </a:r>
                      <a:r>
                        <a:rPr lang="lv-LV" sz="1000" b="0" i="1" u="none" strike="noStrike" cap="none" dirty="0" err="1">
                          <a:solidFill>
                            <a:schemeClr val="dk1"/>
                          </a:solidFill>
                          <a:effectLst/>
                          <a:latin typeface="+mn-lt"/>
                          <a:ea typeface="+mn-ea"/>
                          <a:cs typeface="+mn-cs"/>
                          <a:sym typeface="Arial"/>
                        </a:rPr>
                        <a:t>Žou</a:t>
                      </a:r>
                      <a:r>
                        <a:rPr lang="lv-LV" sz="1000" b="0" i="1" u="none" strike="noStrike" cap="none" dirty="0">
                          <a:solidFill>
                            <a:schemeClr val="dk1"/>
                          </a:solidFill>
                          <a:effectLst/>
                          <a:latin typeface="+mn-lt"/>
                          <a:ea typeface="+mn-ea"/>
                          <a:cs typeface="+mn-cs"/>
                          <a:sym typeface="Arial"/>
                        </a:rPr>
                        <a:t>, </a:t>
                      </a:r>
                      <a:r>
                        <a:rPr lang="lv-LV" sz="1000" b="0" i="1" u="none" strike="noStrike" cap="none" dirty="0" err="1">
                          <a:solidFill>
                            <a:schemeClr val="dk1"/>
                          </a:solidFill>
                          <a:effectLst/>
                          <a:latin typeface="+mn-lt"/>
                          <a:ea typeface="+mn-ea"/>
                          <a:cs typeface="+mn-cs"/>
                          <a:sym typeface="Arial"/>
                        </a:rPr>
                        <a:t>Šallija</a:t>
                      </a:r>
                      <a:r>
                        <a:rPr lang="lv-LV" sz="1000" b="0" i="1" u="none" strike="noStrike" cap="none" dirty="0">
                          <a:solidFill>
                            <a:schemeClr val="dk1"/>
                          </a:solidFill>
                          <a:effectLst/>
                          <a:latin typeface="+mn-lt"/>
                          <a:ea typeface="+mn-ea"/>
                          <a:cs typeface="+mn-cs"/>
                          <a:sym typeface="Arial"/>
                        </a:rPr>
                        <a:t>, </a:t>
                      </a:r>
                      <a:r>
                        <a:rPr lang="lv-LV" sz="1000" b="0" i="1" u="none" strike="noStrike" cap="none" dirty="0" err="1">
                          <a:solidFill>
                            <a:schemeClr val="dk1"/>
                          </a:solidFill>
                          <a:effectLst/>
                          <a:latin typeface="+mn-lt"/>
                          <a:ea typeface="+mn-ea"/>
                          <a:cs typeface="+mn-cs"/>
                          <a:sym typeface="Arial"/>
                        </a:rPr>
                        <a:t>Oldhams</a:t>
                      </a:r>
                      <a:r>
                        <a:rPr lang="lv-LV" sz="1000" b="0" i="1" u="none" strike="noStrike" cap="none" dirty="0">
                          <a:solidFill>
                            <a:schemeClr val="dk1"/>
                          </a:solidFill>
                          <a:effectLst/>
                          <a:latin typeface="+mn-lt"/>
                          <a:ea typeface="+mn-ea"/>
                          <a:cs typeface="+mn-cs"/>
                          <a:sym typeface="Roboto Slab"/>
                        </a:rPr>
                        <a:t>)</a:t>
                      </a:r>
                      <a:endParaRPr lang="en-US" sz="1000" b="0" i="1" u="none" strike="noStrike" cap="none" dirty="0">
                        <a:solidFill>
                          <a:schemeClr val="dk1"/>
                        </a:solidFill>
                        <a:effectLst/>
                        <a:latin typeface="+mn-lt"/>
                        <a:ea typeface="+mn-ea"/>
                        <a:cs typeface="+mn-cs"/>
                        <a:sym typeface="Roboto Slab"/>
                      </a:endParaRPr>
                    </a:p>
                  </a:txBody>
                  <a:tcPr marL="31910" marR="31910" marT="0" marB="0"/>
                </a:tc>
                <a:extLst>
                  <a:ext uri="{0D108BD9-81ED-4DB2-BD59-A6C34878D82A}">
                    <a16:rowId xmlns:a16="http://schemas.microsoft.com/office/drawing/2014/main" val="10003"/>
                  </a:ext>
                </a:extLst>
              </a:tr>
              <a:tr h="3153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b="1" dirty="0">
                          <a:effectLst/>
                        </a:rPr>
                        <a:t>Organizatoriskā motivācija radīt inovācijas </a:t>
                      </a:r>
                      <a:r>
                        <a:rPr lang="lv-LV" sz="1000" b="1" i="1" u="none" strike="noStrike" cap="none" dirty="0">
                          <a:solidFill>
                            <a:schemeClr val="dk1"/>
                          </a:solidFill>
                          <a:effectLst/>
                          <a:latin typeface="+mn-lt"/>
                          <a:ea typeface="+mn-ea"/>
                          <a:cs typeface="+mn-cs"/>
                          <a:sym typeface="Arial"/>
                        </a:rPr>
                        <a:t>(</a:t>
                      </a:r>
                      <a:r>
                        <a:rPr lang="lv-LV" sz="1000" b="1" i="1" u="none" strike="noStrike" cap="none" dirty="0" err="1">
                          <a:solidFill>
                            <a:schemeClr val="dk1"/>
                          </a:solidFill>
                          <a:effectLst/>
                          <a:latin typeface="+mn-lt"/>
                          <a:ea typeface="+mn-ea"/>
                          <a:cs typeface="+mn-cs"/>
                          <a:sym typeface="Arial"/>
                        </a:rPr>
                        <a:t>Amabile</a:t>
                      </a:r>
                      <a:r>
                        <a:rPr lang="lv-LV" sz="1000" b="1" i="1" u="none" strike="noStrike" cap="none" dirty="0">
                          <a:solidFill>
                            <a:schemeClr val="dk1"/>
                          </a:solidFill>
                          <a:effectLst/>
                          <a:latin typeface="+mn-lt"/>
                          <a:ea typeface="+mn-ea"/>
                          <a:cs typeface="+mn-cs"/>
                          <a:sym typeface="Arial"/>
                        </a:rPr>
                        <a:t>)</a:t>
                      </a:r>
                      <a:endParaRPr lang="en-US" sz="1000" b="1" i="1" u="none" strike="noStrike" cap="none" dirty="0">
                        <a:solidFill>
                          <a:schemeClr val="dk1"/>
                        </a:solidFill>
                        <a:effectLst/>
                        <a:latin typeface="+mn-lt"/>
                        <a:ea typeface="+mn-ea"/>
                        <a:cs typeface="+mn-cs"/>
                        <a:sym typeface="Roboto Slab"/>
                      </a:endParaRPr>
                    </a:p>
                  </a:txBody>
                  <a:tcPr marL="31910" marR="31910" marT="0" marB="0"/>
                </a:tc>
                <a:extLst>
                  <a:ext uri="{0D108BD9-81ED-4DB2-BD59-A6C34878D82A}">
                    <a16:rowId xmlns:a16="http://schemas.microsoft.com/office/drawing/2014/main" val="10004"/>
                  </a:ext>
                </a:extLst>
              </a:tr>
              <a:tr h="3153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b="1" u="none" strike="noStrike" cap="none" dirty="0">
                          <a:sym typeface="Roboto Slab"/>
                        </a:rPr>
                        <a:t>Sociālās attiecības </a:t>
                      </a:r>
                      <a:r>
                        <a:rPr lang="lv-LV" sz="1000" b="1" i="1" u="none" strike="noStrike" cap="none" dirty="0">
                          <a:solidFill>
                            <a:schemeClr val="dk1"/>
                          </a:solidFill>
                          <a:effectLst/>
                          <a:latin typeface="+mn-lt"/>
                          <a:ea typeface="+mn-ea"/>
                          <a:cs typeface="+mn-cs"/>
                          <a:sym typeface="Roboto Slab"/>
                        </a:rPr>
                        <a:t>(</a:t>
                      </a:r>
                      <a:r>
                        <a:rPr lang="lv-LV" sz="1000" b="1" i="1" u="none" strike="noStrike" cap="none" dirty="0" err="1">
                          <a:solidFill>
                            <a:schemeClr val="dk1"/>
                          </a:solidFill>
                          <a:effectLst/>
                          <a:latin typeface="+mn-lt"/>
                          <a:ea typeface="+mn-ea"/>
                          <a:cs typeface="+mn-cs"/>
                          <a:sym typeface="Arial"/>
                        </a:rPr>
                        <a:t>Džensens</a:t>
                      </a:r>
                      <a:r>
                        <a:rPr lang="lv-LV" sz="1000" b="1" i="1" u="none" strike="noStrike" cap="none" dirty="0">
                          <a:solidFill>
                            <a:schemeClr val="dk1"/>
                          </a:solidFill>
                          <a:effectLst/>
                          <a:latin typeface="+mn-lt"/>
                          <a:ea typeface="+mn-ea"/>
                          <a:cs typeface="+mn-cs"/>
                          <a:sym typeface="Arial"/>
                        </a:rPr>
                        <a:t>, </a:t>
                      </a:r>
                      <a:r>
                        <a:rPr lang="lv-LV" sz="1000" b="1" i="1" u="none" strike="noStrike" cap="none" dirty="0" err="1">
                          <a:solidFill>
                            <a:schemeClr val="dk1"/>
                          </a:solidFill>
                          <a:effectLst/>
                          <a:latin typeface="+mn-lt"/>
                          <a:ea typeface="+mn-ea"/>
                          <a:cs typeface="+mn-cs"/>
                          <a:sym typeface="Arial"/>
                        </a:rPr>
                        <a:t>Bekmans</a:t>
                      </a:r>
                      <a:r>
                        <a:rPr lang="lv-LV" sz="1000" b="1" i="1" u="none" strike="noStrike" cap="none" dirty="0">
                          <a:solidFill>
                            <a:schemeClr val="dk1"/>
                          </a:solidFill>
                          <a:effectLst/>
                          <a:latin typeface="+mn-lt"/>
                          <a:ea typeface="+mn-ea"/>
                          <a:cs typeface="+mn-cs"/>
                          <a:sym typeface="Roboto Slab"/>
                        </a:rPr>
                        <a:t>)</a:t>
                      </a:r>
                      <a:endParaRPr lang="en-US" sz="1000" b="1" i="1" u="none" strike="noStrike" cap="none" dirty="0">
                        <a:solidFill>
                          <a:schemeClr val="dk1"/>
                        </a:solidFill>
                        <a:effectLst/>
                        <a:latin typeface="+mn-lt"/>
                        <a:ea typeface="+mn-ea"/>
                        <a:cs typeface="+mn-cs"/>
                        <a:sym typeface="Roboto Slab"/>
                      </a:endParaRPr>
                    </a:p>
                  </a:txBody>
                  <a:tcPr marL="31910" marR="31910" marT="0" marB="0"/>
                </a:tc>
                <a:extLst>
                  <a:ext uri="{0D108BD9-81ED-4DB2-BD59-A6C34878D82A}">
                    <a16:rowId xmlns:a16="http://schemas.microsoft.com/office/drawing/2014/main" val="10005"/>
                  </a:ext>
                </a:extLst>
              </a:tr>
              <a:tr h="291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u="none" strike="noStrike" cap="none" dirty="0">
                          <a:sym typeface="Roboto Slab"/>
                        </a:rPr>
                        <a:t>Ģenētiskie faktori jeb radošā personība </a:t>
                      </a:r>
                      <a:r>
                        <a:rPr lang="lv-LV" sz="1000" b="0" i="1" u="none" strike="noStrike" cap="none" dirty="0">
                          <a:solidFill>
                            <a:schemeClr val="dk1"/>
                          </a:solidFill>
                          <a:effectLst/>
                          <a:latin typeface="+mn-lt"/>
                          <a:ea typeface="+mn-ea"/>
                          <a:cs typeface="+mn-cs"/>
                          <a:sym typeface="Roboto Slab"/>
                        </a:rPr>
                        <a:t>(</a:t>
                      </a:r>
                      <a:r>
                        <a:rPr lang="lv-LV" sz="1000" b="0" i="1" u="none" strike="noStrike" cap="none" dirty="0">
                          <a:solidFill>
                            <a:schemeClr val="dk1"/>
                          </a:solidFill>
                          <a:effectLst/>
                          <a:latin typeface="+mn-lt"/>
                          <a:ea typeface="+mn-ea"/>
                          <a:cs typeface="+mn-cs"/>
                          <a:sym typeface="Arial"/>
                        </a:rPr>
                        <a:t>Šeina, </a:t>
                      </a:r>
                      <a:r>
                        <a:rPr lang="lv-LV" sz="1000" b="0" i="1" u="none" strike="noStrike" cap="none" dirty="0" err="1">
                          <a:solidFill>
                            <a:schemeClr val="dk1"/>
                          </a:solidFill>
                          <a:effectLst/>
                          <a:latin typeface="+mn-lt"/>
                          <a:ea typeface="+mn-ea"/>
                          <a:cs typeface="+mn-cs"/>
                          <a:sym typeface="Arial"/>
                        </a:rPr>
                        <a:t>Nikolaousa</a:t>
                      </a:r>
                      <a:r>
                        <a:rPr lang="lv-LV" sz="1000" b="0" i="1" u="none" strike="noStrike" cap="none" dirty="0">
                          <a:solidFill>
                            <a:schemeClr val="dk1"/>
                          </a:solidFill>
                          <a:effectLst/>
                          <a:latin typeface="+mn-lt"/>
                          <a:ea typeface="+mn-ea"/>
                          <a:cs typeface="+mn-cs"/>
                          <a:sym typeface="Roboto Slab"/>
                        </a:rPr>
                        <a:t>)</a:t>
                      </a:r>
                      <a:endParaRPr lang="en-US" sz="1000" b="0" i="1" u="none" strike="noStrike" cap="none" dirty="0">
                        <a:solidFill>
                          <a:schemeClr val="dk1"/>
                        </a:solidFill>
                        <a:effectLst/>
                        <a:latin typeface="+mn-lt"/>
                        <a:ea typeface="+mn-ea"/>
                        <a:cs typeface="+mn-cs"/>
                        <a:sym typeface="Roboto Slab"/>
                      </a:endParaRPr>
                    </a:p>
                  </a:txBody>
                  <a:tcPr marL="31910" marR="31910" marT="0" marB="0"/>
                </a:tc>
                <a:extLst>
                  <a:ext uri="{0D108BD9-81ED-4DB2-BD59-A6C34878D82A}">
                    <a16:rowId xmlns:a16="http://schemas.microsoft.com/office/drawing/2014/main" val="10006"/>
                  </a:ext>
                </a:extLst>
              </a:tr>
              <a:tr h="5835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u="none" strike="noStrike" cap="none" dirty="0">
                          <a:sym typeface="Roboto Slab"/>
                        </a:rPr>
                        <a:t>Intelektuālā īpašuma aizsardzības mehānisms,</a:t>
                      </a:r>
                      <a:r>
                        <a:rPr lang="lv-LV" sz="1800" u="none" strike="noStrike" cap="none" baseline="0" dirty="0">
                          <a:sym typeface="Roboto Slab"/>
                        </a:rPr>
                        <a:t> </a:t>
                      </a:r>
                      <a:r>
                        <a:rPr lang="lv-LV" sz="1800" u="none" strike="noStrike" cap="none" dirty="0">
                          <a:sym typeface="Roboto Slab"/>
                        </a:rPr>
                        <a:t>plaša platforma informācijas</a:t>
                      </a:r>
                      <a:r>
                        <a:rPr lang="lv-LV" sz="1800" u="none" strike="noStrike" cap="none" baseline="0" dirty="0">
                          <a:sym typeface="Roboto Slab"/>
                        </a:rPr>
                        <a:t> </a:t>
                      </a:r>
                      <a:r>
                        <a:rPr lang="lv-LV" sz="1800" u="none" strike="noStrike" cap="none" dirty="0">
                          <a:sym typeface="Roboto Slab"/>
                        </a:rPr>
                        <a:t>apmaiņai </a:t>
                      </a:r>
                      <a:r>
                        <a:rPr lang="lv-LV" sz="1000" b="0" i="1" u="none" strike="noStrike" cap="none" dirty="0">
                          <a:solidFill>
                            <a:schemeClr val="dk1"/>
                          </a:solidFill>
                          <a:effectLst/>
                          <a:latin typeface="+mn-lt"/>
                          <a:ea typeface="+mn-ea"/>
                          <a:cs typeface="+mn-cs"/>
                          <a:sym typeface="Roboto Slab"/>
                        </a:rPr>
                        <a:t>(</a:t>
                      </a:r>
                      <a:r>
                        <a:rPr lang="lv-LV" sz="1000" b="0" i="1" u="none" strike="noStrike" cap="none" dirty="0" err="1">
                          <a:solidFill>
                            <a:schemeClr val="dk1"/>
                          </a:solidFill>
                          <a:effectLst/>
                          <a:latin typeface="+mn-lt"/>
                          <a:ea typeface="+mn-ea"/>
                          <a:cs typeface="+mn-cs"/>
                          <a:sym typeface="Arial"/>
                        </a:rPr>
                        <a:t>Hearns,Kunnigams</a:t>
                      </a:r>
                      <a:r>
                        <a:rPr lang="lv-LV" sz="1000" b="0" i="1" u="none" strike="noStrike" cap="none" dirty="0">
                          <a:solidFill>
                            <a:schemeClr val="dk1"/>
                          </a:solidFill>
                          <a:effectLst/>
                          <a:latin typeface="+mn-lt"/>
                          <a:ea typeface="+mn-ea"/>
                          <a:cs typeface="+mn-cs"/>
                          <a:sym typeface="Arial"/>
                        </a:rPr>
                        <a:t>, </a:t>
                      </a:r>
                      <a:r>
                        <a:rPr lang="lv-LV" sz="1000" b="0" i="1" u="none" strike="noStrike" cap="none" dirty="0" err="1">
                          <a:solidFill>
                            <a:schemeClr val="dk1"/>
                          </a:solidFill>
                          <a:effectLst/>
                          <a:latin typeface="+mn-lt"/>
                          <a:ea typeface="+mn-ea"/>
                          <a:cs typeface="+mn-cs"/>
                          <a:sym typeface="Arial"/>
                        </a:rPr>
                        <a:t>Ordonez</a:t>
                      </a:r>
                      <a:r>
                        <a:rPr lang="lv-LV" sz="1000" b="0" i="1" u="none" strike="noStrike" cap="none" dirty="0">
                          <a:solidFill>
                            <a:schemeClr val="dk1"/>
                          </a:solidFill>
                          <a:effectLst/>
                          <a:latin typeface="+mn-lt"/>
                          <a:ea typeface="+mn-ea"/>
                          <a:cs typeface="+mn-cs"/>
                          <a:sym typeface="Arial"/>
                        </a:rPr>
                        <a:t>)</a:t>
                      </a:r>
                      <a:endParaRPr lang="en-US" sz="1000" b="0" i="1" u="none" strike="noStrike" cap="none" dirty="0">
                        <a:solidFill>
                          <a:schemeClr val="dk1"/>
                        </a:solidFill>
                        <a:effectLst/>
                        <a:latin typeface="+mn-lt"/>
                        <a:ea typeface="+mn-ea"/>
                        <a:cs typeface="+mn-cs"/>
                        <a:sym typeface="Arial"/>
                      </a:endParaRPr>
                    </a:p>
                  </a:txBody>
                  <a:tcPr marL="31910" marR="31910" marT="0" marB="0"/>
                </a:tc>
                <a:extLst>
                  <a:ext uri="{0D108BD9-81ED-4DB2-BD59-A6C34878D82A}">
                    <a16:rowId xmlns:a16="http://schemas.microsoft.com/office/drawing/2014/main" val="10007"/>
                  </a:ext>
                </a:extLst>
              </a:tr>
              <a:tr h="381181">
                <a:tc>
                  <a:txBody>
                    <a:bodyPr/>
                    <a:lstStyle/>
                    <a:p>
                      <a:pPr marL="0" marR="0" algn="ctr">
                        <a:lnSpc>
                          <a:spcPct val="107000"/>
                        </a:lnSpc>
                        <a:spcBef>
                          <a:spcPts val="0"/>
                        </a:spcBef>
                        <a:spcAft>
                          <a:spcPts val="0"/>
                        </a:spcAft>
                      </a:pPr>
                      <a:r>
                        <a:rPr lang="lv-LV" sz="1800" b="1" u="none" strike="noStrike" cap="none" dirty="0">
                          <a:sym typeface="Roboto Slab"/>
                        </a:rPr>
                        <a:t>Nacionālā kultūra, tās atvērtība, stingrība </a:t>
                      </a:r>
                      <a:r>
                        <a:rPr lang="lv-LV" sz="1000" b="1" i="1" u="none" strike="noStrike" cap="none" dirty="0">
                          <a:solidFill>
                            <a:schemeClr val="dk1"/>
                          </a:solidFill>
                          <a:effectLst/>
                          <a:latin typeface="+mn-lt"/>
                          <a:ea typeface="+mn-ea"/>
                          <a:cs typeface="+mn-cs"/>
                          <a:sym typeface="Roboto Slab"/>
                        </a:rPr>
                        <a:t>(</a:t>
                      </a:r>
                      <a:r>
                        <a:rPr lang="lv-LV" sz="1000" b="1" i="1" u="none" strike="noStrike" cap="none" dirty="0" err="1">
                          <a:solidFill>
                            <a:schemeClr val="dk1"/>
                          </a:solidFill>
                          <a:effectLst/>
                          <a:latin typeface="+mn-lt"/>
                          <a:ea typeface="+mn-ea"/>
                          <a:cs typeface="+mn-cs"/>
                          <a:sym typeface="Arial"/>
                        </a:rPr>
                        <a:t>Čua</a:t>
                      </a:r>
                      <a:r>
                        <a:rPr lang="lv-LV" sz="1000" b="1" i="1" u="none" strike="noStrike" cap="none" dirty="0">
                          <a:solidFill>
                            <a:schemeClr val="dk1"/>
                          </a:solidFill>
                          <a:effectLst/>
                          <a:latin typeface="+mn-lt"/>
                          <a:ea typeface="+mn-ea"/>
                          <a:cs typeface="+mn-cs"/>
                          <a:sym typeface="Arial"/>
                        </a:rPr>
                        <a:t>, </a:t>
                      </a:r>
                      <a:r>
                        <a:rPr lang="lv-LV" sz="1000" b="1" i="1" u="none" strike="noStrike" cap="none" dirty="0" err="1">
                          <a:solidFill>
                            <a:schemeClr val="dk1"/>
                          </a:solidFill>
                          <a:effectLst/>
                          <a:latin typeface="+mn-lt"/>
                          <a:ea typeface="+mn-ea"/>
                          <a:cs typeface="+mn-cs"/>
                          <a:sym typeface="Arial"/>
                        </a:rPr>
                        <a:t>Rofs</a:t>
                      </a:r>
                      <a:r>
                        <a:rPr lang="lv-LV" sz="1000" b="1" i="1" u="none" strike="noStrike" cap="none" dirty="0">
                          <a:solidFill>
                            <a:schemeClr val="dk1"/>
                          </a:solidFill>
                          <a:effectLst/>
                          <a:latin typeface="+mn-lt"/>
                          <a:ea typeface="+mn-ea"/>
                          <a:cs typeface="+mn-cs"/>
                          <a:sym typeface="Arial"/>
                        </a:rPr>
                        <a:t>, </a:t>
                      </a:r>
                      <a:r>
                        <a:rPr lang="lv-LV" sz="1000" b="1" i="1" u="none" strike="noStrike" cap="none" dirty="0" err="1">
                          <a:solidFill>
                            <a:schemeClr val="dk1"/>
                          </a:solidFill>
                          <a:effectLst/>
                          <a:latin typeface="+mn-lt"/>
                          <a:ea typeface="+mn-ea"/>
                          <a:cs typeface="+mn-cs"/>
                          <a:sym typeface="Arial"/>
                        </a:rPr>
                        <a:t>Lemoins</a:t>
                      </a:r>
                      <a:r>
                        <a:rPr lang="lv-LV" sz="1000" b="1" i="1" u="none" strike="noStrike" cap="none" dirty="0">
                          <a:solidFill>
                            <a:schemeClr val="dk1"/>
                          </a:solidFill>
                          <a:effectLst/>
                          <a:latin typeface="+mn-lt"/>
                          <a:ea typeface="+mn-ea"/>
                          <a:cs typeface="+mn-cs"/>
                          <a:sym typeface="Roboto Slab"/>
                        </a:rPr>
                        <a:t>)</a:t>
                      </a:r>
                      <a:endParaRPr lang="en-US" sz="1000" b="1" i="1" u="none" strike="noStrike" cap="none" dirty="0">
                        <a:solidFill>
                          <a:schemeClr val="dk1"/>
                        </a:solidFill>
                        <a:effectLst/>
                        <a:latin typeface="+mn-lt"/>
                        <a:ea typeface="+mn-ea"/>
                        <a:cs typeface="+mn-cs"/>
                        <a:sym typeface="Roboto Slab"/>
                      </a:endParaRPr>
                    </a:p>
                  </a:txBody>
                  <a:tcPr marL="31910" marR="3191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1767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145608" y="4735180"/>
            <a:ext cx="2999539" cy="276999"/>
          </a:xfrm>
          <a:prstGeom prst="rect">
            <a:avLst/>
          </a:prstGeom>
        </p:spPr>
        <p:txBody>
          <a:bodyPr wrap="none">
            <a:spAutoFit/>
          </a:bodyPr>
          <a:lstStyle/>
          <a:p>
            <a:r>
              <a:rPr lang="lv-LV" sz="1200" i="1" dirty="0">
                <a:solidFill>
                  <a:srgbClr val="114454"/>
                </a:solidFill>
                <a:latin typeface="Tahoma" panose="020B0604030504040204" pitchFamily="34" charset="0"/>
                <a:ea typeface="Tahoma" panose="020B0604030504040204" pitchFamily="34" charset="0"/>
                <a:cs typeface="Tahoma" panose="020B0604030504040204" pitchFamily="34" charset="0"/>
              </a:rPr>
              <a:t>(1 – pilnīgi nepiekrītu, 5 – pilnīgi piekrītu)</a:t>
            </a:r>
            <a:endParaRPr lang="en-US" sz="1200" i="1" dirty="0">
              <a:solidFill>
                <a:srgbClr val="11445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691705844"/>
              </p:ext>
            </p:extLst>
          </p:nvPr>
        </p:nvGraphicFramePr>
        <p:xfrm>
          <a:off x="153773" y="1672446"/>
          <a:ext cx="8875927" cy="1470804"/>
        </p:xfrm>
        <a:graphic>
          <a:graphicData uri="http://schemas.openxmlformats.org/drawingml/2006/chart">
            <c:chart xmlns:c="http://schemas.openxmlformats.org/drawingml/2006/chart" xmlns:r="http://schemas.openxmlformats.org/officeDocument/2006/relationships" r:id="rId3"/>
          </a:graphicData>
        </a:graphic>
      </p:graphicFrame>
      <p:sp>
        <p:nvSpPr>
          <p:cNvPr id="12" name="Shape 236"/>
          <p:cNvSpPr txBox="1">
            <a:spLocks/>
          </p:cNvSpPr>
          <p:nvPr/>
        </p:nvSpPr>
        <p:spPr>
          <a:xfrm>
            <a:off x="814275" y="392575"/>
            <a:ext cx="5492400" cy="766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es-ES" dirty="0" err="1">
                <a:latin typeface="Tahoma" panose="020B0604030504040204" pitchFamily="34" charset="0"/>
                <a:ea typeface="Tahoma" panose="020B0604030504040204" pitchFamily="34" charset="0"/>
                <a:cs typeface="Tahoma" panose="020B0604030504040204" pitchFamily="34" charset="0"/>
              </a:rPr>
              <a:t>Latvijā</a:t>
            </a:r>
            <a:r>
              <a:rPr lang="es-ES" dirty="0">
                <a:latin typeface="Tahoma" panose="020B0604030504040204" pitchFamily="34" charset="0"/>
                <a:ea typeface="Tahoma" panose="020B0604030504040204" pitchFamily="34" charset="0"/>
                <a:cs typeface="Tahoma" panose="020B0604030504040204" pitchFamily="34" charset="0"/>
              </a:rPr>
              <a:t> ir </a:t>
            </a:r>
            <a:r>
              <a:rPr lang="es-ES" dirty="0" err="1">
                <a:latin typeface="Tahoma" panose="020B0604030504040204" pitchFamily="34" charset="0"/>
                <a:ea typeface="Tahoma" panose="020B0604030504040204" pitchFamily="34" charset="0"/>
                <a:cs typeface="Tahoma" panose="020B0604030504040204" pitchFamily="34" charset="0"/>
              </a:rPr>
              <a:t>atvērta</a:t>
            </a:r>
            <a:r>
              <a:rPr lang="es-ES" dirty="0">
                <a:latin typeface="Tahoma" panose="020B0604030504040204" pitchFamily="34" charset="0"/>
                <a:ea typeface="Tahoma" panose="020B0604030504040204" pitchFamily="34" charset="0"/>
                <a:cs typeface="Tahoma" panose="020B0604030504040204" pitchFamily="34" charset="0"/>
              </a:rPr>
              <a:t> un </a:t>
            </a:r>
            <a:r>
              <a:rPr lang="es-ES" dirty="0" err="1">
                <a:latin typeface="Tahoma" panose="020B0604030504040204" pitchFamily="34" charset="0"/>
                <a:ea typeface="Tahoma" panose="020B0604030504040204" pitchFamily="34" charset="0"/>
                <a:cs typeface="Tahoma" panose="020B0604030504040204" pitchFamily="34" charset="0"/>
              </a:rPr>
              <a:t>toleranta</a:t>
            </a:r>
            <a:r>
              <a:rPr lang="es-ES" dirty="0">
                <a:latin typeface="Tahoma" panose="020B0604030504040204" pitchFamily="34" charset="0"/>
                <a:ea typeface="Tahoma" panose="020B0604030504040204" pitchFamily="34" charset="0"/>
                <a:cs typeface="Tahoma" panose="020B0604030504040204" pitchFamily="34" charset="0"/>
              </a:rPr>
              <a:t> </a:t>
            </a:r>
            <a:r>
              <a:rPr lang="es-ES" dirty="0" err="1">
                <a:latin typeface="Tahoma" panose="020B0604030504040204" pitchFamily="34" charset="0"/>
                <a:ea typeface="Tahoma" panose="020B0604030504040204" pitchFamily="34" charset="0"/>
                <a:cs typeface="Tahoma" panose="020B0604030504040204" pitchFamily="34" charset="0"/>
              </a:rPr>
              <a:t>kultūra</a:t>
            </a:r>
            <a:endParaRPr lang="en" dirty="0">
              <a:latin typeface="Tahoma" panose="020B0604030504040204" pitchFamily="34" charset="0"/>
              <a:ea typeface="Tahoma" panose="020B0604030504040204" pitchFamily="34" charset="0"/>
              <a:cs typeface="Tahoma" panose="020B0604030504040204" pitchFamily="34" charset="0"/>
            </a:endParaRPr>
          </a:p>
        </p:txBody>
      </p:sp>
      <p:grpSp>
        <p:nvGrpSpPr>
          <p:cNvPr id="14" name="Shape 239"/>
          <p:cNvGrpSpPr/>
          <p:nvPr/>
        </p:nvGrpSpPr>
        <p:grpSpPr>
          <a:xfrm>
            <a:off x="282216" y="590918"/>
            <a:ext cx="369505" cy="369505"/>
            <a:chOff x="2594050" y="1631825"/>
            <a:chExt cx="439625" cy="439625"/>
          </a:xfrm>
        </p:grpSpPr>
        <p:sp>
          <p:nvSpPr>
            <p:cNvPr id="15"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Rectangle 1"/>
          <p:cNvSpPr/>
          <p:nvPr/>
        </p:nvSpPr>
        <p:spPr>
          <a:xfrm>
            <a:off x="2850285" y="1364669"/>
            <a:ext cx="4051109" cy="338554"/>
          </a:xfrm>
          <a:prstGeom prst="rect">
            <a:avLst/>
          </a:prstGeom>
        </p:spPr>
        <p:txBody>
          <a:bodyPr wrap="none">
            <a:spAutoFit/>
          </a:bodyPr>
          <a:lstStyle/>
          <a:p>
            <a:r>
              <a:rPr lang="es-ES" sz="1600" b="1" dirty="0" err="1">
                <a:solidFill>
                  <a:srgbClr val="114454"/>
                </a:solidFill>
                <a:latin typeface="Tahoma" panose="020B0604030504040204" pitchFamily="34" charset="0"/>
                <a:ea typeface="Tahoma" panose="020B0604030504040204" pitchFamily="34" charset="0"/>
                <a:cs typeface="Tahoma" panose="020B0604030504040204" pitchFamily="34" charset="0"/>
              </a:rPr>
              <a:t>Latvijā</a:t>
            </a:r>
            <a:r>
              <a:rPr lang="es-ES" sz="1600" b="1" dirty="0">
                <a:solidFill>
                  <a:srgbClr val="114454"/>
                </a:solidFill>
                <a:latin typeface="Tahoma" panose="020B0604030504040204" pitchFamily="34" charset="0"/>
                <a:ea typeface="Tahoma" panose="020B0604030504040204" pitchFamily="34" charset="0"/>
                <a:cs typeface="Tahoma" panose="020B0604030504040204" pitchFamily="34" charset="0"/>
              </a:rPr>
              <a:t> ir </a:t>
            </a:r>
            <a:r>
              <a:rPr lang="es-ES" sz="1600" b="1" dirty="0" err="1">
                <a:solidFill>
                  <a:srgbClr val="114454"/>
                </a:solidFill>
                <a:latin typeface="Tahoma" panose="020B0604030504040204" pitchFamily="34" charset="0"/>
                <a:ea typeface="Tahoma" panose="020B0604030504040204" pitchFamily="34" charset="0"/>
                <a:cs typeface="Tahoma" panose="020B0604030504040204" pitchFamily="34" charset="0"/>
              </a:rPr>
              <a:t>atvērta</a:t>
            </a:r>
            <a:r>
              <a:rPr lang="es-ES" sz="1600" b="1" dirty="0">
                <a:solidFill>
                  <a:srgbClr val="114454"/>
                </a:solidFill>
                <a:latin typeface="Tahoma" panose="020B0604030504040204" pitchFamily="34" charset="0"/>
                <a:ea typeface="Tahoma" panose="020B0604030504040204" pitchFamily="34" charset="0"/>
                <a:cs typeface="Tahoma" panose="020B0604030504040204" pitchFamily="34" charset="0"/>
              </a:rPr>
              <a:t> un </a:t>
            </a:r>
            <a:r>
              <a:rPr lang="es-ES" sz="1600" b="1" dirty="0" err="1">
                <a:solidFill>
                  <a:srgbClr val="114454"/>
                </a:solidFill>
                <a:latin typeface="Tahoma" panose="020B0604030504040204" pitchFamily="34" charset="0"/>
                <a:ea typeface="Tahoma" panose="020B0604030504040204" pitchFamily="34" charset="0"/>
                <a:cs typeface="Tahoma" panose="020B0604030504040204" pitchFamily="34" charset="0"/>
              </a:rPr>
              <a:t>toleranta</a:t>
            </a:r>
            <a:r>
              <a:rPr lang="es-ES" sz="1600" b="1" dirty="0">
                <a:solidFill>
                  <a:srgbClr val="114454"/>
                </a:solidFill>
                <a:latin typeface="Tahoma" panose="020B0604030504040204" pitchFamily="34" charset="0"/>
                <a:ea typeface="Tahoma" panose="020B0604030504040204" pitchFamily="34" charset="0"/>
                <a:cs typeface="Tahoma" panose="020B0604030504040204" pitchFamily="34" charset="0"/>
              </a:rPr>
              <a:t> </a:t>
            </a:r>
            <a:r>
              <a:rPr lang="es-ES" sz="1600" b="1" dirty="0" err="1">
                <a:solidFill>
                  <a:srgbClr val="114454"/>
                </a:solidFill>
                <a:latin typeface="Tahoma" panose="020B0604030504040204" pitchFamily="34" charset="0"/>
                <a:ea typeface="Tahoma" panose="020B0604030504040204" pitchFamily="34" charset="0"/>
                <a:cs typeface="Tahoma" panose="020B0604030504040204" pitchFamily="34" charset="0"/>
              </a:rPr>
              <a:t>kultūra</a:t>
            </a:r>
            <a:endParaRPr lang="en" sz="1600" b="1" dirty="0">
              <a:solidFill>
                <a:srgbClr val="11445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052703644"/>
              </p:ext>
            </p:extLst>
          </p:nvPr>
        </p:nvGraphicFramePr>
        <p:xfrm>
          <a:off x="145608" y="3331024"/>
          <a:ext cx="8784771" cy="140415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20436" y="2958532"/>
            <a:ext cx="8809263" cy="584775"/>
          </a:xfrm>
          <a:prstGeom prst="rect">
            <a:avLst/>
          </a:prstGeom>
        </p:spPr>
        <p:txBody>
          <a:bodyPr wrap="square">
            <a:spAutoFit/>
          </a:bodyPr>
          <a:lstStyle/>
          <a:p>
            <a:pPr algn="ctr"/>
            <a:r>
              <a:rPr lang="lv-LV" sz="1600" b="1" dirty="0">
                <a:solidFill>
                  <a:srgbClr val="114454"/>
                </a:solidFill>
                <a:latin typeface="Tahoma" panose="020B0604030504040204" pitchFamily="34" charset="0"/>
                <a:ea typeface="Tahoma" panose="020B0604030504040204" pitchFamily="34" charset="0"/>
                <a:cs typeface="Tahoma" panose="020B0604030504040204" pitchFamily="34" charset="0"/>
              </a:rPr>
              <a:t>Latvijas izglītības programmu piedāvājums Jūsu nozares jomā ir atbilstošs tirgus prasībām </a:t>
            </a:r>
            <a:endParaRPr lang="en-US" sz="1600" b="1" dirty="0">
              <a:solidFill>
                <a:srgbClr val="11445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415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wrap="square" lIns="91425" tIns="91425" rIns="91425" bIns="91425" anchor="ctr" anchorCtr="0">
            <a:noAutofit/>
          </a:bodyPr>
          <a:lstStyle/>
          <a:p>
            <a:pPr lvl="0"/>
            <a:r>
              <a:rPr lang="lv-LV" sz="1800" dirty="0">
                <a:latin typeface="Tahoma" panose="020B0604030504040204" pitchFamily="34" charset="0"/>
                <a:ea typeface="Tahoma" panose="020B0604030504040204" pitchFamily="34" charset="0"/>
                <a:cs typeface="Tahoma" panose="020B0604030504040204" pitchFamily="34" charset="0"/>
              </a:rPr>
              <a:t>Tiek nodrošināta darba vide, kas stimulē radošumu un jaunas idejas</a:t>
            </a:r>
            <a:endParaRPr lang="en" sz="1800" dirty="0">
              <a:latin typeface="Tahoma" panose="020B0604030504040204" pitchFamily="34" charset="0"/>
              <a:ea typeface="Tahoma" panose="020B0604030504040204" pitchFamily="34" charset="0"/>
              <a:cs typeface="Tahoma" panose="020B0604030504040204" pitchFamily="34" charset="0"/>
            </a:endParaRPr>
          </a:p>
        </p:txBody>
      </p:sp>
      <p:sp>
        <p:nvSpPr>
          <p:cNvPr id="238" name="Shape 238"/>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9</a:t>
            </a:fld>
            <a:endParaRPr lang="en"/>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Rectangle 1"/>
          <p:cNvSpPr/>
          <p:nvPr/>
        </p:nvSpPr>
        <p:spPr>
          <a:xfrm>
            <a:off x="0" y="4720191"/>
            <a:ext cx="3464410" cy="307777"/>
          </a:xfrm>
          <a:prstGeom prst="rect">
            <a:avLst/>
          </a:prstGeom>
        </p:spPr>
        <p:txBody>
          <a:bodyPr wrap="none">
            <a:spAutoFit/>
          </a:bodyPr>
          <a:lstStyle/>
          <a:p>
            <a:r>
              <a:rPr lang="lv-LV" i="1" dirty="0">
                <a:solidFill>
                  <a:srgbClr val="114454"/>
                </a:solidFill>
                <a:latin typeface="Tahoma" panose="020B0604030504040204" pitchFamily="34" charset="0"/>
                <a:ea typeface="Tahoma" panose="020B0604030504040204" pitchFamily="34" charset="0"/>
                <a:cs typeface="Tahoma" panose="020B0604030504040204" pitchFamily="34" charset="0"/>
              </a:rPr>
              <a:t>(1 – pilnīgi nepiekrītu, 5 – pilnīgi piekrītu)</a:t>
            </a:r>
            <a:endParaRPr lang="en-US" i="1" dirty="0">
              <a:solidFill>
                <a:srgbClr val="11445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560766688"/>
              </p:ext>
            </p:extLst>
          </p:nvPr>
        </p:nvGraphicFramePr>
        <p:xfrm>
          <a:off x="282216" y="1494064"/>
          <a:ext cx="8641348"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5806826"/>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2090</Words>
  <Application>Microsoft Office PowerPoint</Application>
  <PresentationFormat>On-screen Show (16:9)</PresentationFormat>
  <Paragraphs>168</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Tahoma</vt:lpstr>
      <vt:lpstr>Nixie One</vt:lpstr>
      <vt:lpstr>Times New Roman</vt:lpstr>
      <vt:lpstr>Roboto Slab</vt:lpstr>
      <vt:lpstr>Calibri</vt:lpstr>
      <vt:lpstr>Arvo</vt:lpstr>
      <vt:lpstr>Roboto Condensed</vt:lpstr>
      <vt:lpstr>Roboto Condensed Light</vt:lpstr>
      <vt:lpstr>Arial</vt:lpstr>
      <vt:lpstr>Salerio template</vt:lpstr>
      <vt:lpstr>Radošuma veicināšana uzņēmumos  LU 77. Starptautiskā zinātniskā konference 14.02.2019., Rīga</vt:lpstr>
      <vt:lpstr>Mērķis</vt:lpstr>
      <vt:lpstr>Radošums &amp; Inovācijas</vt:lpstr>
      <vt:lpstr>PowerPoint Presentation</vt:lpstr>
      <vt:lpstr>PowerPoint Presentation</vt:lpstr>
      <vt:lpstr>PowerPoint Presentation</vt:lpstr>
      <vt:lpstr>Galvenie radošumu ietekmējošie faktori</vt:lpstr>
      <vt:lpstr>PowerPoint Presentation</vt:lpstr>
      <vt:lpstr>Tiek nodrošināta darba vide, kas stimulē radošumu un jaunas idejas</vt:lpstr>
      <vt:lpstr>Kopsavilkums</vt:lpstr>
      <vt:lpstr>Avoti</vt:lpstr>
      <vt:lpstr>Paldies par uzmanību!</vt:lpstr>
      <vt:lpstr>The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Promocijas darba plāns  Autors:  Vadībzinātnes doktorantūras studiju programmas 1.kursa studente Aija Marcinkeviča, AM09269</dc:title>
  <dc:creator>Aj Marc</dc:creator>
  <cp:lastModifiedBy>Marta</cp:lastModifiedBy>
  <cp:revision>66</cp:revision>
  <dcterms:modified xsi:type="dcterms:W3CDTF">2019-02-13T07:52:04Z</dcterms:modified>
</cp:coreProperties>
</file>