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notesSlides/notesSlide1.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2.xml" ContentType="application/vnd.openxmlformats-officedocument.presentationml.notesSlide+xml"/>
  <Override PartName="/ppt/charts/chart3.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ppt/charts/chart4.xml" ContentType="application/vnd.openxmlformats-officedocument.drawingml.chart+xml"/>
  <Override PartName="/ppt/theme/themeOverride2.xml" ContentType="application/vnd.openxmlformats-officedocument.themeOverride+xml"/>
  <Override PartName="/ppt/notesSlides/notesSlide4.xml" ContentType="application/vnd.openxmlformats-officedocument.presentationml.notesSlide+xml"/>
  <Override PartName="/ppt/charts/chart5.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3.xml" ContentType="application/vnd.openxmlformats-officedocument.drawingml.chartshapes+xml"/>
  <Override PartName="/ppt/notesSlides/notesSlide5.xml" ContentType="application/vnd.openxmlformats-officedocument.presentationml.notesSlide+xml"/>
  <Override PartName="/ppt/charts/chart6.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4.xml" ContentType="application/vnd.openxmlformats-officedocument.drawingml.chartshapes+xml"/>
  <Override PartName="/ppt/notesSlides/notesSlide6.xml" ContentType="application/vnd.openxmlformats-officedocument.presentationml.notesSlide+xml"/>
  <Override PartName="/ppt/charts/chart7.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7.xml" ContentType="application/vnd.openxmlformats-officedocument.presentationml.notesSlide+xml"/>
  <Override PartName="/ppt/charts/chart8.xml" ContentType="application/vnd.openxmlformats-officedocument.drawingml.chart+xml"/>
  <Override PartName="/ppt/charts/style4.xml" ContentType="application/vnd.ms-office.chartstyle+xml"/>
  <Override PartName="/ppt/charts/colors4.xml" ContentType="application/vnd.ms-office.chartcolorstyle+xml"/>
  <Override PartName="/ppt/charts/chart9.xml" ContentType="application/vnd.openxmlformats-officedocument.drawingml.chart+xml"/>
  <Override PartName="/ppt/charts/chart10.xml" ContentType="application/vnd.openxmlformats-officedocument.drawingml.chart+xml"/>
  <Override PartName="/ppt/charts/style5.xml" ContentType="application/vnd.ms-office.chartstyle+xml"/>
  <Override PartName="/ppt/charts/colors5.xml" ContentType="application/vnd.ms-office.chartcolorstyle+xml"/>
  <Override PartName="/ppt/charts/chart11.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5.xml" ContentType="application/vnd.openxmlformats-officedocument.drawingml.chartshapes+xml"/>
  <Override PartName="/ppt/charts/chart12.xml" ContentType="application/vnd.openxmlformats-officedocument.drawingml.chart+xml"/>
  <Override PartName="/ppt/charts/style7.xml" ContentType="application/vnd.ms-office.chartstyle+xml"/>
  <Override PartName="/ppt/charts/colors7.xml" ContentType="application/vnd.ms-office.chartcolorstyle+xml"/>
  <Override PartName="/ppt/charts/chart13.xml" ContentType="application/vnd.openxmlformats-officedocument.drawingml.chart+xml"/>
  <Override PartName="/ppt/charts/style8.xml" ContentType="application/vnd.ms-office.chartstyle+xml"/>
  <Override PartName="/ppt/charts/colors8.xml" ContentType="application/vnd.ms-office.chartcolorstyle+xml"/>
  <Override PartName="/ppt/charts/chart14.xml" ContentType="application/vnd.openxmlformats-officedocument.drawingml.chart+xml"/>
  <Override PartName="/ppt/charts/style9.xml" ContentType="application/vnd.ms-office.chartstyle+xml"/>
  <Override PartName="/ppt/charts/colors9.xml" ContentType="application/vnd.ms-office.chartcolorstyle+xml"/>
  <Override PartName="/ppt/charts/chart1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6" r:id="rId2"/>
    <p:sldId id="259" r:id="rId3"/>
    <p:sldId id="258" r:id="rId4"/>
    <p:sldId id="260" r:id="rId5"/>
    <p:sldId id="262" r:id="rId6"/>
    <p:sldId id="285" r:id="rId7"/>
    <p:sldId id="283" r:id="rId8"/>
    <p:sldId id="288" r:id="rId9"/>
    <p:sldId id="275" r:id="rId10"/>
    <p:sldId id="257" r:id="rId11"/>
    <p:sldId id="263" r:id="rId12"/>
    <p:sldId id="264" r:id="rId13"/>
    <p:sldId id="265" r:id="rId14"/>
    <p:sldId id="266" r:id="rId15"/>
    <p:sldId id="267" r:id="rId16"/>
    <p:sldId id="268" r:id="rId17"/>
    <p:sldId id="270" r:id="rId18"/>
    <p:sldId id="271" r:id="rId19"/>
    <p:sldId id="273" r:id="rId20"/>
    <p:sldId id="272" r:id="rId21"/>
    <p:sldId id="274" r:id="rId22"/>
  </p:sldIdLst>
  <p:sldSz cx="9144000" cy="6858000" type="screen4x3"/>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186" autoAdjust="0"/>
  </p:normalViewPr>
  <p:slideViewPr>
    <p:cSldViewPr snapToGrid="0" snapToObjects="1">
      <p:cViewPr varScale="1">
        <p:scale>
          <a:sx n="54" d="100"/>
          <a:sy n="54" d="100"/>
        </p:scale>
        <p:origin x="186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5.xml"/><Relationship Id="rId1" Type="http://schemas.microsoft.com/office/2011/relationships/chartStyle" Target="style5.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5.xml"/></Relationships>
</file>

<file path=ppt/charts/_rels/chart1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7.xml"/><Relationship Id="rId1" Type="http://schemas.microsoft.com/office/2011/relationships/chartStyle" Target="style7.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8.xml"/><Relationship Id="rId1" Type="http://schemas.microsoft.com/office/2011/relationships/chartStyle" Target="style8.xml"/></Relationships>
</file>

<file path=ppt/charts/_rels/chart14.xml.rels><?xml version="1.0" encoding="UTF-8" standalone="yes"?>
<Relationships xmlns="http://schemas.openxmlformats.org/package/2006/relationships"><Relationship Id="rId3" Type="http://schemas.openxmlformats.org/officeDocument/2006/relationships/oleObject" Target="file:///\\fls5\Analitikas%20dienests\Direktoram%20un%20vietniekam\BaranovsO\BaranovsO\My%20Documents\Dokumenti\LV%20PEAK\Policy%20paper%20sagatavo&#353;ana\materi&#257;li\produktivit&#257;te%20re&#291;ionos.xlsx" TargetMode="External"/><Relationship Id="rId2" Type="http://schemas.microsoft.com/office/2011/relationships/chartColorStyle" Target="colors9.xml"/><Relationship Id="rId1" Type="http://schemas.microsoft.com/office/2011/relationships/chartStyle" Target="style9.xml"/></Relationships>
</file>

<file path=ppt/charts/_rels/chart15.xml.rels><?xml version="1.0" encoding="UTF-8" standalone="yes"?>
<Relationships xmlns="http://schemas.openxmlformats.org/package/2006/relationships"><Relationship Id="rId1" Type="http://schemas.openxmlformats.org/officeDocument/2006/relationships/oleObject" Target="file:///C:\Users\BaranovsO\AppData\Local\Microsoft\Windows\Temporary%20Internet%20Files\Content.IE5\DATXHR4W\NIG120.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2.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3.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4.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3.xml"/><Relationship Id="rId1" Type="http://schemas.microsoft.com/office/2011/relationships/chartStyle" Target="style3.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4.xml"/><Relationship Id="rId1" Type="http://schemas.microsoft.com/office/2011/relationships/chartStyle" Target="style4.xml"/></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653804372963835"/>
          <c:y val="2.262924932580887E-2"/>
          <c:w val="0.86366399266951044"/>
          <c:h val="0.81035868544418033"/>
        </c:manualLayout>
      </c:layout>
      <c:barChart>
        <c:barDir val="col"/>
        <c:grouping val="clustered"/>
        <c:varyColors val="0"/>
        <c:ser>
          <c:idx val="0"/>
          <c:order val="0"/>
          <c:tx>
            <c:strRef>
              <c:f>Sheet1!$B$1</c:f>
              <c:strCache>
                <c:ptCount val="1"/>
                <c:pt idx="0">
                  <c:v>PV s.c.</c:v>
                </c:pt>
              </c:strCache>
            </c:strRef>
          </c:tx>
          <c:spPr>
            <a:solidFill>
              <a:schemeClr val="accent6">
                <a:lumMod val="75000"/>
                <a:alpha val="96000"/>
              </a:schemeClr>
            </a:solidFill>
            <a:ln w="6350">
              <a:solidFill>
                <a:schemeClr val="tx1"/>
              </a:solidFill>
            </a:ln>
            <a:effectLst/>
          </c:spPr>
          <c:invertIfNegative val="0"/>
          <c:cat>
            <c:strRef>
              <c:f>Sheet1!$A$2:$A$23</c:f>
              <c:strCache>
                <c:ptCount val="22"/>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strCache>
            </c:strRef>
          </c:cat>
          <c:val>
            <c:numRef>
              <c:f>Sheet1!$B$2:$B$23</c:f>
              <c:numCache>
                <c:formatCode>General</c:formatCode>
                <c:ptCount val="22"/>
                <c:pt idx="0">
                  <c:v>2.4</c:v>
                </c:pt>
                <c:pt idx="1">
                  <c:v>9</c:v>
                </c:pt>
                <c:pt idx="2">
                  <c:v>6.5</c:v>
                </c:pt>
                <c:pt idx="3">
                  <c:v>2.6</c:v>
                </c:pt>
                <c:pt idx="4">
                  <c:v>5.4</c:v>
                </c:pt>
                <c:pt idx="5">
                  <c:v>6.5</c:v>
                </c:pt>
                <c:pt idx="6">
                  <c:v>7.1</c:v>
                </c:pt>
                <c:pt idx="7">
                  <c:v>8.4</c:v>
                </c:pt>
                <c:pt idx="8">
                  <c:v>8.3000000000000007</c:v>
                </c:pt>
                <c:pt idx="9">
                  <c:v>10.7</c:v>
                </c:pt>
                <c:pt idx="10">
                  <c:v>11.9</c:v>
                </c:pt>
                <c:pt idx="11">
                  <c:v>10</c:v>
                </c:pt>
                <c:pt idx="12">
                  <c:v>-3.5</c:v>
                </c:pt>
                <c:pt idx="13">
                  <c:v>-14.4</c:v>
                </c:pt>
                <c:pt idx="14">
                  <c:v>-3.9</c:v>
                </c:pt>
                <c:pt idx="15">
                  <c:v>6.4</c:v>
                </c:pt>
                <c:pt idx="16">
                  <c:v>4</c:v>
                </c:pt>
                <c:pt idx="17">
                  <c:v>2.4</c:v>
                </c:pt>
                <c:pt idx="18">
                  <c:v>1.9</c:v>
                </c:pt>
                <c:pt idx="19">
                  <c:v>3</c:v>
                </c:pt>
                <c:pt idx="20">
                  <c:v>2.2000000000000002</c:v>
                </c:pt>
                <c:pt idx="21">
                  <c:v>4.5</c:v>
                </c:pt>
              </c:numCache>
            </c:numRef>
          </c:val>
          <c:extLst>
            <c:ext xmlns:c16="http://schemas.microsoft.com/office/drawing/2014/chart" uri="{C3380CC4-5D6E-409C-BE32-E72D297353CC}">
              <c16:uniqueId val="{00000000-1525-481C-B746-F95FA136788E}"/>
            </c:ext>
          </c:extLst>
        </c:ser>
        <c:ser>
          <c:idx val="1"/>
          <c:order val="1"/>
          <c:tx>
            <c:strRef>
              <c:f>Sheet1!$C$1</c:f>
              <c:strCache>
                <c:ptCount val="1"/>
                <c:pt idx="0">
                  <c:v>Nodarb</c:v>
                </c:pt>
              </c:strCache>
            </c:strRef>
          </c:tx>
          <c:spPr>
            <a:solidFill>
              <a:schemeClr val="tx2">
                <a:lumMod val="60000"/>
                <a:lumOff val="40000"/>
              </a:schemeClr>
            </a:solidFill>
            <a:ln w="6350">
              <a:solidFill>
                <a:schemeClr val="tx1"/>
              </a:solidFill>
            </a:ln>
            <a:effectLst/>
          </c:spPr>
          <c:invertIfNegative val="0"/>
          <c:cat>
            <c:strRef>
              <c:f>Sheet1!$A$2:$A$23</c:f>
              <c:strCache>
                <c:ptCount val="22"/>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strCache>
            </c:strRef>
          </c:cat>
          <c:val>
            <c:numRef>
              <c:f>Sheet1!$C$2:$C$23</c:f>
              <c:numCache>
                <c:formatCode>General</c:formatCode>
                <c:ptCount val="22"/>
                <c:pt idx="0">
                  <c:v>0.6</c:v>
                </c:pt>
                <c:pt idx="1">
                  <c:v>4.5</c:v>
                </c:pt>
                <c:pt idx="2">
                  <c:v>-0.4</c:v>
                </c:pt>
                <c:pt idx="3">
                  <c:v>-1.8</c:v>
                </c:pt>
                <c:pt idx="4">
                  <c:v>-3.4</c:v>
                </c:pt>
                <c:pt idx="5">
                  <c:v>1.6</c:v>
                </c:pt>
                <c:pt idx="6">
                  <c:v>1.5</c:v>
                </c:pt>
                <c:pt idx="7">
                  <c:v>0.6</c:v>
                </c:pt>
                <c:pt idx="8">
                  <c:v>0.2</c:v>
                </c:pt>
                <c:pt idx="9">
                  <c:v>0.9</c:v>
                </c:pt>
                <c:pt idx="10">
                  <c:v>5.8</c:v>
                </c:pt>
                <c:pt idx="11">
                  <c:v>3.8</c:v>
                </c:pt>
                <c:pt idx="12">
                  <c:v>-0.8</c:v>
                </c:pt>
                <c:pt idx="13">
                  <c:v>-14.3</c:v>
                </c:pt>
                <c:pt idx="14">
                  <c:v>-6.7</c:v>
                </c:pt>
                <c:pt idx="15">
                  <c:v>1.5</c:v>
                </c:pt>
                <c:pt idx="16">
                  <c:v>1.4</c:v>
                </c:pt>
                <c:pt idx="17">
                  <c:v>2.2999999999999998</c:v>
                </c:pt>
                <c:pt idx="18">
                  <c:v>-1.4</c:v>
                </c:pt>
                <c:pt idx="19">
                  <c:v>1.4</c:v>
                </c:pt>
                <c:pt idx="20">
                  <c:v>-0.3</c:v>
                </c:pt>
                <c:pt idx="21">
                  <c:v>0.6</c:v>
                </c:pt>
              </c:numCache>
            </c:numRef>
          </c:val>
          <c:extLst>
            <c:ext xmlns:c16="http://schemas.microsoft.com/office/drawing/2014/chart" uri="{C3380CC4-5D6E-409C-BE32-E72D297353CC}">
              <c16:uniqueId val="{00000001-1525-481C-B746-F95FA136788E}"/>
            </c:ext>
          </c:extLst>
        </c:ser>
        <c:dLbls>
          <c:showLegendKey val="0"/>
          <c:showVal val="0"/>
          <c:showCatName val="0"/>
          <c:showSerName val="0"/>
          <c:showPercent val="0"/>
          <c:showBubbleSize val="0"/>
        </c:dLbls>
        <c:gapWidth val="54"/>
        <c:axId val="53668864"/>
        <c:axId val="53863168"/>
      </c:barChart>
      <c:lineChart>
        <c:grouping val="standard"/>
        <c:varyColors val="0"/>
        <c:ser>
          <c:idx val="2"/>
          <c:order val="2"/>
          <c:tx>
            <c:strRef>
              <c:f>Sheet1!$D$1</c:f>
              <c:strCache>
                <c:ptCount val="1"/>
                <c:pt idx="0">
                  <c:v>Produktivitāte</c:v>
                </c:pt>
              </c:strCache>
            </c:strRef>
          </c:tx>
          <c:spPr>
            <a:ln w="22225" cap="rnd">
              <a:solidFill>
                <a:srgbClr val="9A0000"/>
              </a:solidFill>
              <a:round/>
            </a:ln>
            <a:effectLst/>
          </c:spPr>
          <c:marker>
            <c:symbol val="none"/>
          </c:marker>
          <c:cat>
            <c:strRef>
              <c:f>Sheet1!$A$2:$A$23</c:f>
              <c:strCache>
                <c:ptCount val="22"/>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strCache>
            </c:strRef>
          </c:cat>
          <c:val>
            <c:numRef>
              <c:f>Sheet1!$D$2:$D$23</c:f>
              <c:numCache>
                <c:formatCode>General</c:formatCode>
                <c:ptCount val="22"/>
                <c:pt idx="0">
                  <c:v>1.8</c:v>
                </c:pt>
                <c:pt idx="1">
                  <c:v>4.3</c:v>
                </c:pt>
                <c:pt idx="2">
                  <c:v>6.9</c:v>
                </c:pt>
                <c:pt idx="3">
                  <c:v>4.5</c:v>
                </c:pt>
                <c:pt idx="4">
                  <c:v>9.1</c:v>
                </c:pt>
                <c:pt idx="5">
                  <c:v>4.8</c:v>
                </c:pt>
                <c:pt idx="6">
                  <c:v>5.6</c:v>
                </c:pt>
                <c:pt idx="7">
                  <c:v>7.8</c:v>
                </c:pt>
                <c:pt idx="8">
                  <c:v>8.1</c:v>
                </c:pt>
                <c:pt idx="9">
                  <c:v>9.6999999999999993</c:v>
                </c:pt>
                <c:pt idx="10">
                  <c:v>5.8</c:v>
                </c:pt>
                <c:pt idx="11">
                  <c:v>5.9</c:v>
                </c:pt>
                <c:pt idx="12">
                  <c:v>-2.7</c:v>
                </c:pt>
                <c:pt idx="13">
                  <c:v>-0.1</c:v>
                </c:pt>
                <c:pt idx="14">
                  <c:v>2.9</c:v>
                </c:pt>
                <c:pt idx="15">
                  <c:v>4.8</c:v>
                </c:pt>
                <c:pt idx="16">
                  <c:v>2.5</c:v>
                </c:pt>
                <c:pt idx="17">
                  <c:v>0.1</c:v>
                </c:pt>
                <c:pt idx="18">
                  <c:v>3.3</c:v>
                </c:pt>
                <c:pt idx="19">
                  <c:v>1.5</c:v>
                </c:pt>
                <c:pt idx="20">
                  <c:v>2.5</c:v>
                </c:pt>
                <c:pt idx="21">
                  <c:v>3.9</c:v>
                </c:pt>
              </c:numCache>
            </c:numRef>
          </c:val>
          <c:smooth val="0"/>
          <c:extLst>
            <c:ext xmlns:c16="http://schemas.microsoft.com/office/drawing/2014/chart" uri="{C3380CC4-5D6E-409C-BE32-E72D297353CC}">
              <c16:uniqueId val="{00000002-1525-481C-B746-F95FA136788E}"/>
            </c:ext>
          </c:extLst>
        </c:ser>
        <c:ser>
          <c:idx val="3"/>
          <c:order val="3"/>
          <c:tx>
            <c:strRef>
              <c:f>Sheet1!$E$1</c:f>
              <c:strCache>
                <c:ptCount val="1"/>
                <c:pt idx="0">
                  <c:v>Produktivitātes pieaugums vidēji gadā (1998-2007)</c:v>
                </c:pt>
              </c:strCache>
            </c:strRef>
          </c:tx>
          <c:spPr>
            <a:ln w="22225">
              <a:solidFill>
                <a:schemeClr val="tx1"/>
              </a:solidFill>
              <a:prstDash val="dash"/>
            </a:ln>
          </c:spPr>
          <c:marker>
            <c:symbol val="none"/>
          </c:marker>
          <c:cat>
            <c:strRef>
              <c:f>Sheet1!$A$2:$A$23</c:f>
              <c:strCache>
                <c:ptCount val="22"/>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strCache>
            </c:strRef>
          </c:cat>
          <c:val>
            <c:numRef>
              <c:f>Sheet1!$E$2:$E$23</c:f>
              <c:numCache>
                <c:formatCode>General</c:formatCode>
                <c:ptCount val="22"/>
                <c:pt idx="2">
                  <c:v>6.8</c:v>
                </c:pt>
                <c:pt idx="3">
                  <c:v>6.8</c:v>
                </c:pt>
                <c:pt idx="4">
                  <c:v>6.8</c:v>
                </c:pt>
                <c:pt idx="5">
                  <c:v>6.8</c:v>
                </c:pt>
                <c:pt idx="6">
                  <c:v>6.8</c:v>
                </c:pt>
                <c:pt idx="7">
                  <c:v>6.8</c:v>
                </c:pt>
                <c:pt idx="8">
                  <c:v>6.8</c:v>
                </c:pt>
                <c:pt idx="9">
                  <c:v>6.8</c:v>
                </c:pt>
                <c:pt idx="10">
                  <c:v>6.8</c:v>
                </c:pt>
                <c:pt idx="11">
                  <c:v>6.8</c:v>
                </c:pt>
              </c:numCache>
            </c:numRef>
          </c:val>
          <c:smooth val="0"/>
          <c:extLst>
            <c:ext xmlns:c16="http://schemas.microsoft.com/office/drawing/2014/chart" uri="{C3380CC4-5D6E-409C-BE32-E72D297353CC}">
              <c16:uniqueId val="{00000000-CD66-4496-96BC-9589C8D9DB06}"/>
            </c:ext>
          </c:extLst>
        </c:ser>
        <c:ser>
          <c:idx val="4"/>
          <c:order val="4"/>
          <c:tx>
            <c:strRef>
              <c:f>Sheet1!$F$1</c:f>
              <c:strCache>
                <c:ptCount val="1"/>
                <c:pt idx="0">
                  <c:v>produktivitātes pieaugums vidēji gadā (2008-2017)</c:v>
                </c:pt>
              </c:strCache>
            </c:strRef>
          </c:tx>
          <c:spPr>
            <a:ln>
              <a:solidFill>
                <a:schemeClr val="tx1"/>
              </a:solidFill>
              <a:prstDash val="sysDash"/>
            </a:ln>
          </c:spPr>
          <c:marker>
            <c:symbol val="none"/>
          </c:marker>
          <c:cat>
            <c:strRef>
              <c:f>Sheet1!$A$2:$A$23</c:f>
              <c:strCache>
                <c:ptCount val="22"/>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strCache>
            </c:strRef>
          </c:cat>
          <c:val>
            <c:numRef>
              <c:f>Sheet1!$F$2:$F$23</c:f>
              <c:numCache>
                <c:formatCode>General</c:formatCode>
                <c:ptCount val="22"/>
                <c:pt idx="12">
                  <c:v>1.8</c:v>
                </c:pt>
                <c:pt idx="13">
                  <c:v>1.8</c:v>
                </c:pt>
                <c:pt idx="14">
                  <c:v>1.8</c:v>
                </c:pt>
                <c:pt idx="15">
                  <c:v>1.8</c:v>
                </c:pt>
                <c:pt idx="16">
                  <c:v>1.8</c:v>
                </c:pt>
                <c:pt idx="17">
                  <c:v>1.8</c:v>
                </c:pt>
                <c:pt idx="18">
                  <c:v>1.8</c:v>
                </c:pt>
                <c:pt idx="19">
                  <c:v>1.8</c:v>
                </c:pt>
                <c:pt idx="20">
                  <c:v>1.8</c:v>
                </c:pt>
                <c:pt idx="21">
                  <c:v>1.8</c:v>
                </c:pt>
              </c:numCache>
            </c:numRef>
          </c:val>
          <c:smooth val="0"/>
          <c:extLst>
            <c:ext xmlns:c16="http://schemas.microsoft.com/office/drawing/2014/chart" uri="{C3380CC4-5D6E-409C-BE32-E72D297353CC}">
              <c16:uniqueId val="{00000001-CD66-4496-96BC-9589C8D9DB06}"/>
            </c:ext>
          </c:extLst>
        </c:ser>
        <c:dLbls>
          <c:showLegendKey val="0"/>
          <c:showVal val="0"/>
          <c:showCatName val="0"/>
          <c:showSerName val="0"/>
          <c:showPercent val="0"/>
          <c:showBubbleSize val="0"/>
        </c:dLbls>
        <c:marker val="1"/>
        <c:smooth val="0"/>
        <c:axId val="53668864"/>
        <c:axId val="53863168"/>
        <c:extLst>
          <c:ext xmlns:c15="http://schemas.microsoft.com/office/drawing/2012/chart" uri="{02D57815-91ED-43cb-92C2-25804820EDAC}">
            <c15:filteredLineSeries>
              <c15:ser>
                <c:idx val="5"/>
                <c:order val="5"/>
                <c:tx>
                  <c:strRef>
                    <c:extLst>
                      <c:ext uri="{02D57815-91ED-43cb-92C2-25804820EDAC}">
                        <c15:formulaRef>
                          <c15:sqref>Sheet1!$G$1</c15:sqref>
                        </c15:formulaRef>
                      </c:ext>
                    </c:extLst>
                    <c:strCache>
                      <c:ptCount val="1"/>
                      <c:pt idx="0">
                        <c:v>Column1</c:v>
                      </c:pt>
                    </c:strCache>
                  </c:strRef>
                </c:tx>
                <c:marker>
                  <c:symbol val="none"/>
                </c:marker>
                <c:cat>
                  <c:strRef>
                    <c:extLst>
                      <c:ext uri="{02D57815-91ED-43cb-92C2-25804820EDAC}">
                        <c15:formulaRef>
                          <c15:sqref>Sheet1!$A$2:$A$23</c15:sqref>
                        </c15:formulaRef>
                      </c:ext>
                    </c:extLst>
                    <c:strCache>
                      <c:ptCount val="22"/>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strCache>
                  </c:strRef>
                </c:cat>
                <c:val>
                  <c:numRef>
                    <c:extLst>
                      <c:ext uri="{02D57815-91ED-43cb-92C2-25804820EDAC}">
                        <c15:formulaRef>
                          <c15:sqref>Sheet1!$G$2:$G$23</c15:sqref>
                        </c15:formulaRef>
                      </c:ext>
                    </c:extLst>
                    <c:numCache>
                      <c:formatCode>General</c:formatCode>
                      <c:ptCount val="22"/>
                    </c:numCache>
                  </c:numRef>
                </c:val>
                <c:smooth val="0"/>
                <c:extLst>
                  <c:ext xmlns:c16="http://schemas.microsoft.com/office/drawing/2014/chart" uri="{C3380CC4-5D6E-409C-BE32-E72D297353CC}">
                    <c16:uniqueId val="{00000002-CD66-4496-96BC-9589C8D9DB06}"/>
                  </c:ext>
                </c:extLst>
              </c15:ser>
            </c15:filteredLineSeries>
            <c15:filteredLineSeries>
              <c15:ser>
                <c:idx val="6"/>
                <c:order val="6"/>
                <c:tx>
                  <c:strRef>
                    <c:extLst xmlns:c15="http://schemas.microsoft.com/office/drawing/2012/chart">
                      <c:ext xmlns:c15="http://schemas.microsoft.com/office/drawing/2012/chart" uri="{02D57815-91ED-43cb-92C2-25804820EDAC}">
                        <c15:formulaRef>
                          <c15:sqref>Sheet1!$H$1</c15:sqref>
                        </c15:formulaRef>
                      </c:ext>
                    </c:extLst>
                    <c:strCache>
                      <c:ptCount val="1"/>
                      <c:pt idx="0">
                        <c:v>Column2</c:v>
                      </c:pt>
                    </c:strCache>
                  </c:strRef>
                </c:tx>
                <c:marker>
                  <c:symbol val="none"/>
                </c:marker>
                <c:cat>
                  <c:strRef>
                    <c:extLst xmlns:c15="http://schemas.microsoft.com/office/drawing/2012/chart">
                      <c:ext xmlns:c15="http://schemas.microsoft.com/office/drawing/2012/chart" uri="{02D57815-91ED-43cb-92C2-25804820EDAC}">
                        <c15:formulaRef>
                          <c15:sqref>Sheet1!$A$2:$A$23</c15:sqref>
                        </c15:formulaRef>
                      </c:ext>
                    </c:extLst>
                    <c:strCache>
                      <c:ptCount val="22"/>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strCache>
                  </c:strRef>
                </c:cat>
                <c:val>
                  <c:numRef>
                    <c:extLst xmlns:c15="http://schemas.microsoft.com/office/drawing/2012/chart">
                      <c:ext xmlns:c15="http://schemas.microsoft.com/office/drawing/2012/chart" uri="{02D57815-91ED-43cb-92C2-25804820EDAC}">
                        <c15:formulaRef>
                          <c15:sqref>Sheet1!$H$2:$H$23</c15:sqref>
                        </c15:formulaRef>
                      </c:ext>
                    </c:extLst>
                    <c:numCache>
                      <c:formatCode>General</c:formatCode>
                      <c:ptCount val="22"/>
                    </c:numCache>
                  </c:numRef>
                </c:val>
                <c:smooth val="0"/>
                <c:extLst xmlns:c15="http://schemas.microsoft.com/office/drawing/2012/chart">
                  <c:ext xmlns:c16="http://schemas.microsoft.com/office/drawing/2014/chart" uri="{C3380CC4-5D6E-409C-BE32-E72D297353CC}">
                    <c16:uniqueId val="{00000003-CD66-4496-96BC-9589C8D9DB06}"/>
                  </c:ext>
                </c:extLst>
              </c15:ser>
            </c15:filteredLineSeries>
          </c:ext>
        </c:extLst>
      </c:lineChart>
      <c:catAx>
        <c:axId val="5366886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53863168"/>
        <c:crosses val="autoZero"/>
        <c:auto val="1"/>
        <c:lblAlgn val="ctr"/>
        <c:lblOffset val="100"/>
        <c:noMultiLvlLbl val="0"/>
      </c:catAx>
      <c:valAx>
        <c:axId val="53863168"/>
        <c:scaling>
          <c:orientation val="minMax"/>
          <c:min val="-15"/>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53668864"/>
        <c:crosses val="autoZero"/>
        <c:crossBetween val="between"/>
        <c:majorUnit val="3"/>
      </c:valAx>
      <c:spPr>
        <a:noFill/>
        <a:ln>
          <a:noFill/>
        </a:ln>
        <a:effectLst/>
      </c:spPr>
    </c:plotArea>
    <c:legend>
      <c:legendPos val="b"/>
      <c:layout>
        <c:manualLayout>
          <c:xMode val="edge"/>
          <c:yMode val="edge"/>
          <c:x val="0.11385797993645246"/>
          <c:y val="0.58365573248787606"/>
          <c:w val="0.44392068864864387"/>
          <c:h val="0.12236128395417643"/>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solidFill>
                <a:schemeClr val="tx1"/>
              </a:solidFill>
            </a:ln>
            <a:effectLst/>
          </c:spPr>
          <c:invertIfNegative val="0"/>
          <c:dPt>
            <c:idx val="19"/>
            <c:invertIfNegative val="0"/>
            <c:bubble3D val="0"/>
            <c:spPr>
              <a:solidFill>
                <a:srgbClr val="C00000"/>
              </a:solidFill>
              <a:ln>
                <a:solidFill>
                  <a:schemeClr val="tx1"/>
                </a:solidFill>
              </a:ln>
              <a:effectLst/>
            </c:spPr>
            <c:extLst>
              <c:ext xmlns:c16="http://schemas.microsoft.com/office/drawing/2014/chart" uri="{C3380CC4-5D6E-409C-BE32-E72D297353CC}">
                <c16:uniqueId val="{00000003-43D6-4072-A5E2-65915E098B26}"/>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Sheet1!$A$2:$A$28</c:f>
              <c:strCache>
                <c:ptCount val="27"/>
                <c:pt idx="0">
                  <c:v>Netherlands</c:v>
                </c:pt>
                <c:pt idx="1">
                  <c:v>Belgium</c:v>
                </c:pt>
                <c:pt idx="2">
                  <c:v>Slovenia</c:v>
                </c:pt>
                <c:pt idx="3">
                  <c:v>Denmark</c:v>
                </c:pt>
                <c:pt idx="4">
                  <c:v>Finland</c:v>
                </c:pt>
                <c:pt idx="5">
                  <c:v>Ireland</c:v>
                </c:pt>
                <c:pt idx="6">
                  <c:v>United Kingdom</c:v>
                </c:pt>
                <c:pt idx="7">
                  <c:v>Germany</c:v>
                </c:pt>
                <c:pt idx="8">
                  <c:v>Austria</c:v>
                </c:pt>
                <c:pt idx="9">
                  <c:v>Sweden</c:v>
                </c:pt>
                <c:pt idx="10">
                  <c:v>Spain</c:v>
                </c:pt>
                <c:pt idx="11">
                  <c:v>France</c:v>
                </c:pt>
                <c:pt idx="12">
                  <c:v>Cyprus</c:v>
                </c:pt>
                <c:pt idx="13">
                  <c:v>Czech Republic</c:v>
                </c:pt>
                <c:pt idx="14">
                  <c:v>Italy</c:v>
                </c:pt>
                <c:pt idx="15">
                  <c:v>Portugal</c:v>
                </c:pt>
                <c:pt idx="16">
                  <c:v>Poland</c:v>
                </c:pt>
                <c:pt idx="17">
                  <c:v>Slovak Republic</c:v>
                </c:pt>
                <c:pt idx="18">
                  <c:v>Hungary</c:v>
                </c:pt>
                <c:pt idx="19">
                  <c:v>Latvia</c:v>
                </c:pt>
                <c:pt idx="20">
                  <c:v>Estonia</c:v>
                </c:pt>
                <c:pt idx="21">
                  <c:v>Lithuania</c:v>
                </c:pt>
                <c:pt idx="22">
                  <c:v>Malta</c:v>
                </c:pt>
                <c:pt idx="23">
                  <c:v>Bulgaria</c:v>
                </c:pt>
                <c:pt idx="24">
                  <c:v>Romania</c:v>
                </c:pt>
                <c:pt idx="25">
                  <c:v>Croatia</c:v>
                </c:pt>
                <c:pt idx="26">
                  <c:v>Greece</c:v>
                </c:pt>
              </c:strCache>
            </c:strRef>
          </c:cat>
          <c:val>
            <c:numRef>
              <c:f>Sheet1!$B$2:$B$28</c:f>
              <c:numCache>
                <c:formatCode>General</c:formatCode>
                <c:ptCount val="27"/>
                <c:pt idx="0">
                  <c:v>89.8</c:v>
                </c:pt>
                <c:pt idx="1">
                  <c:v>89.1</c:v>
                </c:pt>
                <c:pt idx="2">
                  <c:v>88.7</c:v>
                </c:pt>
                <c:pt idx="3">
                  <c:v>88.5</c:v>
                </c:pt>
                <c:pt idx="4">
                  <c:v>88.3</c:v>
                </c:pt>
                <c:pt idx="5">
                  <c:v>86</c:v>
                </c:pt>
                <c:pt idx="6">
                  <c:v>85.3</c:v>
                </c:pt>
                <c:pt idx="7">
                  <c:v>80.400000000000006</c:v>
                </c:pt>
                <c:pt idx="8">
                  <c:v>80.099999999999994</c:v>
                </c:pt>
                <c:pt idx="9">
                  <c:v>78</c:v>
                </c:pt>
                <c:pt idx="10">
                  <c:v>77.3</c:v>
                </c:pt>
                <c:pt idx="11">
                  <c:v>73.8</c:v>
                </c:pt>
                <c:pt idx="12">
                  <c:v>73.400000000000006</c:v>
                </c:pt>
                <c:pt idx="13">
                  <c:v>67.400000000000006</c:v>
                </c:pt>
                <c:pt idx="14">
                  <c:v>65.2</c:v>
                </c:pt>
                <c:pt idx="15">
                  <c:v>64.5</c:v>
                </c:pt>
                <c:pt idx="16">
                  <c:v>60.8</c:v>
                </c:pt>
                <c:pt idx="17">
                  <c:v>48.8</c:v>
                </c:pt>
                <c:pt idx="18">
                  <c:v>44.2</c:v>
                </c:pt>
                <c:pt idx="19">
                  <c:v>41.1</c:v>
                </c:pt>
                <c:pt idx="20">
                  <c:v>40.700000000000003</c:v>
                </c:pt>
                <c:pt idx="21">
                  <c:v>40.6</c:v>
                </c:pt>
                <c:pt idx="22">
                  <c:v>38.799999999999997</c:v>
                </c:pt>
                <c:pt idx="23">
                  <c:v>37.200000000000003</c:v>
                </c:pt>
                <c:pt idx="24">
                  <c:v>35.799999999999997</c:v>
                </c:pt>
                <c:pt idx="25">
                  <c:v>34.799999999999997</c:v>
                </c:pt>
                <c:pt idx="26">
                  <c:v>33.200000000000003</c:v>
                </c:pt>
              </c:numCache>
            </c:numRef>
          </c:val>
          <c:extLst>
            <c:ext xmlns:c16="http://schemas.microsoft.com/office/drawing/2014/chart" uri="{C3380CC4-5D6E-409C-BE32-E72D297353CC}">
              <c16:uniqueId val="{00000000-43D6-4072-A5E2-65915E098B26}"/>
            </c:ext>
          </c:extLst>
        </c:ser>
        <c:dLbls>
          <c:showLegendKey val="0"/>
          <c:showVal val="0"/>
          <c:showCatName val="0"/>
          <c:showSerName val="0"/>
          <c:showPercent val="0"/>
          <c:showBubbleSize val="0"/>
        </c:dLbls>
        <c:gapWidth val="89"/>
        <c:overlap val="-27"/>
        <c:axId val="98619968"/>
        <c:axId val="98620296"/>
      </c:barChart>
      <c:catAx>
        <c:axId val="98619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8620296"/>
        <c:crosses val="autoZero"/>
        <c:auto val="1"/>
        <c:lblAlgn val="ctr"/>
        <c:lblOffset val="100"/>
        <c:noMultiLvlLbl val="0"/>
      </c:catAx>
      <c:valAx>
        <c:axId val="98620296"/>
        <c:scaling>
          <c:orientation val="minMax"/>
          <c:max val="10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98619968"/>
        <c:crosses val="autoZero"/>
        <c:crossBetween val="between"/>
        <c:majorUnit val="2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8553812506333933E-2"/>
          <c:y val="2.1372716268189412E-2"/>
          <c:w val="0.9336833857513589"/>
          <c:h val="0.8001705728439914"/>
        </c:manualLayout>
      </c:layout>
      <c:areaChart>
        <c:grouping val="stacked"/>
        <c:varyColors val="0"/>
        <c:ser>
          <c:idx val="0"/>
          <c:order val="0"/>
          <c:tx>
            <c:strRef>
              <c:f>Sheet1!$A$2</c:f>
              <c:strCache>
                <c:ptCount val="1"/>
                <c:pt idx="0">
                  <c:v>0-15</c:v>
                </c:pt>
              </c:strCache>
            </c:strRef>
          </c:tx>
          <c:spPr>
            <a:solidFill>
              <a:srgbClr val="0192FF"/>
            </a:solidFill>
            <a:ln>
              <a:noFill/>
            </a:ln>
            <a:effectLst/>
          </c:spPr>
          <c:cat>
            <c:strRef>
              <c:f>Sheet1!$B$1:$AU$1</c:f>
              <c:strCache>
                <c:ptCount val="4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strCache>
            </c:strRef>
          </c:cat>
          <c:val>
            <c:numRef>
              <c:f>Sheet1!$B$2:$AU$2</c:f>
              <c:numCache>
                <c:formatCode>General</c:formatCode>
                <c:ptCount val="46"/>
                <c:pt idx="0">
                  <c:v>0.60726899999999995</c:v>
                </c:pt>
                <c:pt idx="1">
                  <c:v>0.64217100000000005</c:v>
                </c:pt>
                <c:pt idx="2">
                  <c:v>0.63798200000000005</c:v>
                </c:pt>
                <c:pt idx="3">
                  <c:v>0.61913099999999999</c:v>
                </c:pt>
                <c:pt idx="4">
                  <c:v>0.60157099999999997</c:v>
                </c:pt>
                <c:pt idx="5">
                  <c:v>0.58677699999999999</c:v>
                </c:pt>
                <c:pt idx="6">
                  <c:v>0.57190099999999999</c:v>
                </c:pt>
                <c:pt idx="7">
                  <c:v>0.55605599999999999</c:v>
                </c:pt>
                <c:pt idx="8">
                  <c:v>0.53835</c:v>
                </c:pt>
                <c:pt idx="9">
                  <c:v>0.52085499999999996</c:v>
                </c:pt>
                <c:pt idx="10">
                  <c:v>0.503355</c:v>
                </c:pt>
                <c:pt idx="11">
                  <c:v>0.48299900000000001</c:v>
                </c:pt>
                <c:pt idx="12">
                  <c:v>0.46257300000000001</c:v>
                </c:pt>
                <c:pt idx="13">
                  <c:v>0.444913</c:v>
                </c:pt>
                <c:pt idx="14">
                  <c:v>0.42648999999999998</c:v>
                </c:pt>
                <c:pt idx="15">
                  <c:v>0.40747699999999998</c:v>
                </c:pt>
                <c:pt idx="16">
                  <c:v>0.39148699999999997</c:v>
                </c:pt>
                <c:pt idx="17">
                  <c:v>0.37815300000000002</c:v>
                </c:pt>
                <c:pt idx="18">
                  <c:v>0.366952</c:v>
                </c:pt>
                <c:pt idx="19">
                  <c:v>0.35791000000000001</c:v>
                </c:pt>
                <c:pt idx="20">
                  <c:v>0.346605</c:v>
                </c:pt>
                <c:pt idx="21">
                  <c:v>0.33618300000000001</c:v>
                </c:pt>
                <c:pt idx="22">
                  <c:v>0.32997100000000001</c:v>
                </c:pt>
                <c:pt idx="23">
                  <c:v>0.327463</c:v>
                </c:pt>
                <c:pt idx="24">
                  <c:v>0.32804899999999998</c:v>
                </c:pt>
                <c:pt idx="25">
                  <c:v>0.33170899999999998</c:v>
                </c:pt>
                <c:pt idx="26">
                  <c:v>0.33592100000000003</c:v>
                </c:pt>
                <c:pt idx="27">
                  <c:v>0.33929300000000001</c:v>
                </c:pt>
                <c:pt idx="28">
                  <c:v>0.34005350000000001</c:v>
                </c:pt>
                <c:pt idx="29">
                  <c:v>0.34174309999999997</c:v>
                </c:pt>
                <c:pt idx="30">
                  <c:v>0.34295040000000004</c:v>
                </c:pt>
                <c:pt idx="31">
                  <c:v>0.34338920000000001</c:v>
                </c:pt>
                <c:pt idx="32">
                  <c:v>0.34412129999999996</c:v>
                </c:pt>
                <c:pt idx="33">
                  <c:v>0.34341329999999998</c:v>
                </c:pt>
                <c:pt idx="34">
                  <c:v>0.34170829999999996</c:v>
                </c:pt>
                <c:pt idx="35">
                  <c:v>0.33870309999999998</c:v>
                </c:pt>
                <c:pt idx="36">
                  <c:v>0.3347523</c:v>
                </c:pt>
                <c:pt idx="37">
                  <c:v>0.33202929999999997</c:v>
                </c:pt>
                <c:pt idx="38">
                  <c:v>0.33050820000000003</c:v>
                </c:pt>
                <c:pt idx="39">
                  <c:v>0.32873620000000003</c:v>
                </c:pt>
                <c:pt idx="40">
                  <c:v>0.3254262</c:v>
                </c:pt>
                <c:pt idx="41">
                  <c:v>0.32105479999999997</c:v>
                </c:pt>
                <c:pt idx="42">
                  <c:v>0.31554990000000005</c:v>
                </c:pt>
                <c:pt idx="43">
                  <c:v>0.30973240000000002</c:v>
                </c:pt>
                <c:pt idx="44">
                  <c:v>0.30431629999999998</c:v>
                </c:pt>
                <c:pt idx="45">
                  <c:v>0.30149350000000003</c:v>
                </c:pt>
              </c:numCache>
            </c:numRef>
          </c:val>
          <c:extLst>
            <c:ext xmlns:c16="http://schemas.microsoft.com/office/drawing/2014/chart" uri="{C3380CC4-5D6E-409C-BE32-E72D297353CC}">
              <c16:uniqueId val="{00000000-EEC1-4567-B928-A8E447C665D5}"/>
            </c:ext>
          </c:extLst>
        </c:ser>
        <c:ser>
          <c:idx val="1"/>
          <c:order val="1"/>
          <c:tx>
            <c:strRef>
              <c:f>Sheet1!$A$3</c:f>
              <c:strCache>
                <c:ptCount val="1"/>
                <c:pt idx="0">
                  <c:v>16-63</c:v>
                </c:pt>
              </c:strCache>
            </c:strRef>
          </c:tx>
          <c:spPr>
            <a:solidFill>
              <a:srgbClr val="F6882E"/>
            </a:solidFill>
            <a:ln>
              <a:noFill/>
            </a:ln>
            <a:effectLst/>
          </c:spPr>
          <c:cat>
            <c:strRef>
              <c:f>Sheet1!$B$1:$AU$1</c:f>
              <c:strCache>
                <c:ptCount val="4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strCache>
            </c:strRef>
          </c:cat>
          <c:val>
            <c:numRef>
              <c:f>Sheet1!$B$3:$AU$3</c:f>
              <c:numCache>
                <c:formatCode>General</c:formatCode>
                <c:ptCount val="46"/>
                <c:pt idx="0">
                  <c:v>1.719543</c:v>
                </c:pt>
                <c:pt idx="1">
                  <c:v>1.6755739999999999</c:v>
                </c:pt>
                <c:pt idx="2">
                  <c:v>1.6492640000000001</c:v>
                </c:pt>
                <c:pt idx="3">
                  <c:v>1.6067530000000001</c:v>
                </c:pt>
                <c:pt idx="4">
                  <c:v>1.5759639999999999</c:v>
                </c:pt>
                <c:pt idx="5">
                  <c:v>1.549204</c:v>
                </c:pt>
                <c:pt idx="6">
                  <c:v>1.529963</c:v>
                </c:pt>
                <c:pt idx="7">
                  <c:v>1.51613</c:v>
                </c:pt>
                <c:pt idx="8">
                  <c:v>1.5076480000000001</c:v>
                </c:pt>
                <c:pt idx="9">
                  <c:v>1.502988</c:v>
                </c:pt>
                <c:pt idx="10">
                  <c:v>1.4993369999999999</c:v>
                </c:pt>
                <c:pt idx="11">
                  <c:v>1.4881949999999999</c:v>
                </c:pt>
                <c:pt idx="12">
                  <c:v>1.4717519999999999</c:v>
                </c:pt>
                <c:pt idx="13">
                  <c:v>1.4613750000000001</c:v>
                </c:pt>
                <c:pt idx="14">
                  <c:v>1.451827</c:v>
                </c:pt>
                <c:pt idx="15">
                  <c:v>1.440763</c:v>
                </c:pt>
                <c:pt idx="16">
                  <c:v>1.430018</c:v>
                </c:pt>
                <c:pt idx="17">
                  <c:v>1.421527</c:v>
                </c:pt>
                <c:pt idx="18">
                  <c:v>1.416477</c:v>
                </c:pt>
                <c:pt idx="19">
                  <c:v>1.398563</c:v>
                </c:pt>
                <c:pt idx="20">
                  <c:v>1.3704080000000001</c:v>
                </c:pt>
                <c:pt idx="21">
                  <c:v>1.337159</c:v>
                </c:pt>
                <c:pt idx="22">
                  <c:v>1.3129059999999999</c:v>
                </c:pt>
                <c:pt idx="23">
                  <c:v>1.2928710000000001</c:v>
                </c:pt>
                <c:pt idx="24">
                  <c:v>1.266713</c:v>
                </c:pt>
                <c:pt idx="25">
                  <c:v>1.2459819999999999</c:v>
                </c:pt>
                <c:pt idx="26">
                  <c:v>1.222863</c:v>
                </c:pt>
                <c:pt idx="27">
                  <c:v>1.199648</c:v>
                </c:pt>
                <c:pt idx="28">
                  <c:v>1.177853</c:v>
                </c:pt>
                <c:pt idx="29">
                  <c:v>1.156798</c:v>
                </c:pt>
                <c:pt idx="30">
                  <c:v>1.137529</c:v>
                </c:pt>
                <c:pt idx="31">
                  <c:v>1.1206</c:v>
                </c:pt>
                <c:pt idx="32">
                  <c:v>1.10371</c:v>
                </c:pt>
                <c:pt idx="33">
                  <c:v>1.0884769999999999</c:v>
                </c:pt>
                <c:pt idx="34">
                  <c:v>1.075583</c:v>
                </c:pt>
                <c:pt idx="35">
                  <c:v>1.0648139999999999</c:v>
                </c:pt>
                <c:pt idx="36">
                  <c:v>1.056125</c:v>
                </c:pt>
                <c:pt idx="37">
                  <c:v>1.047685</c:v>
                </c:pt>
                <c:pt idx="38">
                  <c:v>1.0394950000000001</c:v>
                </c:pt>
                <c:pt idx="39">
                  <c:v>1.032543</c:v>
                </c:pt>
                <c:pt idx="40">
                  <c:v>1.0287660000000001</c:v>
                </c:pt>
                <c:pt idx="41">
                  <c:v>1.025879</c:v>
                </c:pt>
                <c:pt idx="42">
                  <c:v>1.024594</c:v>
                </c:pt>
                <c:pt idx="43">
                  <c:v>1.0238449999999999</c:v>
                </c:pt>
                <c:pt idx="44">
                  <c:v>1.02318</c:v>
                </c:pt>
                <c:pt idx="45">
                  <c:v>1.0198849999999999</c:v>
                </c:pt>
              </c:numCache>
            </c:numRef>
          </c:val>
          <c:extLst>
            <c:ext xmlns:c16="http://schemas.microsoft.com/office/drawing/2014/chart" uri="{C3380CC4-5D6E-409C-BE32-E72D297353CC}">
              <c16:uniqueId val="{00000001-EEC1-4567-B928-A8E447C665D5}"/>
            </c:ext>
          </c:extLst>
        </c:ser>
        <c:ser>
          <c:idx val="2"/>
          <c:order val="2"/>
          <c:tx>
            <c:strRef>
              <c:f>Sheet1!$A$4</c:f>
              <c:strCache>
                <c:ptCount val="1"/>
                <c:pt idx="0">
                  <c:v>64+</c:v>
                </c:pt>
              </c:strCache>
            </c:strRef>
          </c:tx>
          <c:spPr>
            <a:solidFill>
              <a:srgbClr val="DBDBDB"/>
            </a:solidFill>
            <a:ln w="25400">
              <a:noFill/>
            </a:ln>
            <a:effectLst/>
          </c:spPr>
          <c:cat>
            <c:strRef>
              <c:f>Sheet1!$B$1:$AU$1</c:f>
              <c:strCache>
                <c:ptCount val="4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strCache>
            </c:strRef>
          </c:cat>
          <c:val>
            <c:numRef>
              <c:f>Sheet1!$B$4:$AU$4</c:f>
              <c:numCache>
                <c:formatCode>General</c:formatCode>
                <c:ptCount val="46"/>
                <c:pt idx="0">
                  <c:v>0.34132800000000002</c:v>
                </c:pt>
                <c:pt idx="1">
                  <c:v>0.340416</c:v>
                </c:pt>
                <c:pt idx="2">
                  <c:v>0.35575400000000001</c:v>
                </c:pt>
                <c:pt idx="3">
                  <c:v>0.35979100000000003</c:v>
                </c:pt>
                <c:pt idx="4">
                  <c:v>0.363369</c:v>
                </c:pt>
                <c:pt idx="5">
                  <c:v>0.36459900000000001</c:v>
                </c:pt>
                <c:pt idx="6">
                  <c:v>0.36766700000000002</c:v>
                </c:pt>
                <c:pt idx="7">
                  <c:v>0.372726</c:v>
                </c:pt>
                <c:pt idx="8">
                  <c:v>0.37479099999999999</c:v>
                </c:pt>
                <c:pt idx="9">
                  <c:v>0.37540499999999999</c:v>
                </c:pt>
                <c:pt idx="10">
                  <c:v>0.379023</c:v>
                </c:pt>
                <c:pt idx="11">
                  <c:v>0.38218999999999997</c:v>
                </c:pt>
                <c:pt idx="12">
                  <c:v>0.386631</c:v>
                </c:pt>
                <c:pt idx="13">
                  <c:v>0.39310200000000001</c:v>
                </c:pt>
                <c:pt idx="14">
                  <c:v>0.39820299999999997</c:v>
                </c:pt>
                <c:pt idx="15">
                  <c:v>0.40148400000000001</c:v>
                </c:pt>
                <c:pt idx="16">
                  <c:v>0.40636899999999998</c:v>
                </c:pt>
                <c:pt idx="17">
                  <c:v>0.40916000000000002</c:v>
                </c:pt>
                <c:pt idx="18">
                  <c:v>0.40838099999999999</c:v>
                </c:pt>
                <c:pt idx="19">
                  <c:v>0.40636100000000003</c:v>
                </c:pt>
                <c:pt idx="20">
                  <c:v>0.40349099999999999</c:v>
                </c:pt>
                <c:pt idx="21">
                  <c:v>0.40126299999999998</c:v>
                </c:pt>
                <c:pt idx="22">
                  <c:v>0.40193600000000002</c:v>
                </c:pt>
                <c:pt idx="23">
                  <c:v>0.40349099999999999</c:v>
                </c:pt>
                <c:pt idx="24">
                  <c:v>0.40670600000000001</c:v>
                </c:pt>
                <c:pt idx="25">
                  <c:v>0.40840500000000002</c:v>
                </c:pt>
                <c:pt idx="26">
                  <c:v>0.41017300000000001</c:v>
                </c:pt>
                <c:pt idx="27">
                  <c:v>0.41117500000000001</c:v>
                </c:pt>
                <c:pt idx="28">
                  <c:v>0.41139520000000002</c:v>
                </c:pt>
                <c:pt idx="29">
                  <c:v>0.41347640000000002</c:v>
                </c:pt>
                <c:pt idx="30">
                  <c:v>0.41630870000000003</c:v>
                </c:pt>
                <c:pt idx="31">
                  <c:v>0.41913329999999999</c:v>
                </c:pt>
                <c:pt idx="32">
                  <c:v>0.42310740000000002</c:v>
                </c:pt>
                <c:pt idx="33">
                  <c:v>0.4278981</c:v>
                </c:pt>
                <c:pt idx="34">
                  <c:v>0.43261830000000001</c:v>
                </c:pt>
                <c:pt idx="35">
                  <c:v>0.43778519999999999</c:v>
                </c:pt>
                <c:pt idx="36">
                  <c:v>0.44295490000000004</c:v>
                </c:pt>
                <c:pt idx="37">
                  <c:v>0.44746570000000002</c:v>
                </c:pt>
                <c:pt idx="38">
                  <c:v>0.45114929999999998</c:v>
                </c:pt>
                <c:pt idx="39">
                  <c:v>0.45430120000000002</c:v>
                </c:pt>
                <c:pt idx="40">
                  <c:v>0.45624540000000002</c:v>
                </c:pt>
                <c:pt idx="41">
                  <c:v>0.45871709999999999</c:v>
                </c:pt>
                <c:pt idx="42">
                  <c:v>0.46114940000000004</c:v>
                </c:pt>
                <c:pt idx="43">
                  <c:v>0.46368859999999995</c:v>
                </c:pt>
                <c:pt idx="44">
                  <c:v>0.46606029999999998</c:v>
                </c:pt>
                <c:pt idx="45">
                  <c:v>0.46878890000000001</c:v>
                </c:pt>
              </c:numCache>
            </c:numRef>
          </c:val>
          <c:extLst>
            <c:ext xmlns:c16="http://schemas.microsoft.com/office/drawing/2014/chart" uri="{C3380CC4-5D6E-409C-BE32-E72D297353CC}">
              <c16:uniqueId val="{00000002-EEC1-4567-B928-A8E447C665D5}"/>
            </c:ext>
          </c:extLst>
        </c:ser>
        <c:dLbls>
          <c:showLegendKey val="0"/>
          <c:showVal val="0"/>
          <c:showCatName val="0"/>
          <c:showSerName val="0"/>
          <c:showPercent val="0"/>
          <c:showBubbleSize val="0"/>
        </c:dLbls>
        <c:axId val="528016464"/>
        <c:axId val="528013184"/>
      </c:areaChart>
      <c:catAx>
        <c:axId val="52801646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Segoe UI Symbol" panose="020B0502040204020203" pitchFamily="34" charset="0"/>
                <a:ea typeface="Segoe UI Symbol" panose="020B0502040204020203" pitchFamily="34" charset="0"/>
                <a:cs typeface="+mn-cs"/>
              </a:defRPr>
            </a:pPr>
            <a:endParaRPr lang="en-US"/>
          </a:p>
        </c:txPr>
        <c:crossAx val="528013184"/>
        <c:crosses val="autoZero"/>
        <c:auto val="1"/>
        <c:lblAlgn val="ctr"/>
        <c:lblOffset val="100"/>
        <c:tickLblSkip val="3"/>
        <c:tickMarkSkip val="3"/>
        <c:noMultiLvlLbl val="0"/>
      </c:catAx>
      <c:valAx>
        <c:axId val="528013184"/>
        <c:scaling>
          <c:orientation val="minMax"/>
        </c:scaling>
        <c:delete val="1"/>
        <c:axPos val="l"/>
        <c:numFmt formatCode="General" sourceLinked="1"/>
        <c:majorTickMark val="none"/>
        <c:minorTickMark val="none"/>
        <c:tickLblPos val="nextTo"/>
        <c:crossAx val="528016464"/>
        <c:crosses val="autoZero"/>
        <c:crossBetween val="midCat"/>
        <c:majorUnit val="1.5"/>
      </c:valAx>
      <c:spPr>
        <a:noFill/>
        <a:ln>
          <a:noFill/>
        </a:ln>
        <a:effectLst/>
      </c:spPr>
    </c:plotArea>
    <c:legend>
      <c:legendPos val="b"/>
      <c:layout>
        <c:manualLayout>
          <c:xMode val="edge"/>
          <c:yMode val="edge"/>
          <c:x val="0.70662632556330651"/>
          <c:y val="2.3294567546677084E-2"/>
          <c:w val="0.26227022217388157"/>
          <c:h val="0.11749864269006145"/>
        </c:manualLayout>
      </c:layout>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Segoe UI Symbol" panose="020B0502040204020203" pitchFamily="34" charset="0"/>
              <a:ea typeface="Segoe UI Symbol" panose="020B0502040204020203" pitchFamily="34" charset="0"/>
              <a:cs typeface="+mn-cs"/>
            </a:defRPr>
          </a:pPr>
          <a:endParaRPr lang="en-US"/>
        </a:p>
      </c:txPr>
    </c:legend>
    <c:plotVisOnly val="1"/>
    <c:dispBlanksAs val="zero"/>
    <c:showDLblsOverMax val="0"/>
  </c:chart>
  <c:spPr>
    <a:noFill/>
    <a:ln>
      <a:noFill/>
    </a:ln>
    <a:effectLst/>
  </c:spPr>
  <c:txPr>
    <a:bodyPr/>
    <a:lstStyle/>
    <a:p>
      <a:pPr>
        <a:defRPr>
          <a:latin typeface="Segoe UI Symbol" panose="020B0502040204020203" pitchFamily="34" charset="0"/>
          <a:ea typeface="Segoe UI Symbol" panose="020B0502040204020203" pitchFamily="34" charset="0"/>
        </a:defRPr>
      </a:pPr>
      <a:endParaRPr lang="en-US"/>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Sheet1!$B$2</c:f>
              <c:strCache>
                <c:ptCount val="1"/>
                <c:pt idx="0">
                  <c:v>Latvija</c:v>
                </c:pt>
              </c:strCache>
            </c:strRef>
          </c:tx>
          <c:spPr>
            <a:ln w="28575" cap="rnd">
              <a:solidFill>
                <a:schemeClr val="accent1"/>
              </a:solidFill>
              <a:round/>
            </a:ln>
            <a:effectLst/>
          </c:spPr>
          <c:marker>
            <c:symbol val="none"/>
          </c:marker>
          <c:cat>
            <c:numRef>
              <c:f>Sheet1!$A$3:$A$12</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Sheet1!$B$3:$B$12</c:f>
              <c:numCache>
                <c:formatCode>General</c:formatCode>
                <c:ptCount val="10"/>
                <c:pt idx="0">
                  <c:v>29.9</c:v>
                </c:pt>
                <c:pt idx="1">
                  <c:v>26.7</c:v>
                </c:pt>
                <c:pt idx="2">
                  <c:v>26.3</c:v>
                </c:pt>
                <c:pt idx="3">
                  <c:v>27.3</c:v>
                </c:pt>
                <c:pt idx="4">
                  <c:v>29.9</c:v>
                </c:pt>
                <c:pt idx="5">
                  <c:v>34.1</c:v>
                </c:pt>
                <c:pt idx="6">
                  <c:v>35.4</c:v>
                </c:pt>
                <c:pt idx="7">
                  <c:v>37.5</c:v>
                </c:pt>
                <c:pt idx="8">
                  <c:v>37.5</c:v>
                </c:pt>
                <c:pt idx="9">
                  <c:v>36.4</c:v>
                </c:pt>
              </c:numCache>
            </c:numRef>
          </c:val>
          <c:smooth val="0"/>
          <c:extLst>
            <c:ext xmlns:c16="http://schemas.microsoft.com/office/drawing/2014/chart" uri="{C3380CC4-5D6E-409C-BE32-E72D297353CC}">
              <c16:uniqueId val="{00000000-8A87-4519-9D7D-B20F95EAFAE3}"/>
            </c:ext>
          </c:extLst>
        </c:ser>
        <c:ser>
          <c:idx val="1"/>
          <c:order val="1"/>
          <c:tx>
            <c:strRef>
              <c:f>Sheet1!$C$2</c:f>
              <c:strCache>
                <c:ptCount val="1"/>
                <c:pt idx="0">
                  <c:v>Igaunija</c:v>
                </c:pt>
              </c:strCache>
            </c:strRef>
          </c:tx>
          <c:spPr>
            <a:ln w="28575" cap="rnd">
              <a:solidFill>
                <a:schemeClr val="accent2"/>
              </a:solidFill>
              <a:round/>
            </a:ln>
            <a:effectLst/>
          </c:spPr>
          <c:marker>
            <c:symbol val="none"/>
          </c:marker>
          <c:cat>
            <c:numRef>
              <c:f>Sheet1!$A$3:$A$12</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Sheet1!$C$3:$C$12</c:f>
              <c:numCache>
                <c:formatCode>General</c:formatCode>
                <c:ptCount val="10"/>
                <c:pt idx="0">
                  <c:v>41.9</c:v>
                </c:pt>
                <c:pt idx="1">
                  <c:v>38.5</c:v>
                </c:pt>
                <c:pt idx="2">
                  <c:v>36.5</c:v>
                </c:pt>
                <c:pt idx="3">
                  <c:v>37.700000000000003</c:v>
                </c:pt>
                <c:pt idx="4">
                  <c:v>38.4</c:v>
                </c:pt>
                <c:pt idx="5">
                  <c:v>43.6</c:v>
                </c:pt>
                <c:pt idx="6">
                  <c:v>44</c:v>
                </c:pt>
                <c:pt idx="7">
                  <c:v>43.3</c:v>
                </c:pt>
                <c:pt idx="8">
                  <c:v>43.4</c:v>
                </c:pt>
                <c:pt idx="9">
                  <c:v>43.7</c:v>
                </c:pt>
              </c:numCache>
            </c:numRef>
          </c:val>
          <c:smooth val="0"/>
          <c:extLst>
            <c:ext xmlns:c16="http://schemas.microsoft.com/office/drawing/2014/chart" uri="{C3380CC4-5D6E-409C-BE32-E72D297353CC}">
              <c16:uniqueId val="{00000001-8A87-4519-9D7D-B20F95EAFAE3}"/>
            </c:ext>
          </c:extLst>
        </c:ser>
        <c:ser>
          <c:idx val="2"/>
          <c:order val="2"/>
          <c:tx>
            <c:strRef>
              <c:f>Sheet1!$D$2</c:f>
              <c:strCache>
                <c:ptCount val="1"/>
                <c:pt idx="0">
                  <c:v>Lietuva</c:v>
                </c:pt>
              </c:strCache>
            </c:strRef>
          </c:tx>
          <c:spPr>
            <a:ln w="28575" cap="rnd">
              <a:solidFill>
                <a:schemeClr val="accent3"/>
              </a:solidFill>
              <a:round/>
            </a:ln>
            <a:effectLst/>
          </c:spPr>
          <c:marker>
            <c:symbol val="none"/>
          </c:marker>
          <c:cat>
            <c:numRef>
              <c:f>Sheet1!$A$3:$A$12</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Sheet1!$D$3:$D$12</c:f>
              <c:numCache>
                <c:formatCode>General</c:formatCode>
                <c:ptCount val="10"/>
                <c:pt idx="0">
                  <c:v>24.9</c:v>
                </c:pt>
                <c:pt idx="1">
                  <c:v>24.5</c:v>
                </c:pt>
                <c:pt idx="2">
                  <c:v>20.3</c:v>
                </c:pt>
                <c:pt idx="3">
                  <c:v>25.5</c:v>
                </c:pt>
                <c:pt idx="4">
                  <c:v>29.4</c:v>
                </c:pt>
                <c:pt idx="5">
                  <c:v>33.1</c:v>
                </c:pt>
                <c:pt idx="6">
                  <c:v>34.299999999999997</c:v>
                </c:pt>
                <c:pt idx="7">
                  <c:v>42.1</c:v>
                </c:pt>
                <c:pt idx="8">
                  <c:v>43</c:v>
                </c:pt>
                <c:pt idx="9">
                  <c:v>41.8</c:v>
                </c:pt>
              </c:numCache>
            </c:numRef>
          </c:val>
          <c:smooth val="0"/>
          <c:extLst>
            <c:ext xmlns:c16="http://schemas.microsoft.com/office/drawing/2014/chart" uri="{C3380CC4-5D6E-409C-BE32-E72D297353CC}">
              <c16:uniqueId val="{00000002-8A87-4519-9D7D-B20F95EAFAE3}"/>
            </c:ext>
          </c:extLst>
        </c:ser>
        <c:dLbls>
          <c:showLegendKey val="0"/>
          <c:showVal val="0"/>
          <c:showCatName val="0"/>
          <c:showSerName val="0"/>
          <c:showPercent val="0"/>
          <c:showBubbleSize val="0"/>
        </c:dLbls>
        <c:smooth val="0"/>
        <c:axId val="336591192"/>
        <c:axId val="336591520"/>
      </c:lineChart>
      <c:catAx>
        <c:axId val="336591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36591520"/>
        <c:crosses val="autoZero"/>
        <c:auto val="1"/>
        <c:lblAlgn val="ctr"/>
        <c:lblOffset val="100"/>
        <c:noMultiLvlLbl val="0"/>
      </c:catAx>
      <c:valAx>
        <c:axId val="336591520"/>
        <c:scaling>
          <c:orientation val="minMax"/>
          <c:min val="1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3365911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621114239465"/>
          <c:y val="0.19338718804157709"/>
          <c:w val="0.4463728628309202"/>
          <c:h val="0.67732413161237803"/>
        </c:manualLayout>
      </c:layout>
      <c:radarChart>
        <c:radarStyle val="filled"/>
        <c:varyColors val="0"/>
        <c:ser>
          <c:idx val="0"/>
          <c:order val="0"/>
          <c:tx>
            <c:strRef>
              <c:f>Sheet1!$B$1</c:f>
              <c:strCache>
                <c:ptCount val="1"/>
                <c:pt idx="0">
                  <c:v>Latvija</c:v>
                </c:pt>
              </c:strCache>
            </c:strRef>
          </c:tx>
          <c:spPr>
            <a:noFill/>
            <a:ln w="22225">
              <a:solidFill>
                <a:srgbClr val="C00000"/>
              </a:solidFill>
            </a:ln>
            <a:effectLst/>
          </c:spPr>
          <c:cat>
            <c:strRef>
              <c:f>Sheet1!$A$2:$A$11</c:f>
              <c:strCache>
                <c:ptCount val="10"/>
                <c:pt idx="0">
                  <c:v>Darbaspēka daudzveidība</c:v>
                </c:pt>
                <c:pt idx="1">
                  <c:v>Klasteru attīstības stāvoklis</c:v>
                </c:pt>
                <c:pt idx="2">
                  <c:v>Starptautiskās sadarbības izgudrojumiem</c:v>
                </c:pt>
                <c:pt idx="3">
                  <c:v>Ieinteresēto pušu sadarbība (iekšuznēmuma, starp uzņēmumiem, strap uzņēmumiem un universitātēm)</c:v>
                </c:pt>
                <c:pt idx="4">
                  <c:v>Zinātniskās publikācijas</c:v>
                </c:pt>
                <c:pt idx="5">
                  <c:v>Patentu pieteikumi</c:v>
                </c:pt>
                <c:pt idx="6">
                  <c:v>P &amp; A izdevumi</c:v>
                </c:pt>
                <c:pt idx="7">
                  <c:v>Pētniecības iestāžu kvalitāte</c:v>
                </c:pt>
                <c:pt idx="8">
                  <c:v>Pircēja izsmalcinātība</c:v>
                </c:pt>
                <c:pt idx="9">
                  <c:v>Preču zīmju pieteikumi</c:v>
                </c:pt>
              </c:strCache>
            </c:strRef>
          </c:cat>
          <c:val>
            <c:numRef>
              <c:f>Sheet1!$B$2:$B$11</c:f>
              <c:numCache>
                <c:formatCode>0</c:formatCode>
                <c:ptCount val="10"/>
                <c:pt idx="0">
                  <c:v>51.5733957333333</c:v>
                </c:pt>
                <c:pt idx="1">
                  <c:v>45.958232883333302</c:v>
                </c:pt>
                <c:pt idx="2">
                  <c:v>25.698231050530001</c:v>
                </c:pt>
                <c:pt idx="3">
                  <c:v>40.999894672222197</c:v>
                </c:pt>
                <c:pt idx="4">
                  <c:v>72.572986570461097</c:v>
                </c:pt>
                <c:pt idx="5">
                  <c:v>39.622627824608898</c:v>
                </c:pt>
                <c:pt idx="6">
                  <c:v>20.849999999999898</c:v>
                </c:pt>
                <c:pt idx="7">
                  <c:v>1.3164958925238699</c:v>
                </c:pt>
                <c:pt idx="8">
                  <c:v>33.739527066666597</c:v>
                </c:pt>
                <c:pt idx="9">
                  <c:v>87.567614032841206</c:v>
                </c:pt>
              </c:numCache>
            </c:numRef>
          </c:val>
          <c:extLst>
            <c:ext xmlns:c16="http://schemas.microsoft.com/office/drawing/2014/chart" uri="{C3380CC4-5D6E-409C-BE32-E72D297353CC}">
              <c16:uniqueId val="{00000000-E459-4E91-A186-A62A7D174B5E}"/>
            </c:ext>
          </c:extLst>
        </c:ser>
        <c:ser>
          <c:idx val="1"/>
          <c:order val="1"/>
          <c:tx>
            <c:strRef>
              <c:f>Sheet1!$C$1</c:f>
              <c:strCache>
                <c:ptCount val="1"/>
                <c:pt idx="0">
                  <c:v>ES inovāciju līderi</c:v>
                </c:pt>
              </c:strCache>
            </c:strRef>
          </c:tx>
          <c:spPr>
            <a:noFill/>
            <a:ln w="19050">
              <a:solidFill>
                <a:schemeClr val="tx2"/>
              </a:solidFill>
            </a:ln>
            <a:effectLst/>
          </c:spPr>
          <c:cat>
            <c:strRef>
              <c:f>Sheet1!$A$2:$A$11</c:f>
              <c:strCache>
                <c:ptCount val="10"/>
                <c:pt idx="0">
                  <c:v>Darbaspēka daudzveidība</c:v>
                </c:pt>
                <c:pt idx="1">
                  <c:v>Klasteru attīstības stāvoklis</c:v>
                </c:pt>
                <c:pt idx="2">
                  <c:v>Starptautiskās sadarbības izgudrojumiem</c:v>
                </c:pt>
                <c:pt idx="3">
                  <c:v>Ieinteresēto pušu sadarbība (iekšuznēmuma, starp uzņēmumiem, strap uzņēmumiem un universitātēm)</c:v>
                </c:pt>
                <c:pt idx="4">
                  <c:v>Zinātniskās publikācijas</c:v>
                </c:pt>
                <c:pt idx="5">
                  <c:v>Patentu pieteikumi</c:v>
                </c:pt>
                <c:pt idx="6">
                  <c:v>P &amp; A izdevumi</c:v>
                </c:pt>
                <c:pt idx="7">
                  <c:v>Pētniecības iestāžu kvalitāte</c:v>
                </c:pt>
                <c:pt idx="8">
                  <c:v>Pircēja izsmalcinātība</c:v>
                </c:pt>
                <c:pt idx="9">
                  <c:v>Preču zīmju pieteikumi</c:v>
                </c:pt>
              </c:strCache>
            </c:strRef>
          </c:cat>
          <c:val>
            <c:numRef>
              <c:f>Sheet1!$C$2:$C$11</c:f>
              <c:numCache>
                <c:formatCode>0</c:formatCode>
                <c:ptCount val="10"/>
                <c:pt idx="0">
                  <c:v>70.926823877777736</c:v>
                </c:pt>
                <c:pt idx="1">
                  <c:v>67.666611408333281</c:v>
                </c:pt>
                <c:pt idx="2">
                  <c:v>95.475968801975753</c:v>
                </c:pt>
                <c:pt idx="3">
                  <c:v>68.834472143518468</c:v>
                </c:pt>
                <c:pt idx="4">
                  <c:v>93.392093684907366</c:v>
                </c:pt>
                <c:pt idx="5">
                  <c:v>94.503197071120567</c:v>
                </c:pt>
                <c:pt idx="6">
                  <c:v>77.271111111111068</c:v>
                </c:pt>
                <c:pt idx="7">
                  <c:v>33.807199226224249</c:v>
                </c:pt>
                <c:pt idx="8">
                  <c:v>60.395483174999946</c:v>
                </c:pt>
                <c:pt idx="9">
                  <c:v>98.29343284148996</c:v>
                </c:pt>
              </c:numCache>
            </c:numRef>
          </c:val>
          <c:extLst>
            <c:ext xmlns:c16="http://schemas.microsoft.com/office/drawing/2014/chart" uri="{C3380CC4-5D6E-409C-BE32-E72D297353CC}">
              <c16:uniqueId val="{00000001-E459-4E91-A186-A62A7D174B5E}"/>
            </c:ext>
          </c:extLst>
        </c:ser>
        <c:dLbls>
          <c:showLegendKey val="0"/>
          <c:showVal val="0"/>
          <c:showCatName val="0"/>
          <c:showSerName val="0"/>
          <c:showPercent val="0"/>
          <c:showBubbleSize val="0"/>
        </c:dLbls>
        <c:axId val="318308200"/>
        <c:axId val="316977016"/>
      </c:radarChart>
      <c:catAx>
        <c:axId val="31830820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316977016"/>
        <c:crosses val="autoZero"/>
        <c:auto val="1"/>
        <c:lblAlgn val="ctr"/>
        <c:lblOffset val="100"/>
        <c:noMultiLvlLbl val="0"/>
      </c:catAx>
      <c:valAx>
        <c:axId val="316977016"/>
        <c:scaling>
          <c:orientation val="minMax"/>
        </c:scaling>
        <c:delete val="0"/>
        <c:axPos val="l"/>
        <c:majorGridlines>
          <c:spPr>
            <a:ln w="0" cap="flat" cmpd="sng" algn="ctr">
              <a:solidFill>
                <a:schemeClr val="bg2">
                  <a:lumMod val="75000"/>
                </a:schemeClr>
              </a:solidFill>
              <a:prstDash val="sysDot"/>
              <a:round/>
            </a:ln>
            <a:effectLst/>
          </c:spPr>
        </c:majorGridlines>
        <c:numFmt formatCode="0" sourceLinked="0"/>
        <c:majorTickMark val="none"/>
        <c:minorTickMark val="none"/>
        <c:tickLblPos val="nextTo"/>
        <c:spPr>
          <a:noFill/>
          <a:ln w="3175">
            <a:solidFill>
              <a:schemeClr val="bg2">
                <a:lumMod val="75000"/>
              </a:schemeClr>
            </a:solidFill>
            <a:prstDash val="sysDash"/>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318308200"/>
        <c:crosses val="autoZero"/>
        <c:crossBetween val="between"/>
        <c:majorUnit val="25"/>
      </c:valAx>
      <c:spPr>
        <a:noFill/>
        <a:ln>
          <a:noFill/>
        </a:ln>
        <a:effectLst>
          <a:glow rad="127000">
            <a:schemeClr val="tx1"/>
          </a:glow>
        </a:effectLst>
      </c:spPr>
    </c:plotArea>
    <c:legend>
      <c:legendPos val="t"/>
      <c:layout>
        <c:manualLayout>
          <c:xMode val="edge"/>
          <c:yMode val="edge"/>
          <c:x val="0.64366996071799754"/>
          <c:y val="2.9574505801153943E-2"/>
          <c:w val="0.32274040409378363"/>
          <c:h val="0.14065085001629699"/>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legend>
    <c:plotVisOnly val="1"/>
    <c:dispBlanksAs val="gap"/>
    <c:showDLblsOverMax val="0"/>
  </c:chart>
  <c:spPr>
    <a:noFill/>
    <a:ln>
      <a:noFill/>
    </a:ln>
    <a:effectLst/>
  </c:spPr>
  <c:txPr>
    <a:bodyPr/>
    <a:lstStyle/>
    <a:p>
      <a:pPr>
        <a:defRPr>
          <a:latin typeface="Arial Narrow" panose="020B0606020202030204" pitchFamily="34" charset="0"/>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IKG10_110!$A$52</c:f>
              <c:strCache>
                <c:ptCount val="1"/>
                <c:pt idx="0">
                  <c:v>Rīgas reģions</c:v>
                </c:pt>
              </c:strCache>
            </c:strRef>
          </c:tx>
          <c:spPr>
            <a:solidFill>
              <a:schemeClr val="accent1"/>
            </a:solidFill>
            <a:ln>
              <a:noFill/>
            </a:ln>
            <a:effectLst/>
          </c:spPr>
          <c:invertIfNegative val="0"/>
          <c:cat>
            <c:strRef>
              <c:f>IKG10_110!$B$51:$Q$51</c:f>
              <c:strCach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strCache>
            </c:strRef>
          </c:cat>
          <c:val>
            <c:numRef>
              <c:f>IKG10_110!$B$52:$Q$52</c:f>
              <c:numCache>
                <c:formatCode>0</c:formatCode>
                <c:ptCount val="16"/>
                <c:pt idx="0">
                  <c:v>11248.870229007634</c:v>
                </c:pt>
                <c:pt idx="1">
                  <c:v>12601.471321695761</c:v>
                </c:pt>
                <c:pt idx="2">
                  <c:v>13532.074118350269</c:v>
                </c:pt>
                <c:pt idx="3">
                  <c:v>15200.943118184498</c:v>
                </c:pt>
                <c:pt idx="4">
                  <c:v>17438.296252927401</c:v>
                </c:pt>
                <c:pt idx="5">
                  <c:v>21833.853400058877</c:v>
                </c:pt>
                <c:pt idx="6">
                  <c:v>26948.432417274256</c:v>
                </c:pt>
                <c:pt idx="7">
                  <c:v>33311.603387052717</c:v>
                </c:pt>
                <c:pt idx="8">
                  <c:v>36112.377410468318</c:v>
                </c:pt>
                <c:pt idx="9">
                  <c:v>32427.861347285805</c:v>
                </c:pt>
                <c:pt idx="10">
                  <c:v>33466.614730878187</c:v>
                </c:pt>
                <c:pt idx="11">
                  <c:v>35231.82314783203</c:v>
                </c:pt>
                <c:pt idx="12">
                  <c:v>38048.69449081803</c:v>
                </c:pt>
                <c:pt idx="13">
                  <c:v>39717.670250896059</c:v>
                </c:pt>
                <c:pt idx="14">
                  <c:v>41168.48121761658</c:v>
                </c:pt>
                <c:pt idx="15">
                  <c:v>42077.457627118645</c:v>
                </c:pt>
              </c:numCache>
            </c:numRef>
          </c:val>
          <c:extLst>
            <c:ext xmlns:c16="http://schemas.microsoft.com/office/drawing/2014/chart" uri="{C3380CC4-5D6E-409C-BE32-E72D297353CC}">
              <c16:uniqueId val="{00000000-FD6F-4320-8C31-9BF7BAB83D28}"/>
            </c:ext>
          </c:extLst>
        </c:ser>
        <c:ser>
          <c:idx val="1"/>
          <c:order val="1"/>
          <c:tx>
            <c:strRef>
              <c:f>IKG10_110!$A$53</c:f>
              <c:strCache>
                <c:ptCount val="1"/>
                <c:pt idx="0">
                  <c:v>Pierīgas reģions</c:v>
                </c:pt>
              </c:strCache>
            </c:strRef>
          </c:tx>
          <c:spPr>
            <a:solidFill>
              <a:schemeClr val="accent2"/>
            </a:solidFill>
            <a:ln>
              <a:noFill/>
            </a:ln>
            <a:effectLst/>
          </c:spPr>
          <c:invertIfNegative val="0"/>
          <c:cat>
            <c:strRef>
              <c:f>IKG10_110!$B$51:$Q$51</c:f>
              <c:strCach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strCache>
            </c:strRef>
          </c:cat>
          <c:val>
            <c:numRef>
              <c:f>IKG10_110!$B$53:$Q$53</c:f>
              <c:numCache>
                <c:formatCode>0</c:formatCode>
                <c:ptCount val="16"/>
                <c:pt idx="0">
                  <c:v>5326.2368421052633</c:v>
                </c:pt>
                <c:pt idx="1">
                  <c:v>5776.7833553500659</c:v>
                </c:pt>
                <c:pt idx="2">
                  <c:v>6441.4850843060967</c:v>
                </c:pt>
                <c:pt idx="3">
                  <c:v>7136.4032869785087</c:v>
                </c:pt>
                <c:pt idx="4">
                  <c:v>8174.266169154228</c:v>
                </c:pt>
                <c:pt idx="5">
                  <c:v>9651.4852675886941</c:v>
                </c:pt>
                <c:pt idx="6">
                  <c:v>11848.468819599109</c:v>
                </c:pt>
                <c:pt idx="7">
                  <c:v>16475.118981737687</c:v>
                </c:pt>
                <c:pt idx="8">
                  <c:v>17535.74768896139</c:v>
                </c:pt>
                <c:pt idx="9">
                  <c:v>15344.364197530864</c:v>
                </c:pt>
                <c:pt idx="10">
                  <c:v>16261.697009102729</c:v>
                </c:pt>
                <c:pt idx="11">
                  <c:v>18964.32826362484</c:v>
                </c:pt>
                <c:pt idx="12">
                  <c:v>19643.822085889569</c:v>
                </c:pt>
                <c:pt idx="13">
                  <c:v>20552.901492537312</c:v>
                </c:pt>
                <c:pt idx="14">
                  <c:v>20388.677685950413</c:v>
                </c:pt>
                <c:pt idx="15">
                  <c:v>20579.538461538461</c:v>
                </c:pt>
              </c:numCache>
            </c:numRef>
          </c:val>
          <c:extLst>
            <c:ext xmlns:c16="http://schemas.microsoft.com/office/drawing/2014/chart" uri="{C3380CC4-5D6E-409C-BE32-E72D297353CC}">
              <c16:uniqueId val="{00000001-FD6F-4320-8C31-9BF7BAB83D28}"/>
            </c:ext>
          </c:extLst>
        </c:ser>
        <c:ser>
          <c:idx val="2"/>
          <c:order val="2"/>
          <c:tx>
            <c:strRef>
              <c:f>IKG10_110!$A$54</c:f>
              <c:strCache>
                <c:ptCount val="1"/>
                <c:pt idx="0">
                  <c:v>Vidzemes reģions</c:v>
                </c:pt>
              </c:strCache>
            </c:strRef>
          </c:tx>
          <c:spPr>
            <a:solidFill>
              <a:schemeClr val="accent3"/>
            </a:solidFill>
            <a:ln>
              <a:noFill/>
            </a:ln>
            <a:effectLst/>
          </c:spPr>
          <c:invertIfNegative val="0"/>
          <c:cat>
            <c:strRef>
              <c:f>IKG10_110!$B$51:$Q$51</c:f>
              <c:strCach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strCache>
            </c:strRef>
          </c:cat>
          <c:val>
            <c:numRef>
              <c:f>IKG10_110!$B$54:$Q$54</c:f>
              <c:numCache>
                <c:formatCode>0</c:formatCode>
                <c:ptCount val="16"/>
                <c:pt idx="0">
                  <c:v>4387.8957528957535</c:v>
                </c:pt>
                <c:pt idx="1">
                  <c:v>4971.37</c:v>
                </c:pt>
                <c:pt idx="2">
                  <c:v>5451.89453125</c:v>
                </c:pt>
                <c:pt idx="3">
                  <c:v>6236.9939271255062</c:v>
                </c:pt>
                <c:pt idx="4">
                  <c:v>7460.0103412616336</c:v>
                </c:pt>
                <c:pt idx="5">
                  <c:v>8558.5575048732953</c:v>
                </c:pt>
                <c:pt idx="6">
                  <c:v>10983.256281407035</c:v>
                </c:pt>
                <c:pt idx="7">
                  <c:v>15120.561023622047</c:v>
                </c:pt>
                <c:pt idx="8">
                  <c:v>15671.185410334347</c:v>
                </c:pt>
                <c:pt idx="9">
                  <c:v>14596.315192743763</c:v>
                </c:pt>
                <c:pt idx="10">
                  <c:v>14111.282352941176</c:v>
                </c:pt>
                <c:pt idx="11">
                  <c:v>15397.216374269006</c:v>
                </c:pt>
                <c:pt idx="12">
                  <c:v>16237.894103489773</c:v>
                </c:pt>
                <c:pt idx="13">
                  <c:v>16930.884109916369</c:v>
                </c:pt>
                <c:pt idx="14">
                  <c:v>18834.150943396227</c:v>
                </c:pt>
                <c:pt idx="15">
                  <c:v>18685.774647887323</c:v>
                </c:pt>
              </c:numCache>
            </c:numRef>
          </c:val>
          <c:extLst>
            <c:ext xmlns:c16="http://schemas.microsoft.com/office/drawing/2014/chart" uri="{C3380CC4-5D6E-409C-BE32-E72D297353CC}">
              <c16:uniqueId val="{00000002-FD6F-4320-8C31-9BF7BAB83D28}"/>
            </c:ext>
          </c:extLst>
        </c:ser>
        <c:ser>
          <c:idx val="3"/>
          <c:order val="3"/>
          <c:tx>
            <c:strRef>
              <c:f>IKG10_110!$A$55</c:f>
              <c:strCache>
                <c:ptCount val="1"/>
                <c:pt idx="0">
                  <c:v>Kurzemes reģions</c:v>
                </c:pt>
              </c:strCache>
            </c:strRef>
          </c:tx>
          <c:spPr>
            <a:solidFill>
              <a:schemeClr val="accent4"/>
            </a:solidFill>
            <a:ln>
              <a:noFill/>
            </a:ln>
            <a:effectLst/>
          </c:spPr>
          <c:invertIfNegative val="0"/>
          <c:cat>
            <c:strRef>
              <c:f>IKG10_110!$B$51:$Q$51</c:f>
              <c:strCach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strCache>
            </c:strRef>
          </c:cat>
          <c:val>
            <c:numRef>
              <c:f>IKG10_110!$B$55:$Q$55</c:f>
              <c:numCache>
                <c:formatCode>0</c:formatCode>
                <c:ptCount val="16"/>
                <c:pt idx="0">
                  <c:v>6760.5202312138736</c:v>
                </c:pt>
                <c:pt idx="1">
                  <c:v>7378.3996683250416</c:v>
                </c:pt>
                <c:pt idx="2">
                  <c:v>8121.8724778046808</c:v>
                </c:pt>
                <c:pt idx="3">
                  <c:v>9077.1227521501169</c:v>
                </c:pt>
                <c:pt idx="4">
                  <c:v>10438.315217391304</c:v>
                </c:pt>
                <c:pt idx="5">
                  <c:v>13100.967226219025</c:v>
                </c:pt>
                <c:pt idx="6">
                  <c:v>13295.435936315389</c:v>
                </c:pt>
                <c:pt idx="7">
                  <c:v>16940.085898353616</c:v>
                </c:pt>
                <c:pt idx="8">
                  <c:v>18654.438775510207</c:v>
                </c:pt>
                <c:pt idx="9">
                  <c:v>16744.87845766974</c:v>
                </c:pt>
                <c:pt idx="10">
                  <c:v>16300.996472663139</c:v>
                </c:pt>
                <c:pt idx="11">
                  <c:v>21204.422899353649</c:v>
                </c:pt>
                <c:pt idx="12">
                  <c:v>20333.919282511211</c:v>
                </c:pt>
                <c:pt idx="13">
                  <c:v>19789.510061242345</c:v>
                </c:pt>
                <c:pt idx="14">
                  <c:v>21307.679403541471</c:v>
                </c:pt>
                <c:pt idx="15">
                  <c:v>21401.58091674462</c:v>
                </c:pt>
              </c:numCache>
            </c:numRef>
          </c:val>
          <c:extLst>
            <c:ext xmlns:c16="http://schemas.microsoft.com/office/drawing/2014/chart" uri="{C3380CC4-5D6E-409C-BE32-E72D297353CC}">
              <c16:uniqueId val="{00000003-FD6F-4320-8C31-9BF7BAB83D28}"/>
            </c:ext>
          </c:extLst>
        </c:ser>
        <c:ser>
          <c:idx val="4"/>
          <c:order val="4"/>
          <c:tx>
            <c:strRef>
              <c:f>IKG10_110!$A$56</c:f>
              <c:strCache>
                <c:ptCount val="1"/>
                <c:pt idx="0">
                  <c:v>Zemgales reģions</c:v>
                </c:pt>
              </c:strCache>
            </c:strRef>
          </c:tx>
          <c:spPr>
            <a:solidFill>
              <a:schemeClr val="accent5"/>
            </a:solidFill>
            <a:ln>
              <a:noFill/>
            </a:ln>
            <a:effectLst/>
          </c:spPr>
          <c:invertIfNegative val="0"/>
          <c:cat>
            <c:strRef>
              <c:f>IKG10_110!$B$51:$Q$51</c:f>
              <c:strCach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strCache>
            </c:strRef>
          </c:cat>
          <c:val>
            <c:numRef>
              <c:f>IKG10_110!$B$56:$Q$56</c:f>
              <c:numCache>
                <c:formatCode>0</c:formatCode>
                <c:ptCount val="16"/>
                <c:pt idx="0">
                  <c:v>4780.4659498207884</c:v>
                </c:pt>
                <c:pt idx="1">
                  <c:v>4843.5517241379312</c:v>
                </c:pt>
                <c:pt idx="2">
                  <c:v>5786.8322981366455</c:v>
                </c:pt>
                <c:pt idx="3">
                  <c:v>6563.8859649122805</c:v>
                </c:pt>
                <c:pt idx="4">
                  <c:v>7671.7625570776254</c:v>
                </c:pt>
                <c:pt idx="5">
                  <c:v>8965.5526083112291</c:v>
                </c:pt>
                <c:pt idx="6">
                  <c:v>10120.399686520377</c:v>
                </c:pt>
                <c:pt idx="7">
                  <c:v>13766.123101518786</c:v>
                </c:pt>
                <c:pt idx="8">
                  <c:v>15074.06324110672</c:v>
                </c:pt>
                <c:pt idx="9">
                  <c:v>14075.693160813309</c:v>
                </c:pt>
                <c:pt idx="10">
                  <c:v>15080.406917599186</c:v>
                </c:pt>
                <c:pt idx="11">
                  <c:v>16206.74168297456</c:v>
                </c:pt>
                <c:pt idx="12">
                  <c:v>17359.523809523809</c:v>
                </c:pt>
                <c:pt idx="13">
                  <c:v>16481.935788479695</c:v>
                </c:pt>
                <c:pt idx="14">
                  <c:v>17603.729626078621</c:v>
                </c:pt>
                <c:pt idx="15">
                  <c:v>17578.676607642126</c:v>
                </c:pt>
              </c:numCache>
            </c:numRef>
          </c:val>
          <c:extLst>
            <c:ext xmlns:c16="http://schemas.microsoft.com/office/drawing/2014/chart" uri="{C3380CC4-5D6E-409C-BE32-E72D297353CC}">
              <c16:uniqueId val="{00000004-FD6F-4320-8C31-9BF7BAB83D28}"/>
            </c:ext>
          </c:extLst>
        </c:ser>
        <c:ser>
          <c:idx val="5"/>
          <c:order val="5"/>
          <c:tx>
            <c:strRef>
              <c:f>IKG10_110!$A$57</c:f>
              <c:strCache>
                <c:ptCount val="1"/>
                <c:pt idx="0">
                  <c:v>Latgales reģions</c:v>
                </c:pt>
              </c:strCache>
            </c:strRef>
          </c:tx>
          <c:spPr>
            <a:solidFill>
              <a:schemeClr val="accent6"/>
            </a:solidFill>
            <a:ln>
              <a:noFill/>
            </a:ln>
            <a:effectLst/>
          </c:spPr>
          <c:invertIfNegative val="0"/>
          <c:cat>
            <c:strRef>
              <c:f>IKG10_110!$B$51:$Q$51</c:f>
              <c:strCach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strCache>
            </c:strRef>
          </c:cat>
          <c:val>
            <c:numRef>
              <c:f>IKG10_110!$B$57:$Q$57</c:f>
              <c:numCache>
                <c:formatCode>0</c:formatCode>
                <c:ptCount val="16"/>
                <c:pt idx="0">
                  <c:v>4418.5239253852396</c:v>
                </c:pt>
                <c:pt idx="1">
                  <c:v>4697.4038461538466</c:v>
                </c:pt>
                <c:pt idx="2">
                  <c:v>5129.3495297805648</c:v>
                </c:pt>
                <c:pt idx="3">
                  <c:v>5939.6526655896605</c:v>
                </c:pt>
                <c:pt idx="4">
                  <c:v>6866.134387351779</c:v>
                </c:pt>
                <c:pt idx="5">
                  <c:v>8207.117834394905</c:v>
                </c:pt>
                <c:pt idx="6">
                  <c:v>8919.0714812085498</c:v>
                </c:pt>
                <c:pt idx="7">
                  <c:v>12274.327323162275</c:v>
                </c:pt>
                <c:pt idx="8">
                  <c:v>13455.240384615385</c:v>
                </c:pt>
                <c:pt idx="9">
                  <c:v>12640.864</c:v>
                </c:pt>
                <c:pt idx="10">
                  <c:v>12115.497026338147</c:v>
                </c:pt>
                <c:pt idx="11">
                  <c:v>14734.181184668991</c:v>
                </c:pt>
                <c:pt idx="12">
                  <c:v>15998.810572687225</c:v>
                </c:pt>
                <c:pt idx="13">
                  <c:v>15100.85566119274</c:v>
                </c:pt>
                <c:pt idx="14">
                  <c:v>16004.727272727272</c:v>
                </c:pt>
                <c:pt idx="15">
                  <c:v>16431.61439114391</c:v>
                </c:pt>
              </c:numCache>
            </c:numRef>
          </c:val>
          <c:extLst>
            <c:ext xmlns:c16="http://schemas.microsoft.com/office/drawing/2014/chart" uri="{C3380CC4-5D6E-409C-BE32-E72D297353CC}">
              <c16:uniqueId val="{00000005-FD6F-4320-8C31-9BF7BAB83D28}"/>
            </c:ext>
          </c:extLst>
        </c:ser>
        <c:dLbls>
          <c:showLegendKey val="0"/>
          <c:showVal val="0"/>
          <c:showCatName val="0"/>
          <c:showSerName val="0"/>
          <c:showPercent val="0"/>
          <c:showBubbleSize val="0"/>
        </c:dLbls>
        <c:gapWidth val="219"/>
        <c:overlap val="-27"/>
        <c:axId val="322841432"/>
        <c:axId val="322841104"/>
      </c:barChart>
      <c:catAx>
        <c:axId val="322841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22841104"/>
        <c:crosses val="autoZero"/>
        <c:auto val="1"/>
        <c:lblAlgn val="ctr"/>
        <c:lblOffset val="100"/>
        <c:noMultiLvlLbl val="0"/>
      </c:catAx>
      <c:valAx>
        <c:axId val="3228411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228414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1442497595105709E-2"/>
          <c:y val="4.4226044226044224E-2"/>
          <c:w val="0.96068875440897283"/>
          <c:h val="0.84107256863162372"/>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'[NIG120.xlsx]NIG120'!$A$3:$M$3</c:f>
              <c:strCache>
                <c:ptCount val="13"/>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strCache>
            </c:strRef>
          </c:cat>
          <c:val>
            <c:numRef>
              <c:f>'[NIG120.xlsx]NIG120'!$A$4:$M$4</c:f>
              <c:numCache>
                <c:formatCode>0.0</c:formatCode>
                <c:ptCount val="13"/>
                <c:pt idx="0">
                  <c:v>36.200000000000003</c:v>
                </c:pt>
                <c:pt idx="1">
                  <c:v>38.9</c:v>
                </c:pt>
                <c:pt idx="2">
                  <c:v>35.4</c:v>
                </c:pt>
                <c:pt idx="3">
                  <c:v>37.5</c:v>
                </c:pt>
                <c:pt idx="4">
                  <c:v>37.5</c:v>
                </c:pt>
                <c:pt idx="5">
                  <c:v>35.9</c:v>
                </c:pt>
                <c:pt idx="6">
                  <c:v>35.1</c:v>
                </c:pt>
                <c:pt idx="7">
                  <c:v>35.700000000000003</c:v>
                </c:pt>
                <c:pt idx="8">
                  <c:v>35.200000000000003</c:v>
                </c:pt>
                <c:pt idx="9">
                  <c:v>35.5</c:v>
                </c:pt>
                <c:pt idx="10">
                  <c:v>35.4</c:v>
                </c:pt>
                <c:pt idx="11">
                  <c:v>34.5</c:v>
                </c:pt>
                <c:pt idx="12">
                  <c:v>34.5</c:v>
                </c:pt>
              </c:numCache>
            </c:numRef>
          </c:val>
          <c:extLst>
            <c:ext xmlns:c16="http://schemas.microsoft.com/office/drawing/2014/chart" uri="{C3380CC4-5D6E-409C-BE32-E72D297353CC}">
              <c16:uniqueId val="{00000000-DDE3-47EE-A950-2BE919C26EC5}"/>
            </c:ext>
          </c:extLst>
        </c:ser>
        <c:dLbls>
          <c:dLblPos val="outEnd"/>
          <c:showLegendKey val="0"/>
          <c:showVal val="1"/>
          <c:showCatName val="0"/>
          <c:showSerName val="0"/>
          <c:showPercent val="0"/>
          <c:showBubbleSize val="0"/>
        </c:dLbls>
        <c:gapWidth val="444"/>
        <c:overlap val="-90"/>
        <c:axId val="267309056"/>
        <c:axId val="267454336"/>
      </c:barChart>
      <c:catAx>
        <c:axId val="26730905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en-US"/>
          </a:p>
        </c:txPr>
        <c:crossAx val="267454336"/>
        <c:crosses val="autoZero"/>
        <c:auto val="1"/>
        <c:lblAlgn val="ctr"/>
        <c:lblOffset val="100"/>
        <c:noMultiLvlLbl val="0"/>
      </c:catAx>
      <c:valAx>
        <c:axId val="267454336"/>
        <c:scaling>
          <c:orientation val="minMax"/>
        </c:scaling>
        <c:delete val="1"/>
        <c:axPos val="l"/>
        <c:numFmt formatCode="0.0" sourceLinked="1"/>
        <c:majorTickMark val="none"/>
        <c:minorTickMark val="none"/>
        <c:tickLblPos val="nextTo"/>
        <c:crossAx val="267309056"/>
        <c:crosses val="autoZero"/>
        <c:crossBetween val="between"/>
      </c:valAx>
      <c:spPr>
        <a:noFill/>
        <a:ln>
          <a:noFill/>
        </a:ln>
        <a:effectLst/>
      </c:spPr>
    </c:plotArea>
    <c:plotVisOnly val="1"/>
    <c:dispBlanksAs val="gap"/>
    <c:showDLblsOverMax val="0"/>
  </c:chart>
  <c:spPr>
    <a:solidFill>
      <a:schemeClr val="lt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974046246238713"/>
          <c:y val="0.10640849191594019"/>
          <c:w val="0.75864472402359839"/>
          <c:h val="0.7891779221028028"/>
        </c:manualLayout>
      </c:layout>
      <c:lineChart>
        <c:grouping val="standard"/>
        <c:varyColors val="0"/>
        <c:ser>
          <c:idx val="0"/>
          <c:order val="0"/>
          <c:tx>
            <c:strRef>
              <c:f>Sheet1!$B$1</c:f>
              <c:strCache>
                <c:ptCount val="1"/>
                <c:pt idx="0">
                  <c:v>ES28=100</c:v>
                </c:pt>
              </c:strCache>
            </c:strRef>
          </c:tx>
          <c:spPr>
            <a:ln w="31750" cap="rnd">
              <a:solidFill>
                <a:schemeClr val="tx2">
                  <a:lumMod val="75000"/>
                </a:schemeClr>
              </a:solidFill>
              <a:round/>
            </a:ln>
            <a:effectLst/>
          </c:spPr>
          <c:marker>
            <c:symbol val="none"/>
          </c:marker>
          <c:dLbls>
            <c:dLbl>
              <c:idx val="0"/>
              <c:layout>
                <c:manualLayout>
                  <c:x val="-1.0633903223243799E-2"/>
                  <c:y val="-8.274369152430534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1D2-4BF4-B5C9-1F7B35849025}"/>
                </c:ext>
              </c:extLst>
            </c:dLbl>
            <c:dLbl>
              <c:idx val="22"/>
              <c:layout>
                <c:manualLayout>
                  <c:x val="-2.6550263621121468E-2"/>
                  <c:y val="-3.402146780348223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1D2-4BF4-B5C9-1F7B35849025}"/>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2"/>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Sheet1!$A$2:$A$24</c:f>
              <c:strCache>
                <c:ptCount val="23"/>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strCache>
            </c:strRef>
          </c:cat>
          <c:val>
            <c:numRef>
              <c:f>Sheet1!$B$2:$B$24</c:f>
              <c:numCache>
                <c:formatCode>0.0</c:formatCode>
                <c:ptCount val="23"/>
                <c:pt idx="0">
                  <c:v>-87.7</c:v>
                </c:pt>
                <c:pt idx="1">
                  <c:v>-86.7</c:v>
                </c:pt>
                <c:pt idx="2">
                  <c:v>-85.1</c:v>
                </c:pt>
                <c:pt idx="3">
                  <c:v>-83.9</c:v>
                </c:pt>
                <c:pt idx="4">
                  <c:v>-82.7</c:v>
                </c:pt>
                <c:pt idx="5">
                  <c:v>-79.3</c:v>
                </c:pt>
                <c:pt idx="6">
                  <c:v>-78.5</c:v>
                </c:pt>
                <c:pt idx="7">
                  <c:v>-77.900000000000006</c:v>
                </c:pt>
                <c:pt idx="8">
                  <c:v>-77.599999999999994</c:v>
                </c:pt>
                <c:pt idx="9">
                  <c:v>-76.099999999999994</c:v>
                </c:pt>
                <c:pt idx="10">
                  <c:v>-73</c:v>
                </c:pt>
                <c:pt idx="11">
                  <c:v>-69.2</c:v>
                </c:pt>
                <c:pt idx="12">
                  <c:v>-62.5</c:v>
                </c:pt>
                <c:pt idx="13">
                  <c:v>-59.2</c:v>
                </c:pt>
                <c:pt idx="14">
                  <c:v>-61.8</c:v>
                </c:pt>
                <c:pt idx="15">
                  <c:v>-62.9</c:v>
                </c:pt>
                <c:pt idx="16">
                  <c:v>-59.7</c:v>
                </c:pt>
                <c:pt idx="17">
                  <c:v>-57.6</c:v>
                </c:pt>
                <c:pt idx="18">
                  <c:v>-57.6</c:v>
                </c:pt>
                <c:pt idx="19">
                  <c:v>-56.6</c:v>
                </c:pt>
                <c:pt idx="20">
                  <c:v>-57.7</c:v>
                </c:pt>
                <c:pt idx="21">
                  <c:v>-56.3</c:v>
                </c:pt>
                <c:pt idx="22">
                  <c:v>-53.7</c:v>
                </c:pt>
              </c:numCache>
            </c:numRef>
          </c:val>
          <c:smooth val="0"/>
          <c:extLst>
            <c:ext xmlns:c16="http://schemas.microsoft.com/office/drawing/2014/chart" uri="{C3380CC4-5D6E-409C-BE32-E72D297353CC}">
              <c16:uniqueId val="{00000002-C1D2-4BF4-B5C9-1F7B35849025}"/>
            </c:ext>
          </c:extLst>
        </c:ser>
        <c:ser>
          <c:idx val="1"/>
          <c:order val="1"/>
          <c:tx>
            <c:strRef>
              <c:f>Sheet1!$C$1</c:f>
              <c:strCache>
                <c:ptCount val="1"/>
                <c:pt idx="0">
                  <c:v>ES15=100</c:v>
                </c:pt>
              </c:strCache>
            </c:strRef>
          </c:tx>
          <c:spPr>
            <a:ln w="31750" cap="rnd">
              <a:solidFill>
                <a:srgbClr val="C00000"/>
              </a:solidFill>
              <a:round/>
            </a:ln>
            <a:effectLst/>
          </c:spPr>
          <c:marker>
            <c:symbol val="none"/>
          </c:marker>
          <c:dLbls>
            <c:dLbl>
              <c:idx val="0"/>
              <c:layout>
                <c:manualLayout>
                  <c:x val="1.1171737697332536E-2"/>
                  <c:y val="8.274369152430534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1D2-4BF4-B5C9-1F7B35849025}"/>
                </c:ext>
              </c:extLst>
            </c:dLbl>
            <c:dLbl>
              <c:idx val="22"/>
              <c:layout>
                <c:manualLayout>
                  <c:x val="-2.1240210896897042E-2"/>
                  <c:y val="-4.120091880372916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1D2-4BF4-B5C9-1F7B35849025}"/>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2">
                        <a:lumMod val="50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Sheet1!$A$2:$A$24</c:f>
              <c:strCache>
                <c:ptCount val="23"/>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strCache>
            </c:strRef>
          </c:cat>
          <c:val>
            <c:numRef>
              <c:f>Sheet1!$C$2:$C$24</c:f>
              <c:numCache>
                <c:formatCode>0.0</c:formatCode>
                <c:ptCount val="23"/>
                <c:pt idx="0">
                  <c:v>-90.1</c:v>
                </c:pt>
                <c:pt idx="1">
                  <c:v>-89.3</c:v>
                </c:pt>
                <c:pt idx="2">
                  <c:v>-88</c:v>
                </c:pt>
                <c:pt idx="3">
                  <c:v>-86.9</c:v>
                </c:pt>
                <c:pt idx="4">
                  <c:v>-85.8</c:v>
                </c:pt>
                <c:pt idx="5">
                  <c:v>-82.8</c:v>
                </c:pt>
                <c:pt idx="6">
                  <c:v>-82.1</c:v>
                </c:pt>
                <c:pt idx="7">
                  <c:v>-81.3</c:v>
                </c:pt>
                <c:pt idx="8">
                  <c:v>-81.099999999999994</c:v>
                </c:pt>
                <c:pt idx="9">
                  <c:v>-79.7</c:v>
                </c:pt>
                <c:pt idx="10">
                  <c:v>-77</c:v>
                </c:pt>
                <c:pt idx="11">
                  <c:v>-73.599999999999994</c:v>
                </c:pt>
                <c:pt idx="12">
                  <c:v>-67.7</c:v>
                </c:pt>
                <c:pt idx="13">
                  <c:v>-64.599999999999994</c:v>
                </c:pt>
                <c:pt idx="14">
                  <c:v>-67</c:v>
                </c:pt>
                <c:pt idx="15">
                  <c:v>-67.8</c:v>
                </c:pt>
                <c:pt idx="16">
                  <c:v>-64.900000000000006</c:v>
                </c:pt>
                <c:pt idx="17">
                  <c:v>-63.1</c:v>
                </c:pt>
                <c:pt idx="18">
                  <c:v>-63</c:v>
                </c:pt>
                <c:pt idx="19">
                  <c:v>-62.2</c:v>
                </c:pt>
                <c:pt idx="20">
                  <c:v>-63.2</c:v>
                </c:pt>
                <c:pt idx="21">
                  <c:v>-61.8</c:v>
                </c:pt>
                <c:pt idx="22">
                  <c:v>-59.4</c:v>
                </c:pt>
              </c:numCache>
            </c:numRef>
          </c:val>
          <c:smooth val="0"/>
          <c:extLst>
            <c:ext xmlns:c16="http://schemas.microsoft.com/office/drawing/2014/chart" uri="{C3380CC4-5D6E-409C-BE32-E72D297353CC}">
              <c16:uniqueId val="{00000005-C1D2-4BF4-B5C9-1F7B35849025}"/>
            </c:ext>
          </c:extLst>
        </c:ser>
        <c:ser>
          <c:idx val="2"/>
          <c:order val="2"/>
          <c:tx>
            <c:strRef>
              <c:f>Sheet1!$D$1</c:f>
              <c:strCache>
                <c:ptCount val="1"/>
                <c:pt idx="0">
                  <c:v>Column1</c:v>
                </c:pt>
              </c:strCache>
            </c:strRef>
          </c:tx>
          <c:spPr>
            <a:ln w="15875">
              <a:solidFill>
                <a:schemeClr val="tx1"/>
              </a:solidFill>
              <a:prstDash val="sysDash"/>
            </a:ln>
          </c:spPr>
          <c:marker>
            <c:symbol val="none"/>
          </c:marker>
          <c:cat>
            <c:strRef>
              <c:f>Sheet1!$A$2:$A$24</c:f>
              <c:strCache>
                <c:ptCount val="23"/>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strCache>
            </c:strRef>
          </c:cat>
          <c:val>
            <c:numRef>
              <c:f>Sheet1!$D$2:$D$24</c:f>
              <c:numCache>
                <c:formatCode>General</c:formatCode>
                <c:ptCount val="23"/>
                <c:pt idx="3">
                  <c:v>-86.9</c:v>
                </c:pt>
                <c:pt idx="4">
                  <c:v>-86.9</c:v>
                </c:pt>
                <c:pt idx="5">
                  <c:v>-86.9</c:v>
                </c:pt>
                <c:pt idx="6">
                  <c:v>-86.9</c:v>
                </c:pt>
                <c:pt idx="7">
                  <c:v>-86.9</c:v>
                </c:pt>
                <c:pt idx="8">
                  <c:v>-86.9</c:v>
                </c:pt>
                <c:pt idx="9">
                  <c:v>-86.9</c:v>
                </c:pt>
                <c:pt idx="10">
                  <c:v>-86.9</c:v>
                </c:pt>
                <c:pt idx="11">
                  <c:v>-86.9</c:v>
                </c:pt>
                <c:pt idx="12">
                  <c:v>-86.9</c:v>
                </c:pt>
                <c:pt idx="13">
                  <c:v>-86.9</c:v>
                </c:pt>
              </c:numCache>
            </c:numRef>
          </c:val>
          <c:smooth val="0"/>
          <c:extLst>
            <c:ext xmlns:c16="http://schemas.microsoft.com/office/drawing/2014/chart" uri="{C3380CC4-5D6E-409C-BE32-E72D297353CC}">
              <c16:uniqueId val="{00000000-9703-4D71-B881-6B84C7F76CE2}"/>
            </c:ext>
          </c:extLst>
        </c:ser>
        <c:ser>
          <c:idx val="3"/>
          <c:order val="3"/>
          <c:tx>
            <c:strRef>
              <c:f>Sheet1!$E$1</c:f>
              <c:strCache>
                <c:ptCount val="1"/>
                <c:pt idx="0">
                  <c:v>Column2</c:v>
                </c:pt>
              </c:strCache>
            </c:strRef>
          </c:tx>
          <c:spPr>
            <a:ln w="15875">
              <a:solidFill>
                <a:schemeClr val="tx1"/>
              </a:solidFill>
              <a:prstDash val="sysDash"/>
            </a:ln>
          </c:spPr>
          <c:marker>
            <c:symbol val="none"/>
          </c:marker>
          <c:cat>
            <c:strRef>
              <c:f>Sheet1!$A$2:$A$24</c:f>
              <c:strCache>
                <c:ptCount val="23"/>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strCache>
            </c:strRef>
          </c:cat>
          <c:val>
            <c:numRef>
              <c:f>Sheet1!$E$2:$E$24</c:f>
              <c:numCache>
                <c:formatCode>General</c:formatCode>
                <c:ptCount val="23"/>
                <c:pt idx="15">
                  <c:v>-67.8</c:v>
                </c:pt>
                <c:pt idx="16">
                  <c:v>-67.8</c:v>
                </c:pt>
                <c:pt idx="17">
                  <c:v>-67.8</c:v>
                </c:pt>
                <c:pt idx="18">
                  <c:v>-67.8</c:v>
                </c:pt>
                <c:pt idx="19">
                  <c:v>-67.8</c:v>
                </c:pt>
                <c:pt idx="20">
                  <c:v>-67.8</c:v>
                </c:pt>
                <c:pt idx="21">
                  <c:v>-67.8</c:v>
                </c:pt>
                <c:pt idx="22">
                  <c:v>-67.8</c:v>
                </c:pt>
              </c:numCache>
            </c:numRef>
          </c:val>
          <c:smooth val="0"/>
          <c:extLst>
            <c:ext xmlns:c16="http://schemas.microsoft.com/office/drawing/2014/chart" uri="{C3380CC4-5D6E-409C-BE32-E72D297353CC}">
              <c16:uniqueId val="{00000001-9703-4D71-B881-6B84C7F76CE2}"/>
            </c:ext>
          </c:extLst>
        </c:ser>
        <c:dLbls>
          <c:showLegendKey val="0"/>
          <c:showVal val="0"/>
          <c:showCatName val="0"/>
          <c:showSerName val="0"/>
          <c:showPercent val="0"/>
          <c:showBubbleSize val="0"/>
        </c:dLbls>
        <c:smooth val="0"/>
        <c:axId val="111949696"/>
        <c:axId val="111951232"/>
      </c:lineChart>
      <c:catAx>
        <c:axId val="11194969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111951232"/>
        <c:crosses val="autoZero"/>
        <c:auto val="1"/>
        <c:lblAlgn val="ctr"/>
        <c:lblOffset val="100"/>
        <c:noMultiLvlLbl val="0"/>
      </c:catAx>
      <c:valAx>
        <c:axId val="111951232"/>
        <c:scaling>
          <c:orientation val="minMax"/>
          <c:max val="-50"/>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111949696"/>
        <c:crosses val="autoZero"/>
        <c:crossBetween val="between"/>
        <c:majorUnit val="10"/>
      </c:valAx>
      <c:spPr>
        <a:noFill/>
        <a:ln>
          <a:noFill/>
        </a:ln>
        <a:effectLst/>
      </c:spPr>
    </c:plotArea>
    <c:legend>
      <c:legendPos val="b"/>
      <c:layout>
        <c:manualLayout>
          <c:xMode val="edge"/>
          <c:yMode val="edge"/>
          <c:x val="0.76495253704841903"/>
          <c:y val="0.54108362709343039"/>
          <c:w val="0.17976153110216381"/>
          <c:h val="0.10241181726219903"/>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8.1672597810919012E-2"/>
          <c:y val="4.6556534800780647E-2"/>
          <c:w val="0.82189195986210728"/>
          <c:h val="0.90589256346420943"/>
        </c:manualLayout>
      </c:layout>
      <c:barChart>
        <c:barDir val="bar"/>
        <c:grouping val="clustered"/>
        <c:varyColors val="0"/>
        <c:ser>
          <c:idx val="0"/>
          <c:order val="0"/>
          <c:tx>
            <c:strRef>
              <c:f>Sheet1!$B$1</c:f>
              <c:strCache>
                <c:ptCount val="1"/>
                <c:pt idx="0">
                  <c:v>2000</c:v>
                </c:pt>
              </c:strCache>
            </c:strRef>
          </c:tx>
          <c:spPr>
            <a:solidFill>
              <a:srgbClr val="4F81BD">
                <a:lumMod val="20000"/>
                <a:lumOff val="80000"/>
              </a:srgbClr>
            </a:solidFill>
            <a:ln w="3175">
              <a:solidFill>
                <a:schemeClr val="tx1"/>
              </a:solidFill>
            </a:ln>
          </c:spPr>
          <c:invertIfNegative val="0"/>
          <c:dLbls>
            <c:spPr>
              <a:noFill/>
              <a:ln>
                <a:noFill/>
              </a:ln>
              <a:effectLst/>
            </c:spPr>
            <c:txPr>
              <a:bodyPr wrap="square" lIns="38100" tIns="19050" rIns="38100" bIns="19050" anchor="ctr">
                <a:spAutoFit/>
              </a:bodyPr>
              <a:lstStyle/>
              <a:p>
                <a:pPr>
                  <a:defRPr sz="10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Sheet1!$A$2:$A$13</c:f>
              <c:strCache>
                <c:ptCount val="12"/>
                <c:pt idx="0">
                  <c:v>Lauksaimniecība </c:v>
                </c:pt>
                <c:pt idx="1">
                  <c:v>Tirdzniecība</c:v>
                </c:pt>
                <c:pt idx="2">
                  <c:v>Pārējie komercpakalpojumi</c:v>
                </c:pt>
                <c:pt idx="3">
                  <c:v>Transports un uzglābāšana</c:v>
                </c:pt>
                <c:pt idx="4">
                  <c:v>Izmitināšana un ēdienu pakalpojumi</c:v>
                </c:pt>
                <c:pt idx="5">
                  <c:v>Būvniecība</c:v>
                </c:pt>
                <c:pt idx="6">
                  <c:v>Sabiedriskie pakalpojumi</c:v>
                </c:pt>
                <c:pt idx="7">
                  <c:v>Iegūves rūpniecība</c:v>
                </c:pt>
                <c:pt idx="8">
                  <c:v>Apstrādes rūpniecība</c:v>
                </c:pt>
                <c:pt idx="9">
                  <c:v>IK pakalpojumi</c:v>
                </c:pt>
                <c:pt idx="10">
                  <c:v>Komunālie pakalpojumi</c:v>
                </c:pt>
                <c:pt idx="11">
                  <c:v>Enerģētika</c:v>
                </c:pt>
              </c:strCache>
            </c:strRef>
          </c:cat>
          <c:val>
            <c:numRef>
              <c:f>Sheet1!$B$2:$B$13</c:f>
              <c:numCache>
                <c:formatCode>0.0</c:formatCode>
                <c:ptCount val="12"/>
                <c:pt idx="0">
                  <c:v>26.241359599551739</c:v>
                </c:pt>
                <c:pt idx="1">
                  <c:v>22.955712374320601</c:v>
                </c:pt>
                <c:pt idx="2">
                  <c:v>21.376827209136774</c:v>
                </c:pt>
                <c:pt idx="3">
                  <c:v>36.90397412917428</c:v>
                </c:pt>
                <c:pt idx="4">
                  <c:v>17.232700198729699</c:v>
                </c:pt>
                <c:pt idx="5">
                  <c:v>28.778723482358654</c:v>
                </c:pt>
                <c:pt idx="6">
                  <c:v>20.179229317511886</c:v>
                </c:pt>
                <c:pt idx="7">
                  <c:v>5.6569628360528004</c:v>
                </c:pt>
                <c:pt idx="8">
                  <c:v>5.6569628360528004</c:v>
                </c:pt>
                <c:pt idx="9">
                  <c:v>23.879561341888277</c:v>
                </c:pt>
                <c:pt idx="10">
                  <c:v>17.95853355466441</c:v>
                </c:pt>
                <c:pt idx="11">
                  <c:v>15.948133246403287</c:v>
                </c:pt>
              </c:numCache>
            </c:numRef>
          </c:val>
          <c:extLst>
            <c:ext xmlns:c16="http://schemas.microsoft.com/office/drawing/2014/chart" uri="{C3380CC4-5D6E-409C-BE32-E72D297353CC}">
              <c16:uniqueId val="{00000000-21EC-4379-BF34-23AF292C22A4}"/>
            </c:ext>
          </c:extLst>
        </c:ser>
        <c:ser>
          <c:idx val="1"/>
          <c:order val="1"/>
          <c:tx>
            <c:strRef>
              <c:f>Sheet1!$C$1</c:f>
              <c:strCache>
                <c:ptCount val="1"/>
                <c:pt idx="0">
                  <c:v>2017</c:v>
                </c:pt>
              </c:strCache>
            </c:strRef>
          </c:tx>
          <c:spPr>
            <a:solidFill>
              <a:schemeClr val="accent1">
                <a:lumMod val="75000"/>
              </a:schemeClr>
            </a:solidFill>
            <a:ln w="3175">
              <a:solidFill>
                <a:sysClr val="windowText" lastClr="000000"/>
              </a:solidFill>
            </a:ln>
          </c:spPr>
          <c:invertIfNegative val="0"/>
          <c:dLbls>
            <c:spPr>
              <a:noFill/>
              <a:ln>
                <a:noFill/>
              </a:ln>
              <a:effectLst/>
            </c:spPr>
            <c:txPr>
              <a:bodyPr wrap="square" lIns="38100" tIns="19050" rIns="38100" bIns="19050" anchor="ctr">
                <a:spAutoFit/>
              </a:bodyPr>
              <a:lstStyle/>
              <a:p>
                <a:pPr>
                  <a:defRPr sz="11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Sheet1!$A$2:$A$13</c:f>
              <c:strCache>
                <c:ptCount val="12"/>
                <c:pt idx="0">
                  <c:v>Lauksaimniecība </c:v>
                </c:pt>
                <c:pt idx="1">
                  <c:v>Tirdzniecība</c:v>
                </c:pt>
                <c:pt idx="2">
                  <c:v>Pārējie komercpakalpojumi</c:v>
                </c:pt>
                <c:pt idx="3">
                  <c:v>Transports un uzglābāšana</c:v>
                </c:pt>
                <c:pt idx="4">
                  <c:v>Izmitināšana un ēdienu pakalpojumi</c:v>
                </c:pt>
                <c:pt idx="5">
                  <c:v>Būvniecība</c:v>
                </c:pt>
                <c:pt idx="6">
                  <c:v>Sabiedriskie pakalpojumi</c:v>
                </c:pt>
                <c:pt idx="7">
                  <c:v>Iegūves rūpniecība</c:v>
                </c:pt>
                <c:pt idx="8">
                  <c:v>Apstrādes rūpniecība</c:v>
                </c:pt>
                <c:pt idx="9">
                  <c:v>IK pakalpojumi</c:v>
                </c:pt>
                <c:pt idx="10">
                  <c:v>Komunālie pakalpojumi</c:v>
                </c:pt>
                <c:pt idx="11">
                  <c:v>Enerģētika</c:v>
                </c:pt>
              </c:strCache>
            </c:strRef>
          </c:cat>
          <c:val>
            <c:numRef>
              <c:f>Sheet1!$C$2:$C$13</c:f>
              <c:numCache>
                <c:formatCode>0.0</c:formatCode>
                <c:ptCount val="12"/>
                <c:pt idx="0">
                  <c:v>64.072348763952178</c:v>
                </c:pt>
                <c:pt idx="1">
                  <c:v>50.199026751155351</c:v>
                </c:pt>
                <c:pt idx="2">
                  <c:v>48.884549772847848</c:v>
                </c:pt>
                <c:pt idx="3">
                  <c:v>46.836335647410941</c:v>
                </c:pt>
                <c:pt idx="4">
                  <c:v>45.552060197391363</c:v>
                </c:pt>
                <c:pt idx="5">
                  <c:v>45.469755693763332</c:v>
                </c:pt>
                <c:pt idx="6">
                  <c:v>42.183467839754186</c:v>
                </c:pt>
                <c:pt idx="7">
                  <c:v>40.7115173922856</c:v>
                </c:pt>
                <c:pt idx="8">
                  <c:v>40.7115173922856</c:v>
                </c:pt>
                <c:pt idx="9">
                  <c:v>40.371637114990833</c:v>
                </c:pt>
                <c:pt idx="10">
                  <c:v>34.908548753633468</c:v>
                </c:pt>
                <c:pt idx="11">
                  <c:v>21.642376641100444</c:v>
                </c:pt>
              </c:numCache>
            </c:numRef>
          </c:val>
          <c:extLst>
            <c:ext xmlns:c16="http://schemas.microsoft.com/office/drawing/2014/chart" uri="{C3380CC4-5D6E-409C-BE32-E72D297353CC}">
              <c16:uniqueId val="{00000001-21EC-4379-BF34-23AF292C22A4}"/>
            </c:ext>
          </c:extLst>
        </c:ser>
        <c:dLbls>
          <c:showLegendKey val="0"/>
          <c:showVal val="0"/>
          <c:showCatName val="0"/>
          <c:showSerName val="0"/>
          <c:showPercent val="0"/>
          <c:showBubbleSize val="0"/>
        </c:dLbls>
        <c:gapWidth val="50"/>
        <c:overlap val="30"/>
        <c:axId val="234406272"/>
        <c:axId val="234407808"/>
      </c:barChart>
      <c:catAx>
        <c:axId val="234406272"/>
        <c:scaling>
          <c:orientation val="maxMin"/>
        </c:scaling>
        <c:delete val="0"/>
        <c:axPos val="l"/>
        <c:numFmt formatCode="General" sourceLinked="0"/>
        <c:majorTickMark val="out"/>
        <c:minorTickMark val="none"/>
        <c:tickLblPos val="nextTo"/>
        <c:txPr>
          <a:bodyPr/>
          <a:lstStyle/>
          <a:p>
            <a:pPr>
              <a:defRPr sz="1200"/>
            </a:pPr>
            <a:endParaRPr lang="en-US"/>
          </a:p>
        </c:txPr>
        <c:crossAx val="234407808"/>
        <c:crosses val="autoZero"/>
        <c:auto val="1"/>
        <c:lblAlgn val="ctr"/>
        <c:lblOffset val="100"/>
        <c:noMultiLvlLbl val="0"/>
      </c:catAx>
      <c:valAx>
        <c:axId val="234407808"/>
        <c:scaling>
          <c:orientation val="minMax"/>
          <c:max val="70"/>
        </c:scaling>
        <c:delete val="0"/>
        <c:axPos val="t"/>
        <c:numFmt formatCode="0" sourceLinked="0"/>
        <c:majorTickMark val="out"/>
        <c:minorTickMark val="none"/>
        <c:tickLblPos val="low"/>
        <c:txPr>
          <a:bodyPr/>
          <a:lstStyle/>
          <a:p>
            <a:pPr>
              <a:defRPr sz="1100"/>
            </a:pPr>
            <a:endParaRPr lang="en-US"/>
          </a:p>
        </c:txPr>
        <c:crossAx val="234406272"/>
        <c:crosses val="autoZero"/>
        <c:crossBetween val="between"/>
      </c:valAx>
    </c:plotArea>
    <c:legend>
      <c:legendPos val="r"/>
      <c:layout>
        <c:manualLayout>
          <c:xMode val="edge"/>
          <c:yMode val="edge"/>
          <c:x val="0.86735506435370335"/>
          <c:y val="0.40816540217101921"/>
          <c:w val="8.8917822650994127E-2"/>
          <c:h val="0.17938264935093501"/>
        </c:manualLayout>
      </c:layout>
      <c:overlay val="0"/>
      <c:txPr>
        <a:bodyPr/>
        <a:lstStyle/>
        <a:p>
          <a:pPr>
            <a:defRPr sz="1200"/>
          </a:pPr>
          <a:endParaRPr lang="en-US"/>
        </a:p>
      </c:txPr>
    </c:legend>
    <c:plotVisOnly val="1"/>
    <c:dispBlanksAs val="gap"/>
    <c:showDLblsOverMax val="0"/>
  </c:chart>
  <c:spPr>
    <a:ln>
      <a:noFill/>
    </a:ln>
  </c:sp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758116150974086"/>
          <c:y val="6.2487795352470218E-2"/>
          <c:w val="0.44087797123951056"/>
          <c:h val="0.8809281528736852"/>
        </c:manualLayout>
      </c:layout>
      <c:barChart>
        <c:barDir val="bar"/>
        <c:grouping val="clustered"/>
        <c:varyColors val="0"/>
        <c:ser>
          <c:idx val="0"/>
          <c:order val="0"/>
          <c:tx>
            <c:strRef>
              <c:f>Sheet1!$B$1</c:f>
              <c:strCache>
                <c:ptCount val="1"/>
                <c:pt idx="0">
                  <c:v>2017</c:v>
                </c:pt>
              </c:strCache>
            </c:strRef>
          </c:tx>
          <c:spPr>
            <a:solidFill>
              <a:srgbClr val="ABE9FF"/>
            </a:solidFill>
            <a:ln w="3175">
              <a:solidFill>
                <a:schemeClr val="tx1"/>
              </a:solidFill>
            </a:ln>
          </c:spPr>
          <c:invertIfNegative val="0"/>
          <c:dLbls>
            <c:spPr>
              <a:noFill/>
              <a:ln>
                <a:noFill/>
              </a:ln>
              <a:effectLst/>
            </c:spPr>
            <c:txPr>
              <a:bodyPr wrap="square" lIns="38100" tIns="19050" rIns="38100" bIns="19050" anchor="ctr">
                <a:spAutoFit/>
              </a:bodyPr>
              <a:lstStyle/>
              <a:p>
                <a:pPr>
                  <a:defRPr sz="11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Sheet1!$A$2:$A$13</c:f>
              <c:strCache>
                <c:ptCount val="12"/>
                <c:pt idx="0">
                  <c:v>Enerģētika</c:v>
                </c:pt>
                <c:pt idx="1">
                  <c:v>Ieguves rūpniecība</c:v>
                </c:pt>
                <c:pt idx="2">
                  <c:v>Pārējie komercpakalpojumi</c:v>
                </c:pt>
                <c:pt idx="3">
                  <c:v>IK pakalpojumi</c:v>
                </c:pt>
                <c:pt idx="4">
                  <c:v>Transports un uzglābāšana</c:v>
                </c:pt>
                <c:pt idx="5">
                  <c:v>Komunālie pakalpojumi</c:v>
                </c:pt>
                <c:pt idx="6">
                  <c:v>Apstrādes rūpniecība</c:v>
                </c:pt>
                <c:pt idx="7">
                  <c:v>Tirdzniecība</c:v>
                </c:pt>
                <c:pt idx="8">
                  <c:v>Būvniecība</c:v>
                </c:pt>
                <c:pt idx="9">
                  <c:v>Sabiedriskie pakalpojumi</c:v>
                </c:pt>
                <c:pt idx="10">
                  <c:v>Izmitināšana un ēdienu pakalpojumi</c:v>
                </c:pt>
                <c:pt idx="11">
                  <c:v>Lauksaimniecība</c:v>
                </c:pt>
              </c:strCache>
            </c:strRef>
          </c:cat>
          <c:val>
            <c:numRef>
              <c:f>Sheet1!$B$2:$B$13</c:f>
              <c:numCache>
                <c:formatCode>0</c:formatCode>
                <c:ptCount val="12"/>
                <c:pt idx="0">
                  <c:v>213.19848021357802</c:v>
                </c:pt>
                <c:pt idx="1">
                  <c:v>186.89218519055061</c:v>
                </c:pt>
                <c:pt idx="2">
                  <c:v>149.58870956720517</c:v>
                </c:pt>
                <c:pt idx="3">
                  <c:v>137.13818577934848</c:v>
                </c:pt>
                <c:pt idx="4">
                  <c:v>122.96489639503577</c:v>
                </c:pt>
                <c:pt idx="5">
                  <c:v>102.78675936229244</c:v>
                </c:pt>
                <c:pt idx="6">
                  <c:v>91.132877200706019</c:v>
                </c:pt>
                <c:pt idx="7">
                  <c:v>89.928073534832535</c:v>
                </c:pt>
                <c:pt idx="8">
                  <c:v>84.584406994583688</c:v>
                </c:pt>
                <c:pt idx="9">
                  <c:v>77.149918173008373</c:v>
                </c:pt>
                <c:pt idx="10">
                  <c:v>55.741695198891982</c:v>
                </c:pt>
                <c:pt idx="11">
                  <c:v>49.679445389571121</c:v>
                </c:pt>
              </c:numCache>
            </c:numRef>
          </c:val>
          <c:extLst>
            <c:ext xmlns:c16="http://schemas.microsoft.com/office/drawing/2014/chart" uri="{C3380CC4-5D6E-409C-BE32-E72D297353CC}">
              <c16:uniqueId val="{00000000-49D5-44D6-94CC-647F8A3A264B}"/>
            </c:ext>
          </c:extLst>
        </c:ser>
        <c:dLbls>
          <c:showLegendKey val="0"/>
          <c:showVal val="0"/>
          <c:showCatName val="0"/>
          <c:showSerName val="0"/>
          <c:showPercent val="0"/>
          <c:showBubbleSize val="0"/>
        </c:dLbls>
        <c:gapWidth val="150"/>
        <c:axId val="204741632"/>
        <c:axId val="231990016"/>
      </c:barChart>
      <c:catAx>
        <c:axId val="204741632"/>
        <c:scaling>
          <c:orientation val="maxMin"/>
        </c:scaling>
        <c:delete val="0"/>
        <c:axPos val="l"/>
        <c:numFmt formatCode="General" sourceLinked="0"/>
        <c:majorTickMark val="out"/>
        <c:minorTickMark val="none"/>
        <c:tickLblPos val="low"/>
        <c:txPr>
          <a:bodyPr/>
          <a:lstStyle/>
          <a:p>
            <a:pPr>
              <a:defRPr sz="1100" baseline="0"/>
            </a:pPr>
            <a:endParaRPr lang="en-US"/>
          </a:p>
        </c:txPr>
        <c:crossAx val="231990016"/>
        <c:crosses val="autoZero"/>
        <c:auto val="1"/>
        <c:lblAlgn val="ctr"/>
        <c:lblOffset val="100"/>
        <c:noMultiLvlLbl val="0"/>
      </c:catAx>
      <c:valAx>
        <c:axId val="231990016"/>
        <c:scaling>
          <c:orientation val="minMax"/>
          <c:min val="0"/>
        </c:scaling>
        <c:delete val="0"/>
        <c:axPos val="t"/>
        <c:majorGridlines>
          <c:spPr>
            <a:ln>
              <a:prstDash val="dash"/>
            </a:ln>
          </c:spPr>
        </c:majorGridlines>
        <c:numFmt formatCode="0" sourceLinked="0"/>
        <c:majorTickMark val="out"/>
        <c:minorTickMark val="none"/>
        <c:tickLblPos val="nextTo"/>
        <c:txPr>
          <a:bodyPr/>
          <a:lstStyle/>
          <a:p>
            <a:pPr>
              <a:defRPr sz="1100" baseline="0"/>
            </a:pPr>
            <a:endParaRPr lang="en-US"/>
          </a:p>
        </c:txPr>
        <c:crossAx val="204741632"/>
        <c:crosses val="autoZero"/>
        <c:crossBetween val="between"/>
      </c:valAx>
    </c:plotArea>
    <c:plotVisOnly val="1"/>
    <c:dispBlanksAs val="gap"/>
    <c:showDLblsOverMax val="0"/>
  </c:chart>
  <c:spPr>
    <a:ln>
      <a:noFill/>
    </a:ln>
  </c:sp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Series 1</c:v>
                </c:pt>
              </c:strCache>
            </c:strRef>
          </c:tx>
          <c:spPr>
            <a:solidFill>
              <a:schemeClr val="tx2">
                <a:lumMod val="60000"/>
                <a:lumOff val="40000"/>
              </a:schemeClr>
            </a:solidFill>
            <a:ln w="6350">
              <a:solidFill>
                <a:schemeClr val="tx2">
                  <a:lumMod val="50000"/>
                </a:schemeClr>
              </a:solidFill>
            </a:ln>
            <a:effectLst/>
          </c:spPr>
          <c:invertIfNegative val="0"/>
          <c:dPt>
            <c:idx val="18"/>
            <c:invertIfNegative val="0"/>
            <c:bubble3D val="0"/>
            <c:spPr>
              <a:solidFill>
                <a:srgbClr val="9A0000"/>
              </a:solidFill>
              <a:ln w="6350">
                <a:solidFill>
                  <a:schemeClr val="tx2">
                    <a:lumMod val="50000"/>
                  </a:schemeClr>
                </a:solidFill>
              </a:ln>
              <a:effectLst/>
            </c:spPr>
            <c:extLst>
              <c:ext xmlns:c16="http://schemas.microsoft.com/office/drawing/2014/chart" uri="{C3380CC4-5D6E-409C-BE32-E72D297353CC}">
                <c16:uniqueId val="{00000004-B9AA-4604-899C-7B767BC5DD86}"/>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Sheet1!$A$2:$A$27</c:f>
              <c:strCache>
                <c:ptCount val="26"/>
                <c:pt idx="0">
                  <c:v>Malta</c:v>
                </c:pt>
                <c:pt idx="1">
                  <c:v>Slovenia</c:v>
                </c:pt>
                <c:pt idx="2">
                  <c:v>Finland</c:v>
                </c:pt>
                <c:pt idx="3">
                  <c:v>Estonia</c:v>
                </c:pt>
                <c:pt idx="4">
                  <c:v>Denmark</c:v>
                </c:pt>
                <c:pt idx="5">
                  <c:v>Sweden</c:v>
                </c:pt>
                <c:pt idx="6">
                  <c:v>UK</c:v>
                </c:pt>
                <c:pt idx="7">
                  <c:v>Hungary</c:v>
                </c:pt>
                <c:pt idx="8">
                  <c:v>Czechia</c:v>
                </c:pt>
                <c:pt idx="9">
                  <c:v>Belgium</c:v>
                </c:pt>
                <c:pt idx="10">
                  <c:v>Austria</c:v>
                </c:pt>
                <c:pt idx="11">
                  <c:v>Slovakia</c:v>
                </c:pt>
                <c:pt idx="12">
                  <c:v>Germany </c:v>
                </c:pt>
                <c:pt idx="13">
                  <c:v>France</c:v>
                </c:pt>
                <c:pt idx="14">
                  <c:v>Spain</c:v>
                </c:pt>
                <c:pt idx="15">
                  <c:v>Luxembourg</c:v>
                </c:pt>
                <c:pt idx="16">
                  <c:v>Netherlands</c:v>
                </c:pt>
                <c:pt idx="17">
                  <c:v>Bulgaria</c:v>
                </c:pt>
                <c:pt idx="18">
                  <c:v>Latvia</c:v>
                </c:pt>
                <c:pt idx="19">
                  <c:v>Croatia</c:v>
                </c:pt>
                <c:pt idx="20">
                  <c:v>Cyprus</c:v>
                </c:pt>
                <c:pt idx="21">
                  <c:v>Poland</c:v>
                </c:pt>
                <c:pt idx="22">
                  <c:v>Romania</c:v>
                </c:pt>
                <c:pt idx="23">
                  <c:v>Portugal</c:v>
                </c:pt>
                <c:pt idx="24">
                  <c:v>Greece</c:v>
                </c:pt>
                <c:pt idx="25">
                  <c:v>Lithuania</c:v>
                </c:pt>
              </c:strCache>
            </c:strRef>
          </c:cat>
          <c:val>
            <c:numRef>
              <c:f>Sheet1!$B$2:$B$27</c:f>
              <c:numCache>
                <c:formatCode>#\ ##0.0</c:formatCode>
                <c:ptCount val="26"/>
                <c:pt idx="0">
                  <c:v>5.7</c:v>
                </c:pt>
                <c:pt idx="1">
                  <c:v>5.7</c:v>
                </c:pt>
                <c:pt idx="2">
                  <c:v>5.7</c:v>
                </c:pt>
                <c:pt idx="3">
                  <c:v>5.5</c:v>
                </c:pt>
                <c:pt idx="4">
                  <c:v>5.0999999999999996</c:v>
                </c:pt>
                <c:pt idx="5">
                  <c:v>5</c:v>
                </c:pt>
                <c:pt idx="6">
                  <c:v>4.9000000000000004</c:v>
                </c:pt>
                <c:pt idx="7">
                  <c:v>4.8</c:v>
                </c:pt>
                <c:pt idx="8">
                  <c:v>4.7</c:v>
                </c:pt>
                <c:pt idx="9">
                  <c:v>4.5999999999999996</c:v>
                </c:pt>
                <c:pt idx="10">
                  <c:v>4.4000000000000004</c:v>
                </c:pt>
                <c:pt idx="11">
                  <c:v>4.4000000000000004</c:v>
                </c:pt>
                <c:pt idx="12">
                  <c:v>4.0999999999999996</c:v>
                </c:pt>
                <c:pt idx="13">
                  <c:v>4</c:v>
                </c:pt>
                <c:pt idx="14">
                  <c:v>3.8</c:v>
                </c:pt>
                <c:pt idx="15">
                  <c:v>3.8</c:v>
                </c:pt>
                <c:pt idx="16">
                  <c:v>3.8</c:v>
                </c:pt>
                <c:pt idx="17">
                  <c:v>3.6</c:v>
                </c:pt>
                <c:pt idx="18">
                  <c:v>3.6</c:v>
                </c:pt>
                <c:pt idx="19">
                  <c:v>3.5</c:v>
                </c:pt>
                <c:pt idx="20">
                  <c:v>3.1</c:v>
                </c:pt>
                <c:pt idx="21">
                  <c:v>3</c:v>
                </c:pt>
                <c:pt idx="22">
                  <c:v>3</c:v>
                </c:pt>
                <c:pt idx="23">
                  <c:v>2.9</c:v>
                </c:pt>
                <c:pt idx="24">
                  <c:v>2.5</c:v>
                </c:pt>
                <c:pt idx="25">
                  <c:v>2.5</c:v>
                </c:pt>
              </c:numCache>
            </c:numRef>
          </c:val>
          <c:extLst>
            <c:ext xmlns:c16="http://schemas.microsoft.com/office/drawing/2014/chart" uri="{C3380CC4-5D6E-409C-BE32-E72D297353CC}">
              <c16:uniqueId val="{00000000-B9AA-4604-899C-7B767BC5DD86}"/>
            </c:ext>
          </c:extLst>
        </c:ser>
        <c:dLbls>
          <c:showLegendKey val="0"/>
          <c:showVal val="0"/>
          <c:showCatName val="0"/>
          <c:showSerName val="0"/>
          <c:showPercent val="0"/>
          <c:showBubbleSize val="0"/>
        </c:dLbls>
        <c:gapWidth val="139"/>
        <c:overlap val="-27"/>
        <c:axId val="434055984"/>
        <c:axId val="434057296"/>
      </c:barChart>
      <c:lineChart>
        <c:grouping val="standard"/>
        <c:varyColors val="0"/>
        <c:ser>
          <c:idx val="1"/>
          <c:order val="1"/>
          <c:tx>
            <c:strRef>
              <c:f>Sheet1!$C$1</c:f>
              <c:strCache>
                <c:ptCount val="1"/>
                <c:pt idx="0">
                  <c:v>ES vidēji</c:v>
                </c:pt>
              </c:strCache>
            </c:strRef>
          </c:tx>
          <c:spPr>
            <a:ln w="28575" cap="rnd">
              <a:solidFill>
                <a:schemeClr val="tx2">
                  <a:lumMod val="50000"/>
                </a:schemeClr>
              </a:solidFill>
              <a:prstDash val="sysDash"/>
              <a:round/>
            </a:ln>
            <a:effectLst/>
          </c:spPr>
          <c:marker>
            <c:symbol val="none"/>
          </c:marker>
          <c:cat>
            <c:strRef>
              <c:f>Sheet1!$A$2:$A$27</c:f>
              <c:strCache>
                <c:ptCount val="26"/>
                <c:pt idx="0">
                  <c:v>Malta</c:v>
                </c:pt>
                <c:pt idx="1">
                  <c:v>Slovenia</c:v>
                </c:pt>
                <c:pt idx="2">
                  <c:v>Finland</c:v>
                </c:pt>
                <c:pt idx="3">
                  <c:v>Estonia</c:v>
                </c:pt>
                <c:pt idx="4">
                  <c:v>Denmark</c:v>
                </c:pt>
                <c:pt idx="5">
                  <c:v>Sweden</c:v>
                </c:pt>
                <c:pt idx="6">
                  <c:v>UK</c:v>
                </c:pt>
                <c:pt idx="7">
                  <c:v>Hungary</c:v>
                </c:pt>
                <c:pt idx="8">
                  <c:v>Czechia</c:v>
                </c:pt>
                <c:pt idx="9">
                  <c:v>Belgium</c:v>
                </c:pt>
                <c:pt idx="10">
                  <c:v>Austria</c:v>
                </c:pt>
                <c:pt idx="11">
                  <c:v>Slovakia</c:v>
                </c:pt>
                <c:pt idx="12">
                  <c:v>Germany </c:v>
                </c:pt>
                <c:pt idx="13">
                  <c:v>France</c:v>
                </c:pt>
                <c:pt idx="14">
                  <c:v>Spain</c:v>
                </c:pt>
                <c:pt idx="15">
                  <c:v>Luxembourg</c:v>
                </c:pt>
                <c:pt idx="16">
                  <c:v>Netherlands</c:v>
                </c:pt>
                <c:pt idx="17">
                  <c:v>Bulgaria</c:v>
                </c:pt>
                <c:pt idx="18">
                  <c:v>Latvia</c:v>
                </c:pt>
                <c:pt idx="19">
                  <c:v>Croatia</c:v>
                </c:pt>
                <c:pt idx="20">
                  <c:v>Cyprus</c:v>
                </c:pt>
                <c:pt idx="21">
                  <c:v>Poland</c:v>
                </c:pt>
                <c:pt idx="22">
                  <c:v>Romania</c:v>
                </c:pt>
                <c:pt idx="23">
                  <c:v>Portugal</c:v>
                </c:pt>
                <c:pt idx="24">
                  <c:v>Greece</c:v>
                </c:pt>
                <c:pt idx="25">
                  <c:v>Lithuania</c:v>
                </c:pt>
              </c:strCache>
            </c:strRef>
          </c:cat>
          <c:val>
            <c:numRef>
              <c:f>Sheet1!$C$2:$C$27</c:f>
              <c:numCache>
                <c:formatCode>0.0</c:formatCode>
                <c:ptCount val="26"/>
                <c:pt idx="0">
                  <c:v>4</c:v>
                </c:pt>
                <c:pt idx="1">
                  <c:v>4</c:v>
                </c:pt>
                <c:pt idx="2">
                  <c:v>4</c:v>
                </c:pt>
                <c:pt idx="3">
                  <c:v>4</c:v>
                </c:pt>
                <c:pt idx="4">
                  <c:v>4</c:v>
                </c:pt>
                <c:pt idx="5">
                  <c:v>4</c:v>
                </c:pt>
                <c:pt idx="6">
                  <c:v>4</c:v>
                </c:pt>
                <c:pt idx="7">
                  <c:v>4</c:v>
                </c:pt>
                <c:pt idx="8">
                  <c:v>4</c:v>
                </c:pt>
                <c:pt idx="9">
                  <c:v>4</c:v>
                </c:pt>
                <c:pt idx="10">
                  <c:v>4</c:v>
                </c:pt>
                <c:pt idx="11">
                  <c:v>4</c:v>
                </c:pt>
                <c:pt idx="12">
                  <c:v>4</c:v>
                </c:pt>
                <c:pt idx="13">
                  <c:v>4</c:v>
                </c:pt>
                <c:pt idx="14">
                  <c:v>4</c:v>
                </c:pt>
                <c:pt idx="15">
                  <c:v>4</c:v>
                </c:pt>
                <c:pt idx="16">
                  <c:v>4</c:v>
                </c:pt>
                <c:pt idx="17">
                  <c:v>4</c:v>
                </c:pt>
                <c:pt idx="18">
                  <c:v>4</c:v>
                </c:pt>
                <c:pt idx="19">
                  <c:v>4</c:v>
                </c:pt>
                <c:pt idx="20">
                  <c:v>4</c:v>
                </c:pt>
                <c:pt idx="21">
                  <c:v>4</c:v>
                </c:pt>
                <c:pt idx="22">
                  <c:v>4</c:v>
                </c:pt>
                <c:pt idx="23">
                  <c:v>4</c:v>
                </c:pt>
                <c:pt idx="24">
                  <c:v>4</c:v>
                </c:pt>
                <c:pt idx="25">
                  <c:v>4</c:v>
                </c:pt>
              </c:numCache>
            </c:numRef>
          </c:val>
          <c:smooth val="0"/>
          <c:extLst>
            <c:ext xmlns:c16="http://schemas.microsoft.com/office/drawing/2014/chart" uri="{C3380CC4-5D6E-409C-BE32-E72D297353CC}">
              <c16:uniqueId val="{00000003-B9AA-4604-899C-7B767BC5DD86}"/>
            </c:ext>
          </c:extLst>
        </c:ser>
        <c:dLbls>
          <c:showLegendKey val="0"/>
          <c:showVal val="0"/>
          <c:showCatName val="0"/>
          <c:showSerName val="0"/>
          <c:showPercent val="0"/>
          <c:showBubbleSize val="0"/>
        </c:dLbls>
        <c:marker val="1"/>
        <c:smooth val="0"/>
        <c:axId val="434055984"/>
        <c:axId val="434057296"/>
      </c:lineChart>
      <c:catAx>
        <c:axId val="434055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34057296"/>
        <c:crosses val="autoZero"/>
        <c:auto val="1"/>
        <c:lblAlgn val="ctr"/>
        <c:lblOffset val="100"/>
        <c:noMultiLvlLbl val="0"/>
      </c:catAx>
      <c:valAx>
        <c:axId val="434057296"/>
        <c:scaling>
          <c:orientation val="minMax"/>
          <c:min val="2"/>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340559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1054850782541071E-2"/>
          <c:y val="4.8558505670505923E-2"/>
          <c:w val="0.91894514921745896"/>
          <c:h val="0.75553313184398552"/>
        </c:manualLayout>
      </c:layout>
      <c:barChart>
        <c:barDir val="col"/>
        <c:grouping val="clustered"/>
        <c:varyColors val="0"/>
        <c:ser>
          <c:idx val="0"/>
          <c:order val="0"/>
          <c:tx>
            <c:strRef>
              <c:f>Sheet1!$B$1</c:f>
              <c:strCache>
                <c:ptCount val="1"/>
                <c:pt idx="0">
                  <c:v>2017</c:v>
                </c:pt>
              </c:strCache>
            </c:strRef>
          </c:tx>
          <c:spPr>
            <a:solidFill>
              <a:schemeClr val="tx2">
                <a:lumMod val="40000"/>
                <a:lumOff val="60000"/>
              </a:schemeClr>
            </a:solidFill>
            <a:ln w="6350">
              <a:solidFill>
                <a:schemeClr val="tx1"/>
              </a:solidFill>
            </a:ln>
            <a:effectLst/>
          </c:spPr>
          <c:invertIfNegative val="0"/>
          <c:dPt>
            <c:idx val="12"/>
            <c:invertIfNegative val="0"/>
            <c:bubble3D val="0"/>
            <c:spPr>
              <a:solidFill>
                <a:srgbClr val="9A0000"/>
              </a:solidFill>
              <a:ln w="6350">
                <a:solidFill>
                  <a:schemeClr val="tx1"/>
                </a:solidFill>
              </a:ln>
              <a:effectLst/>
            </c:spPr>
            <c:extLst>
              <c:ext xmlns:c16="http://schemas.microsoft.com/office/drawing/2014/chart" uri="{C3380CC4-5D6E-409C-BE32-E72D297353CC}">
                <c16:uniqueId val="{00000004-A40A-4160-A3F2-36852CC7D890}"/>
              </c:ext>
            </c:extLst>
          </c:dPt>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Sheet1!$A$2:$A$29</c:f>
              <c:strCache>
                <c:ptCount val="28"/>
                <c:pt idx="0">
                  <c:v>Ireland</c:v>
                </c:pt>
                <c:pt idx="1">
                  <c:v>Malta</c:v>
                </c:pt>
                <c:pt idx="2">
                  <c:v>Netherlands</c:v>
                </c:pt>
                <c:pt idx="3">
                  <c:v>France</c:v>
                </c:pt>
                <c:pt idx="4">
                  <c:v>UK</c:v>
                </c:pt>
                <c:pt idx="5">
                  <c:v>Hungary</c:v>
                </c:pt>
                <c:pt idx="6">
                  <c:v>Czechia</c:v>
                </c:pt>
                <c:pt idx="7">
                  <c:v>Germany </c:v>
                </c:pt>
                <c:pt idx="8">
                  <c:v>Austria</c:v>
                </c:pt>
                <c:pt idx="9">
                  <c:v>Estonia</c:v>
                </c:pt>
                <c:pt idx="10">
                  <c:v>Sweden</c:v>
                </c:pt>
                <c:pt idx="11">
                  <c:v>Slovakia</c:v>
                </c:pt>
                <c:pt idx="12">
                  <c:v>Latvia</c:v>
                </c:pt>
                <c:pt idx="13">
                  <c:v>Cyprus</c:v>
                </c:pt>
                <c:pt idx="14">
                  <c:v>Belgium</c:v>
                </c:pt>
                <c:pt idx="15">
                  <c:v>Denmark</c:v>
                </c:pt>
                <c:pt idx="16">
                  <c:v>Croatia</c:v>
                </c:pt>
                <c:pt idx="17">
                  <c:v>Poland</c:v>
                </c:pt>
                <c:pt idx="18">
                  <c:v>Lithuania</c:v>
                </c:pt>
                <c:pt idx="19">
                  <c:v>Romania</c:v>
                </c:pt>
                <c:pt idx="20">
                  <c:v>Italy</c:v>
                </c:pt>
                <c:pt idx="21">
                  <c:v>Luxembourg</c:v>
                </c:pt>
                <c:pt idx="22">
                  <c:v>Finland</c:v>
                </c:pt>
                <c:pt idx="23">
                  <c:v>Spain</c:v>
                </c:pt>
                <c:pt idx="24">
                  <c:v>Slovenia</c:v>
                </c:pt>
                <c:pt idx="25">
                  <c:v>Bulgaria</c:v>
                </c:pt>
                <c:pt idx="26">
                  <c:v>Portugal</c:v>
                </c:pt>
                <c:pt idx="27">
                  <c:v>Greece</c:v>
                </c:pt>
              </c:strCache>
            </c:strRef>
          </c:cat>
          <c:val>
            <c:numRef>
              <c:f>Sheet1!$B$2:$B$29</c:f>
              <c:numCache>
                <c:formatCode>#\ ##0.0</c:formatCode>
                <c:ptCount val="28"/>
                <c:pt idx="0">
                  <c:v>34.299999999999997</c:v>
                </c:pt>
                <c:pt idx="1">
                  <c:v>25.5</c:v>
                </c:pt>
                <c:pt idx="2">
                  <c:v>21.6</c:v>
                </c:pt>
                <c:pt idx="3">
                  <c:v>20.5</c:v>
                </c:pt>
                <c:pt idx="4">
                  <c:v>18.100000000000001</c:v>
                </c:pt>
                <c:pt idx="5">
                  <c:v>15.7</c:v>
                </c:pt>
                <c:pt idx="6">
                  <c:v>15.3</c:v>
                </c:pt>
                <c:pt idx="7">
                  <c:v>14.8</c:v>
                </c:pt>
                <c:pt idx="8">
                  <c:v>14.8</c:v>
                </c:pt>
                <c:pt idx="9">
                  <c:v>12</c:v>
                </c:pt>
                <c:pt idx="10">
                  <c:v>11.9</c:v>
                </c:pt>
                <c:pt idx="11">
                  <c:v>10.6</c:v>
                </c:pt>
                <c:pt idx="12">
                  <c:v>10.199999999999999</c:v>
                </c:pt>
                <c:pt idx="13">
                  <c:v>9.9</c:v>
                </c:pt>
                <c:pt idx="14">
                  <c:v>9.8000000000000007</c:v>
                </c:pt>
                <c:pt idx="15">
                  <c:v>9.6</c:v>
                </c:pt>
                <c:pt idx="16">
                  <c:v>9.3000000000000007</c:v>
                </c:pt>
                <c:pt idx="17">
                  <c:v>8.5</c:v>
                </c:pt>
                <c:pt idx="18">
                  <c:v>8.1</c:v>
                </c:pt>
                <c:pt idx="19">
                  <c:v>7.9</c:v>
                </c:pt>
                <c:pt idx="20">
                  <c:v>7.5</c:v>
                </c:pt>
                <c:pt idx="21">
                  <c:v>6.8</c:v>
                </c:pt>
                <c:pt idx="22">
                  <c:v>6.6</c:v>
                </c:pt>
                <c:pt idx="23">
                  <c:v>6</c:v>
                </c:pt>
                <c:pt idx="24">
                  <c:v>5.5</c:v>
                </c:pt>
                <c:pt idx="25">
                  <c:v>5.4</c:v>
                </c:pt>
                <c:pt idx="26">
                  <c:v>4.5</c:v>
                </c:pt>
                <c:pt idx="27">
                  <c:v>4.3</c:v>
                </c:pt>
              </c:numCache>
            </c:numRef>
          </c:val>
          <c:extLst>
            <c:ext xmlns:c16="http://schemas.microsoft.com/office/drawing/2014/chart" uri="{C3380CC4-5D6E-409C-BE32-E72D297353CC}">
              <c16:uniqueId val="{00000000-A40A-4160-A3F2-36852CC7D890}"/>
            </c:ext>
          </c:extLst>
        </c:ser>
        <c:dLbls>
          <c:showLegendKey val="0"/>
          <c:showVal val="0"/>
          <c:showCatName val="0"/>
          <c:showSerName val="0"/>
          <c:showPercent val="0"/>
          <c:showBubbleSize val="0"/>
        </c:dLbls>
        <c:gapWidth val="89"/>
        <c:overlap val="-27"/>
        <c:axId val="434065824"/>
        <c:axId val="434063528"/>
      </c:barChart>
      <c:lineChart>
        <c:grouping val="standard"/>
        <c:varyColors val="0"/>
        <c:ser>
          <c:idx val="1"/>
          <c:order val="1"/>
          <c:tx>
            <c:strRef>
              <c:f>Sheet1!$C$1</c:f>
              <c:strCache>
                <c:ptCount val="1"/>
                <c:pt idx="0">
                  <c:v>ES-vidēji</c:v>
                </c:pt>
              </c:strCache>
            </c:strRef>
          </c:tx>
          <c:spPr>
            <a:ln w="19050" cap="rnd">
              <a:solidFill>
                <a:schemeClr val="tx2">
                  <a:lumMod val="75000"/>
                </a:schemeClr>
              </a:solidFill>
              <a:prstDash val="sysDash"/>
              <a:round/>
            </a:ln>
            <a:effectLst/>
          </c:spPr>
          <c:marker>
            <c:symbol val="none"/>
          </c:marker>
          <c:cat>
            <c:strRef>
              <c:f>Sheet1!$A$2:$A$29</c:f>
              <c:strCache>
                <c:ptCount val="28"/>
                <c:pt idx="0">
                  <c:v>Ireland</c:v>
                </c:pt>
                <c:pt idx="1">
                  <c:v>Malta</c:v>
                </c:pt>
                <c:pt idx="2">
                  <c:v>Netherlands</c:v>
                </c:pt>
                <c:pt idx="3">
                  <c:v>France</c:v>
                </c:pt>
                <c:pt idx="4">
                  <c:v>UK</c:v>
                </c:pt>
                <c:pt idx="5">
                  <c:v>Hungary</c:v>
                </c:pt>
                <c:pt idx="6">
                  <c:v>Czechia</c:v>
                </c:pt>
                <c:pt idx="7">
                  <c:v>Germany </c:v>
                </c:pt>
                <c:pt idx="8">
                  <c:v>Austria</c:v>
                </c:pt>
                <c:pt idx="9">
                  <c:v>Estonia</c:v>
                </c:pt>
                <c:pt idx="10">
                  <c:v>Sweden</c:v>
                </c:pt>
                <c:pt idx="11">
                  <c:v>Slovakia</c:v>
                </c:pt>
                <c:pt idx="12">
                  <c:v>Latvia</c:v>
                </c:pt>
                <c:pt idx="13">
                  <c:v>Cyprus</c:v>
                </c:pt>
                <c:pt idx="14">
                  <c:v>Belgium</c:v>
                </c:pt>
                <c:pt idx="15">
                  <c:v>Denmark</c:v>
                </c:pt>
                <c:pt idx="16">
                  <c:v>Croatia</c:v>
                </c:pt>
                <c:pt idx="17">
                  <c:v>Poland</c:v>
                </c:pt>
                <c:pt idx="18">
                  <c:v>Lithuania</c:v>
                </c:pt>
                <c:pt idx="19">
                  <c:v>Romania</c:v>
                </c:pt>
                <c:pt idx="20">
                  <c:v>Italy</c:v>
                </c:pt>
                <c:pt idx="21">
                  <c:v>Luxembourg</c:v>
                </c:pt>
                <c:pt idx="22">
                  <c:v>Finland</c:v>
                </c:pt>
                <c:pt idx="23">
                  <c:v>Spain</c:v>
                </c:pt>
                <c:pt idx="24">
                  <c:v>Slovenia</c:v>
                </c:pt>
                <c:pt idx="25">
                  <c:v>Bulgaria</c:v>
                </c:pt>
                <c:pt idx="26">
                  <c:v>Portugal</c:v>
                </c:pt>
                <c:pt idx="27">
                  <c:v>Greece</c:v>
                </c:pt>
              </c:strCache>
            </c:strRef>
          </c:cat>
          <c:val>
            <c:numRef>
              <c:f>Sheet1!$C$2:$C$29</c:f>
              <c:numCache>
                <c:formatCode>General</c:formatCode>
                <c:ptCount val="28"/>
                <c:pt idx="0">
                  <c:v>17.8</c:v>
                </c:pt>
                <c:pt idx="1">
                  <c:v>17.8</c:v>
                </c:pt>
                <c:pt idx="2">
                  <c:v>17.8</c:v>
                </c:pt>
                <c:pt idx="3">
                  <c:v>17.8</c:v>
                </c:pt>
                <c:pt idx="4">
                  <c:v>17.8</c:v>
                </c:pt>
                <c:pt idx="5">
                  <c:v>17.8</c:v>
                </c:pt>
                <c:pt idx="6">
                  <c:v>17.8</c:v>
                </c:pt>
                <c:pt idx="7">
                  <c:v>17.8</c:v>
                </c:pt>
                <c:pt idx="8">
                  <c:v>17.8</c:v>
                </c:pt>
                <c:pt idx="9">
                  <c:v>17.8</c:v>
                </c:pt>
                <c:pt idx="10">
                  <c:v>17.8</c:v>
                </c:pt>
                <c:pt idx="11">
                  <c:v>17.8</c:v>
                </c:pt>
                <c:pt idx="12">
                  <c:v>17.8</c:v>
                </c:pt>
                <c:pt idx="13">
                  <c:v>17.8</c:v>
                </c:pt>
                <c:pt idx="14">
                  <c:v>17.8</c:v>
                </c:pt>
                <c:pt idx="15">
                  <c:v>17.8</c:v>
                </c:pt>
                <c:pt idx="16">
                  <c:v>17.8</c:v>
                </c:pt>
                <c:pt idx="17">
                  <c:v>17.8</c:v>
                </c:pt>
                <c:pt idx="18">
                  <c:v>17.8</c:v>
                </c:pt>
                <c:pt idx="19">
                  <c:v>17.8</c:v>
                </c:pt>
                <c:pt idx="20">
                  <c:v>17.8</c:v>
                </c:pt>
                <c:pt idx="21">
                  <c:v>17.8</c:v>
                </c:pt>
                <c:pt idx="22">
                  <c:v>17.8</c:v>
                </c:pt>
                <c:pt idx="23">
                  <c:v>17.8</c:v>
                </c:pt>
                <c:pt idx="24">
                  <c:v>17.8</c:v>
                </c:pt>
                <c:pt idx="25">
                  <c:v>17.8</c:v>
                </c:pt>
                <c:pt idx="26">
                  <c:v>17.8</c:v>
                </c:pt>
                <c:pt idx="27">
                  <c:v>17.8</c:v>
                </c:pt>
              </c:numCache>
            </c:numRef>
          </c:val>
          <c:smooth val="0"/>
          <c:extLst>
            <c:ext xmlns:c16="http://schemas.microsoft.com/office/drawing/2014/chart" uri="{C3380CC4-5D6E-409C-BE32-E72D297353CC}">
              <c16:uniqueId val="{00000003-A40A-4160-A3F2-36852CC7D890}"/>
            </c:ext>
          </c:extLst>
        </c:ser>
        <c:dLbls>
          <c:showLegendKey val="0"/>
          <c:showVal val="0"/>
          <c:showCatName val="0"/>
          <c:showSerName val="0"/>
          <c:showPercent val="0"/>
          <c:showBubbleSize val="0"/>
        </c:dLbls>
        <c:marker val="1"/>
        <c:smooth val="0"/>
        <c:axId val="434065824"/>
        <c:axId val="434063528"/>
      </c:lineChart>
      <c:catAx>
        <c:axId val="434065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34063528"/>
        <c:crosses val="autoZero"/>
        <c:auto val="1"/>
        <c:lblAlgn val="ctr"/>
        <c:lblOffset val="100"/>
        <c:noMultiLvlLbl val="0"/>
      </c:catAx>
      <c:valAx>
        <c:axId val="434063528"/>
        <c:scaling>
          <c:orientation val="minMax"/>
        </c:scaling>
        <c:delete val="0"/>
        <c:axPos val="l"/>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340658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Augstās teholoģijas</c:v>
                </c:pt>
              </c:strCache>
            </c:strRef>
          </c:tx>
          <c:spPr>
            <a:solidFill>
              <a:schemeClr val="accent1"/>
            </a:solidFill>
            <a:ln>
              <a:noFill/>
            </a:ln>
            <a:effectLst/>
          </c:spPr>
          <c:invertIfNegative val="0"/>
          <c:cat>
            <c:strRef>
              <c:f>Sheet1!$A$2:$A$30</c:f>
              <c:strCache>
                <c:ptCount val="29"/>
                <c:pt idx="0">
                  <c:v>Czechia</c:v>
                </c:pt>
                <c:pt idx="1">
                  <c:v>Germany </c:v>
                </c:pt>
                <c:pt idx="2">
                  <c:v>Slovakia</c:v>
                </c:pt>
                <c:pt idx="3">
                  <c:v>Slovenia</c:v>
                </c:pt>
                <c:pt idx="4">
                  <c:v>Sweden</c:v>
                </c:pt>
                <c:pt idx="5">
                  <c:v>Austria</c:v>
                </c:pt>
                <c:pt idx="6">
                  <c:v>Denmark</c:v>
                </c:pt>
                <c:pt idx="7">
                  <c:v>Finland</c:v>
                </c:pt>
                <c:pt idx="8">
                  <c:v>Luxembourg</c:v>
                </c:pt>
                <c:pt idx="9">
                  <c:v>Hungary</c:v>
                </c:pt>
                <c:pt idx="10">
                  <c:v>United Kingdom</c:v>
                </c:pt>
                <c:pt idx="11">
                  <c:v>France</c:v>
                </c:pt>
                <c:pt idx="12">
                  <c:v>EU28</c:v>
                </c:pt>
                <c:pt idx="13">
                  <c:v>Italy</c:v>
                </c:pt>
                <c:pt idx="14">
                  <c:v>Belgium</c:v>
                </c:pt>
                <c:pt idx="15">
                  <c:v>Poland</c:v>
                </c:pt>
                <c:pt idx="16">
                  <c:v>Spain</c:v>
                </c:pt>
                <c:pt idx="17">
                  <c:v>Netherlands</c:v>
                </c:pt>
                <c:pt idx="18">
                  <c:v>Ireland</c:v>
                </c:pt>
                <c:pt idx="19">
                  <c:v>Malta</c:v>
                </c:pt>
                <c:pt idx="20">
                  <c:v>Romania</c:v>
                </c:pt>
                <c:pt idx="21">
                  <c:v>Estonia</c:v>
                </c:pt>
                <c:pt idx="22">
                  <c:v>Croatia</c:v>
                </c:pt>
                <c:pt idx="23">
                  <c:v>Portugal</c:v>
                </c:pt>
                <c:pt idx="24">
                  <c:v>Bulgaria</c:v>
                </c:pt>
                <c:pt idx="25">
                  <c:v>Greece</c:v>
                </c:pt>
                <c:pt idx="26">
                  <c:v>Latvia</c:v>
                </c:pt>
                <c:pt idx="27">
                  <c:v>Cyprus</c:v>
                </c:pt>
                <c:pt idx="28">
                  <c:v>Lithuania</c:v>
                </c:pt>
              </c:strCache>
            </c:strRef>
          </c:cat>
          <c:val>
            <c:numRef>
              <c:f>Sheet1!$B$2:$B$30</c:f>
              <c:numCache>
                <c:formatCode>0</c:formatCode>
                <c:ptCount val="29"/>
                <c:pt idx="0">
                  <c:v>5.8463443152899091</c:v>
                </c:pt>
                <c:pt idx="1">
                  <c:v>8.7320347360038415</c:v>
                </c:pt>
                <c:pt idx="2">
                  <c:v>6.6388710711994872</c:v>
                </c:pt>
                <c:pt idx="3">
                  <c:v>7.822847682119205</c:v>
                </c:pt>
                <c:pt idx="4">
                  <c:v>6.564163217031342</c:v>
                </c:pt>
                <c:pt idx="5">
                  <c:v>8.0577269993986764</c:v>
                </c:pt>
                <c:pt idx="6">
                  <c:v>13.542628501077255</c:v>
                </c:pt>
                <c:pt idx="7">
                  <c:v>7.7324332617367295</c:v>
                </c:pt>
                <c:pt idx="8">
                  <c:v>3.26086956521738</c:v>
                </c:pt>
                <c:pt idx="9">
                  <c:v>10.628848289088523</c:v>
                </c:pt>
                <c:pt idx="10">
                  <c:v>10.164891789762967</c:v>
                </c:pt>
                <c:pt idx="11">
                  <c:v>7.5780134301601283</c:v>
                </c:pt>
                <c:pt idx="12">
                  <c:v>6.8874096668899751</c:v>
                </c:pt>
                <c:pt idx="13">
                  <c:v>5.0124473381846029</c:v>
                </c:pt>
                <c:pt idx="14">
                  <c:v>8.4846368715083802</c:v>
                </c:pt>
                <c:pt idx="15">
                  <c:v>3.7461952704284709</c:v>
                </c:pt>
                <c:pt idx="16">
                  <c:v>4.7354342556214997</c:v>
                </c:pt>
                <c:pt idx="17">
                  <c:v>5.3006625828228522</c:v>
                </c:pt>
                <c:pt idx="18">
                  <c:v>25.94358363130711</c:v>
                </c:pt>
                <c:pt idx="19">
                  <c:v>19.540229885057471</c:v>
                </c:pt>
                <c:pt idx="20">
                  <c:v>4.113696330055169</c:v>
                </c:pt>
                <c:pt idx="21">
                  <c:v>5.6089743589743595</c:v>
                </c:pt>
                <c:pt idx="22">
                  <c:v>4.3431053203040175</c:v>
                </c:pt>
                <c:pt idx="23">
                  <c:v>2.7822832189644418</c:v>
                </c:pt>
                <c:pt idx="24">
                  <c:v>3.5767759108301456</c:v>
                </c:pt>
                <c:pt idx="25">
                  <c:v>5.0837988826815641</c:v>
                </c:pt>
                <c:pt idx="26">
                  <c:v>3.8016528925619832</c:v>
                </c:pt>
                <c:pt idx="27">
                  <c:v>6.2730627306273057</c:v>
                </c:pt>
                <c:pt idx="28">
                  <c:v>2.4026910139356081</c:v>
                </c:pt>
              </c:numCache>
            </c:numRef>
          </c:val>
          <c:extLst>
            <c:ext xmlns:c16="http://schemas.microsoft.com/office/drawing/2014/chart" uri="{C3380CC4-5D6E-409C-BE32-E72D297353CC}">
              <c16:uniqueId val="{00000000-0FF5-4F41-9D3F-469F2655AE5F}"/>
            </c:ext>
          </c:extLst>
        </c:ser>
        <c:ser>
          <c:idx val="1"/>
          <c:order val="1"/>
          <c:tx>
            <c:strRef>
              <c:f>Sheet1!$C$1</c:f>
              <c:strCache>
                <c:ptCount val="1"/>
                <c:pt idx="0">
                  <c:v>Vidēji augstās teholoģijas</c:v>
                </c:pt>
              </c:strCache>
            </c:strRef>
          </c:tx>
          <c:spPr>
            <a:solidFill>
              <a:schemeClr val="accent2"/>
            </a:solidFill>
            <a:ln>
              <a:noFill/>
            </a:ln>
            <a:effectLst/>
          </c:spPr>
          <c:invertIfNegative val="0"/>
          <c:cat>
            <c:strRef>
              <c:f>Sheet1!$A$2:$A$30</c:f>
              <c:strCache>
                <c:ptCount val="29"/>
                <c:pt idx="0">
                  <c:v>Czechia</c:v>
                </c:pt>
                <c:pt idx="1">
                  <c:v>Germany </c:v>
                </c:pt>
                <c:pt idx="2">
                  <c:v>Slovakia</c:v>
                </c:pt>
                <c:pt idx="3">
                  <c:v>Slovenia</c:v>
                </c:pt>
                <c:pt idx="4">
                  <c:v>Sweden</c:v>
                </c:pt>
                <c:pt idx="5">
                  <c:v>Austria</c:v>
                </c:pt>
                <c:pt idx="6">
                  <c:v>Denmark</c:v>
                </c:pt>
                <c:pt idx="7">
                  <c:v>Finland</c:v>
                </c:pt>
                <c:pt idx="8">
                  <c:v>Luxembourg</c:v>
                </c:pt>
                <c:pt idx="9">
                  <c:v>Hungary</c:v>
                </c:pt>
                <c:pt idx="10">
                  <c:v>United Kingdom</c:v>
                </c:pt>
                <c:pt idx="11">
                  <c:v>France</c:v>
                </c:pt>
                <c:pt idx="12">
                  <c:v>EU28</c:v>
                </c:pt>
                <c:pt idx="13">
                  <c:v>Italy</c:v>
                </c:pt>
                <c:pt idx="14">
                  <c:v>Belgium</c:v>
                </c:pt>
                <c:pt idx="15">
                  <c:v>Poland</c:v>
                </c:pt>
                <c:pt idx="16">
                  <c:v>Spain</c:v>
                </c:pt>
                <c:pt idx="17">
                  <c:v>Netherlands</c:v>
                </c:pt>
                <c:pt idx="18">
                  <c:v>Ireland</c:v>
                </c:pt>
                <c:pt idx="19">
                  <c:v>Malta</c:v>
                </c:pt>
                <c:pt idx="20">
                  <c:v>Romania</c:v>
                </c:pt>
                <c:pt idx="21">
                  <c:v>Estonia</c:v>
                </c:pt>
                <c:pt idx="22">
                  <c:v>Croatia</c:v>
                </c:pt>
                <c:pt idx="23">
                  <c:v>Portugal</c:v>
                </c:pt>
                <c:pt idx="24">
                  <c:v>Bulgaria</c:v>
                </c:pt>
                <c:pt idx="25">
                  <c:v>Greece</c:v>
                </c:pt>
                <c:pt idx="26">
                  <c:v>Latvia</c:v>
                </c:pt>
                <c:pt idx="27">
                  <c:v>Cyprus</c:v>
                </c:pt>
                <c:pt idx="28">
                  <c:v>Lithuania</c:v>
                </c:pt>
              </c:strCache>
            </c:strRef>
          </c:cat>
          <c:val>
            <c:numRef>
              <c:f>Sheet1!$C$2:$C$30</c:f>
              <c:numCache>
                <c:formatCode>0</c:formatCode>
                <c:ptCount val="29"/>
                <c:pt idx="0">
                  <c:v>35.06430978746819</c:v>
                </c:pt>
                <c:pt idx="1">
                  <c:v>42.786717397074995</c:v>
                </c:pt>
                <c:pt idx="2">
                  <c:v>38.806927517639515</c:v>
                </c:pt>
                <c:pt idx="3">
                  <c:v>31.167218543046353</c:v>
                </c:pt>
                <c:pt idx="4">
                  <c:v>36.250739207569488</c:v>
                </c:pt>
                <c:pt idx="5">
                  <c:v>29.90078171978352</c:v>
                </c:pt>
                <c:pt idx="6">
                  <c:v>29.947676208064024</c:v>
                </c:pt>
                <c:pt idx="7">
                  <c:v>29.150046026388466</c:v>
                </c:pt>
                <c:pt idx="8">
                  <c:v>15.217391304347828</c:v>
                </c:pt>
                <c:pt idx="9">
                  <c:v>33.117997375593013</c:v>
                </c:pt>
                <c:pt idx="10">
                  <c:v>29.312950875987632</c:v>
                </c:pt>
                <c:pt idx="11">
                  <c:v>29.032846160858067</c:v>
                </c:pt>
                <c:pt idx="12">
                  <c:v>30.705987998346568</c:v>
                </c:pt>
                <c:pt idx="13">
                  <c:v>27.889218690157026</c:v>
                </c:pt>
                <c:pt idx="14">
                  <c:v>25.750698324022348</c:v>
                </c:pt>
                <c:pt idx="15">
                  <c:v>24.481971435261062</c:v>
                </c:pt>
                <c:pt idx="16">
                  <c:v>27.238150965476894</c:v>
                </c:pt>
                <c:pt idx="17">
                  <c:v>25.253156644580571</c:v>
                </c:pt>
                <c:pt idx="18">
                  <c:v>13.150576082638063</c:v>
                </c:pt>
                <c:pt idx="19">
                  <c:v>11.111111111111111</c:v>
                </c:pt>
                <c:pt idx="20">
                  <c:v>26.745022787239144</c:v>
                </c:pt>
                <c:pt idx="21">
                  <c:v>14.50320512820513</c:v>
                </c:pt>
                <c:pt idx="22">
                  <c:v>17.300036192544336</c:v>
                </c:pt>
                <c:pt idx="23">
                  <c:v>16.469120399251402</c:v>
                </c:pt>
                <c:pt idx="24">
                  <c:v>16.17035435035768</c:v>
                </c:pt>
                <c:pt idx="25">
                  <c:v>8.2402234636871512</c:v>
                </c:pt>
                <c:pt idx="26">
                  <c:v>8.677685950413224</c:v>
                </c:pt>
                <c:pt idx="27">
                  <c:v>5.1660516605166045</c:v>
                </c:pt>
                <c:pt idx="28">
                  <c:v>11.725132148005766</c:v>
                </c:pt>
              </c:numCache>
            </c:numRef>
          </c:val>
          <c:extLst>
            <c:ext xmlns:c16="http://schemas.microsoft.com/office/drawing/2014/chart" uri="{C3380CC4-5D6E-409C-BE32-E72D297353CC}">
              <c16:uniqueId val="{00000001-0FF5-4F41-9D3F-469F2655AE5F}"/>
            </c:ext>
          </c:extLst>
        </c:ser>
        <c:ser>
          <c:idx val="2"/>
          <c:order val="2"/>
          <c:tx>
            <c:strRef>
              <c:f>Sheet1!$D$1</c:f>
              <c:strCache>
                <c:ptCount val="1"/>
                <c:pt idx="0">
                  <c:v>Vidēji zemās teholoģijas</c:v>
                </c:pt>
              </c:strCache>
            </c:strRef>
          </c:tx>
          <c:spPr>
            <a:solidFill>
              <a:schemeClr val="accent3"/>
            </a:solidFill>
            <a:ln>
              <a:noFill/>
            </a:ln>
            <a:effectLst/>
          </c:spPr>
          <c:invertIfNegative val="0"/>
          <c:cat>
            <c:strRef>
              <c:f>Sheet1!$A$2:$A$30</c:f>
              <c:strCache>
                <c:ptCount val="29"/>
                <c:pt idx="0">
                  <c:v>Czechia</c:v>
                </c:pt>
                <c:pt idx="1">
                  <c:v>Germany </c:v>
                </c:pt>
                <c:pt idx="2">
                  <c:v>Slovakia</c:v>
                </c:pt>
                <c:pt idx="3">
                  <c:v>Slovenia</c:v>
                </c:pt>
                <c:pt idx="4">
                  <c:v>Sweden</c:v>
                </c:pt>
                <c:pt idx="5">
                  <c:v>Austria</c:v>
                </c:pt>
                <c:pt idx="6">
                  <c:v>Denmark</c:v>
                </c:pt>
                <c:pt idx="7">
                  <c:v>Finland</c:v>
                </c:pt>
                <c:pt idx="8">
                  <c:v>Luxembourg</c:v>
                </c:pt>
                <c:pt idx="9">
                  <c:v>Hungary</c:v>
                </c:pt>
                <c:pt idx="10">
                  <c:v>United Kingdom</c:v>
                </c:pt>
                <c:pt idx="11">
                  <c:v>France</c:v>
                </c:pt>
                <c:pt idx="12">
                  <c:v>EU28</c:v>
                </c:pt>
                <c:pt idx="13">
                  <c:v>Italy</c:v>
                </c:pt>
                <c:pt idx="14">
                  <c:v>Belgium</c:v>
                </c:pt>
                <c:pt idx="15">
                  <c:v>Poland</c:v>
                </c:pt>
                <c:pt idx="16">
                  <c:v>Spain</c:v>
                </c:pt>
                <c:pt idx="17">
                  <c:v>Netherlands</c:v>
                </c:pt>
                <c:pt idx="18">
                  <c:v>Ireland</c:v>
                </c:pt>
                <c:pt idx="19">
                  <c:v>Malta</c:v>
                </c:pt>
                <c:pt idx="20">
                  <c:v>Romania</c:v>
                </c:pt>
                <c:pt idx="21">
                  <c:v>Estonia</c:v>
                </c:pt>
                <c:pt idx="22">
                  <c:v>Croatia</c:v>
                </c:pt>
                <c:pt idx="23">
                  <c:v>Portugal</c:v>
                </c:pt>
                <c:pt idx="24">
                  <c:v>Bulgaria</c:v>
                </c:pt>
                <c:pt idx="25">
                  <c:v>Greece</c:v>
                </c:pt>
                <c:pt idx="26">
                  <c:v>Latvia</c:v>
                </c:pt>
                <c:pt idx="27">
                  <c:v>Cyprus</c:v>
                </c:pt>
                <c:pt idx="28">
                  <c:v>Lithuania</c:v>
                </c:pt>
              </c:strCache>
            </c:strRef>
          </c:cat>
          <c:val>
            <c:numRef>
              <c:f>Sheet1!$D$2:$D$30</c:f>
              <c:numCache>
                <c:formatCode>0</c:formatCode>
                <c:ptCount val="29"/>
                <c:pt idx="0">
                  <c:v>34.225187426920698</c:v>
                </c:pt>
                <c:pt idx="1">
                  <c:v>23.321661968626358</c:v>
                </c:pt>
                <c:pt idx="2">
                  <c:v>29.105195638229635</c:v>
                </c:pt>
                <c:pt idx="3">
                  <c:v>34.312913907284766</c:v>
                </c:pt>
                <c:pt idx="4">
                  <c:v>27.518233786713974</c:v>
                </c:pt>
                <c:pt idx="5">
                  <c:v>31.990378833433553</c:v>
                </c:pt>
                <c:pt idx="6">
                  <c:v>25.115420129270543</c:v>
                </c:pt>
                <c:pt idx="7">
                  <c:v>31.635471003375272</c:v>
                </c:pt>
                <c:pt idx="8">
                  <c:v>50</c:v>
                </c:pt>
                <c:pt idx="9">
                  <c:v>24.406984960129201</c:v>
                </c:pt>
                <c:pt idx="10">
                  <c:v>27.660597732737891</c:v>
                </c:pt>
                <c:pt idx="11">
                  <c:v>28.294491203548965</c:v>
                </c:pt>
                <c:pt idx="12">
                  <c:v>27.018829197371609</c:v>
                </c:pt>
                <c:pt idx="13">
                  <c:v>30.965147453083102</c:v>
                </c:pt>
                <c:pt idx="14">
                  <c:v>27.479050279329613</c:v>
                </c:pt>
                <c:pt idx="15">
                  <c:v>30.253453523764929</c:v>
                </c:pt>
                <c:pt idx="16">
                  <c:v>25.925771127643564</c:v>
                </c:pt>
                <c:pt idx="17">
                  <c:v>25.040630078759847</c:v>
                </c:pt>
                <c:pt idx="18">
                  <c:v>16.209773539928484</c:v>
                </c:pt>
                <c:pt idx="19">
                  <c:v>24.137931034482758</c:v>
                </c:pt>
                <c:pt idx="20">
                  <c:v>21.575917486207722</c:v>
                </c:pt>
                <c:pt idx="21">
                  <c:v>28.525641025641029</c:v>
                </c:pt>
                <c:pt idx="22">
                  <c:v>26.89106044154904</c:v>
                </c:pt>
                <c:pt idx="23">
                  <c:v>27.161572052401745</c:v>
                </c:pt>
                <c:pt idx="24">
                  <c:v>23.822991182831476</c:v>
                </c:pt>
                <c:pt idx="25">
                  <c:v>25</c:v>
                </c:pt>
                <c:pt idx="26">
                  <c:v>23.719008264462811</c:v>
                </c:pt>
                <c:pt idx="27">
                  <c:v>23.985239852398525</c:v>
                </c:pt>
                <c:pt idx="28">
                  <c:v>20.759250360403652</c:v>
                </c:pt>
              </c:numCache>
            </c:numRef>
          </c:val>
          <c:extLst>
            <c:ext xmlns:c16="http://schemas.microsoft.com/office/drawing/2014/chart" uri="{C3380CC4-5D6E-409C-BE32-E72D297353CC}">
              <c16:uniqueId val="{00000002-0FF5-4F41-9D3F-469F2655AE5F}"/>
            </c:ext>
          </c:extLst>
        </c:ser>
        <c:ser>
          <c:idx val="3"/>
          <c:order val="3"/>
          <c:tx>
            <c:strRef>
              <c:f>Sheet1!$E$1</c:f>
              <c:strCache>
                <c:ptCount val="1"/>
                <c:pt idx="0">
                  <c:v>Zemās teholoģijas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Sheet1!$A$2:$A$30</c:f>
              <c:strCache>
                <c:ptCount val="29"/>
                <c:pt idx="0">
                  <c:v>Czechia</c:v>
                </c:pt>
                <c:pt idx="1">
                  <c:v>Germany </c:v>
                </c:pt>
                <c:pt idx="2">
                  <c:v>Slovakia</c:v>
                </c:pt>
                <c:pt idx="3">
                  <c:v>Slovenia</c:v>
                </c:pt>
                <c:pt idx="4">
                  <c:v>Sweden</c:v>
                </c:pt>
                <c:pt idx="5">
                  <c:v>Austria</c:v>
                </c:pt>
                <c:pt idx="6">
                  <c:v>Denmark</c:v>
                </c:pt>
                <c:pt idx="7">
                  <c:v>Finland</c:v>
                </c:pt>
                <c:pt idx="8">
                  <c:v>Luxembourg</c:v>
                </c:pt>
                <c:pt idx="9">
                  <c:v>Hungary</c:v>
                </c:pt>
                <c:pt idx="10">
                  <c:v>United Kingdom</c:v>
                </c:pt>
                <c:pt idx="11">
                  <c:v>France</c:v>
                </c:pt>
                <c:pt idx="12">
                  <c:v>EU28</c:v>
                </c:pt>
                <c:pt idx="13">
                  <c:v>Italy</c:v>
                </c:pt>
                <c:pt idx="14">
                  <c:v>Belgium</c:v>
                </c:pt>
                <c:pt idx="15">
                  <c:v>Poland</c:v>
                </c:pt>
                <c:pt idx="16">
                  <c:v>Spain</c:v>
                </c:pt>
                <c:pt idx="17">
                  <c:v>Netherlands</c:v>
                </c:pt>
                <c:pt idx="18">
                  <c:v>Ireland</c:v>
                </c:pt>
                <c:pt idx="19">
                  <c:v>Malta</c:v>
                </c:pt>
                <c:pt idx="20">
                  <c:v>Romania</c:v>
                </c:pt>
                <c:pt idx="21">
                  <c:v>Estonia</c:v>
                </c:pt>
                <c:pt idx="22">
                  <c:v>Croatia</c:v>
                </c:pt>
                <c:pt idx="23">
                  <c:v>Portugal</c:v>
                </c:pt>
                <c:pt idx="24">
                  <c:v>Bulgaria</c:v>
                </c:pt>
                <c:pt idx="25">
                  <c:v>Greece</c:v>
                </c:pt>
                <c:pt idx="26">
                  <c:v>Latvia</c:v>
                </c:pt>
                <c:pt idx="27">
                  <c:v>Cyprus</c:v>
                </c:pt>
                <c:pt idx="28">
                  <c:v>Lithuania</c:v>
                </c:pt>
              </c:strCache>
            </c:strRef>
          </c:cat>
          <c:val>
            <c:numRef>
              <c:f>Sheet1!$E$2:$E$30</c:f>
              <c:numCache>
                <c:formatCode>0</c:formatCode>
                <c:ptCount val="29"/>
                <c:pt idx="0">
                  <c:v>24.864158470321204</c:v>
                </c:pt>
                <c:pt idx="1">
                  <c:v>25.1595858982948</c:v>
                </c:pt>
                <c:pt idx="2">
                  <c:v>25.449005772931365</c:v>
                </c:pt>
                <c:pt idx="3">
                  <c:v>26.69701986754967</c:v>
                </c:pt>
                <c:pt idx="4">
                  <c:v>29.666863788685198</c:v>
                </c:pt>
                <c:pt idx="5">
                  <c:v>30.051112447384241</c:v>
                </c:pt>
                <c:pt idx="6">
                  <c:v>31.39427516158818</c:v>
                </c:pt>
                <c:pt idx="7">
                  <c:v>31.482049708499538</c:v>
                </c:pt>
                <c:pt idx="8">
                  <c:v>31.521739130434785</c:v>
                </c:pt>
                <c:pt idx="9">
                  <c:v>31.846169375189259</c:v>
                </c:pt>
                <c:pt idx="10">
                  <c:v>32.861559601511509</c:v>
                </c:pt>
                <c:pt idx="11">
                  <c:v>35.09464920543283</c:v>
                </c:pt>
                <c:pt idx="12">
                  <c:v>35.387773137391846</c:v>
                </c:pt>
                <c:pt idx="13">
                  <c:v>36.133186518575258</c:v>
                </c:pt>
                <c:pt idx="14">
                  <c:v>38.285614525139671</c:v>
                </c:pt>
                <c:pt idx="15">
                  <c:v>41.518379770545536</c:v>
                </c:pt>
                <c:pt idx="16">
                  <c:v>42.100643651258046</c:v>
                </c:pt>
                <c:pt idx="17">
                  <c:v>44.405550693836723</c:v>
                </c:pt>
                <c:pt idx="18">
                  <c:v>44.696066746126348</c:v>
                </c:pt>
                <c:pt idx="19">
                  <c:v>45.21072796934866</c:v>
                </c:pt>
                <c:pt idx="20">
                  <c:v>47.565363396497965</c:v>
                </c:pt>
                <c:pt idx="21">
                  <c:v>51.362179487179482</c:v>
                </c:pt>
                <c:pt idx="22">
                  <c:v>51.465798045602604</c:v>
                </c:pt>
                <c:pt idx="23">
                  <c:v>53.587024329382402</c:v>
                </c:pt>
                <c:pt idx="24">
                  <c:v>56.429878555980707</c:v>
                </c:pt>
                <c:pt idx="25">
                  <c:v>61.675977653631286</c:v>
                </c:pt>
                <c:pt idx="26">
                  <c:v>63.801652892561989</c:v>
                </c:pt>
                <c:pt idx="27">
                  <c:v>64.575645756457561</c:v>
                </c:pt>
                <c:pt idx="28">
                  <c:v>65.11292647765498</c:v>
                </c:pt>
              </c:numCache>
            </c:numRef>
          </c:val>
          <c:extLst>
            <c:ext xmlns:c16="http://schemas.microsoft.com/office/drawing/2014/chart" uri="{C3380CC4-5D6E-409C-BE32-E72D297353CC}">
              <c16:uniqueId val="{00000003-0FF5-4F41-9D3F-469F2655AE5F}"/>
            </c:ext>
          </c:extLst>
        </c:ser>
        <c:dLbls>
          <c:showLegendKey val="0"/>
          <c:showVal val="0"/>
          <c:showCatName val="0"/>
          <c:showSerName val="0"/>
          <c:showPercent val="0"/>
          <c:showBubbleSize val="0"/>
        </c:dLbls>
        <c:gapWidth val="70"/>
        <c:overlap val="100"/>
        <c:axId val="438784832"/>
        <c:axId val="438780896"/>
      </c:barChart>
      <c:catAx>
        <c:axId val="4387848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38780896"/>
        <c:crosses val="autoZero"/>
        <c:auto val="1"/>
        <c:lblAlgn val="ctr"/>
        <c:lblOffset val="100"/>
        <c:noMultiLvlLbl val="0"/>
      </c:catAx>
      <c:valAx>
        <c:axId val="438780896"/>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38784832"/>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8950752212755737E-2"/>
          <c:y val="6.7858705161854771E-2"/>
          <c:w val="0.89847301224570897"/>
          <c:h val="0.5446812012080221"/>
        </c:manualLayout>
      </c:layout>
      <c:barChart>
        <c:barDir val="col"/>
        <c:grouping val="clustered"/>
        <c:varyColors val="0"/>
        <c:ser>
          <c:idx val="0"/>
          <c:order val="0"/>
          <c:tx>
            <c:strRef>
              <c:f>Sheet1!$B$1:$C$1</c:f>
              <c:strCache>
                <c:ptCount val="1"/>
                <c:pt idx="0">
                  <c:v>Series 1 Series 2</c:v>
                </c:pt>
              </c:strCache>
            </c:strRef>
          </c:tx>
          <c:spPr>
            <a:solidFill>
              <a:schemeClr val="accent1"/>
            </a:solidFill>
            <a:ln>
              <a:solidFill>
                <a:schemeClr val="tx1"/>
              </a:solidFill>
            </a:ln>
            <a:effectLst/>
          </c:spPr>
          <c:invertIfNegative val="0"/>
          <c:dPt>
            <c:idx val="19"/>
            <c:invertIfNegative val="0"/>
            <c:bubble3D val="0"/>
            <c:spPr>
              <a:solidFill>
                <a:srgbClr val="C00000"/>
              </a:solidFill>
              <a:ln>
                <a:solidFill>
                  <a:schemeClr val="tx1"/>
                </a:solidFill>
              </a:ln>
              <a:effectLst/>
            </c:spPr>
            <c:extLst>
              <c:ext xmlns:c16="http://schemas.microsoft.com/office/drawing/2014/chart" uri="{C3380CC4-5D6E-409C-BE32-E72D297353CC}">
                <c16:uniqueId val="{00000005-C689-4442-9F18-3373AC4D20F6}"/>
              </c:ext>
            </c:extLst>
          </c:dPt>
          <c:dLbls>
            <c:spPr>
              <a:noFill/>
              <a:ln>
                <a:noFill/>
              </a:ln>
              <a:effectLst/>
            </c:spPr>
            <c:txPr>
              <a:bodyPr rot="0" spcFirstLastPara="1" vertOverflow="ellipsis" vert="horz" wrap="square" anchor="ctr" anchorCtr="1"/>
              <a:lstStyle/>
              <a:p>
                <a:pPr>
                  <a:defRPr sz="11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Sheet1!$A$2:$A$25</c:f>
              <c:strCache>
                <c:ptCount val="24"/>
                <c:pt idx="0">
                  <c:v>Germany</c:v>
                </c:pt>
                <c:pt idx="1">
                  <c:v>Sweden</c:v>
                </c:pt>
                <c:pt idx="2">
                  <c:v>Finland</c:v>
                </c:pt>
                <c:pt idx="3">
                  <c:v>Czech Republic</c:v>
                </c:pt>
                <c:pt idx="4">
                  <c:v>Austria</c:v>
                </c:pt>
                <c:pt idx="5">
                  <c:v>United Kingdom</c:v>
                </c:pt>
                <c:pt idx="6">
                  <c:v>Slovenia</c:v>
                </c:pt>
                <c:pt idx="7">
                  <c:v>Ireland</c:v>
                </c:pt>
                <c:pt idx="8">
                  <c:v>France</c:v>
                </c:pt>
                <c:pt idx="9">
                  <c:v>Hungary</c:v>
                </c:pt>
                <c:pt idx="10">
                  <c:v>Slovakia</c:v>
                </c:pt>
                <c:pt idx="11">
                  <c:v>Netherlands</c:v>
                </c:pt>
                <c:pt idx="12">
                  <c:v>Denmark</c:v>
                </c:pt>
                <c:pt idx="13">
                  <c:v>Italy</c:v>
                </c:pt>
                <c:pt idx="14">
                  <c:v>Poland</c:v>
                </c:pt>
                <c:pt idx="15">
                  <c:v>Estonia</c:v>
                </c:pt>
                <c:pt idx="16">
                  <c:v>Spain</c:v>
                </c:pt>
                <c:pt idx="17">
                  <c:v>Romania</c:v>
                </c:pt>
                <c:pt idx="18">
                  <c:v>Lithuania</c:v>
                </c:pt>
                <c:pt idx="19">
                  <c:v>Latvia</c:v>
                </c:pt>
                <c:pt idx="20">
                  <c:v>Croatia</c:v>
                </c:pt>
                <c:pt idx="21">
                  <c:v>Bulgaria</c:v>
                </c:pt>
                <c:pt idx="22">
                  <c:v>Portugal</c:v>
                </c:pt>
                <c:pt idx="23">
                  <c:v>Greece</c:v>
                </c:pt>
              </c:strCache>
            </c:strRef>
          </c:cat>
          <c:val>
            <c:numRef>
              <c:f>Sheet1!$C$2:$C$25</c:f>
              <c:numCache>
                <c:formatCode>General</c:formatCode>
                <c:ptCount val="24"/>
                <c:pt idx="0">
                  <c:v>3</c:v>
                </c:pt>
                <c:pt idx="1">
                  <c:v>5</c:v>
                </c:pt>
                <c:pt idx="2">
                  <c:v>8</c:v>
                </c:pt>
                <c:pt idx="3">
                  <c:v>9</c:v>
                </c:pt>
                <c:pt idx="4">
                  <c:v>10</c:v>
                </c:pt>
                <c:pt idx="5">
                  <c:v>11</c:v>
                </c:pt>
                <c:pt idx="6">
                  <c:v>12</c:v>
                </c:pt>
                <c:pt idx="7">
                  <c:v>13</c:v>
                </c:pt>
                <c:pt idx="8">
                  <c:v>14</c:v>
                </c:pt>
                <c:pt idx="9">
                  <c:v>15</c:v>
                </c:pt>
                <c:pt idx="10">
                  <c:v>16</c:v>
                </c:pt>
                <c:pt idx="11">
                  <c:v>18</c:v>
                </c:pt>
                <c:pt idx="12">
                  <c:v>19</c:v>
                </c:pt>
                <c:pt idx="13">
                  <c:v>20</c:v>
                </c:pt>
                <c:pt idx="14">
                  <c:v>23</c:v>
                </c:pt>
                <c:pt idx="15">
                  <c:v>26</c:v>
                </c:pt>
                <c:pt idx="16">
                  <c:v>28</c:v>
                </c:pt>
                <c:pt idx="17">
                  <c:v>31</c:v>
                </c:pt>
                <c:pt idx="18">
                  <c:v>34</c:v>
                </c:pt>
                <c:pt idx="19">
                  <c:v>35</c:v>
                </c:pt>
                <c:pt idx="20">
                  <c:v>36</c:v>
                </c:pt>
                <c:pt idx="21">
                  <c:v>46</c:v>
                </c:pt>
                <c:pt idx="22">
                  <c:v>48</c:v>
                </c:pt>
                <c:pt idx="23">
                  <c:v>55</c:v>
                </c:pt>
              </c:numCache>
            </c:numRef>
          </c:val>
          <c:extLst>
            <c:ext xmlns:c16="http://schemas.microsoft.com/office/drawing/2014/chart" uri="{C3380CC4-5D6E-409C-BE32-E72D297353CC}">
              <c16:uniqueId val="{00000000-C689-4442-9F18-3373AC4D20F6}"/>
            </c:ext>
          </c:extLst>
        </c:ser>
        <c:dLbls>
          <c:showLegendKey val="0"/>
          <c:showVal val="0"/>
          <c:showCatName val="0"/>
          <c:showSerName val="0"/>
          <c:showPercent val="0"/>
          <c:showBubbleSize val="0"/>
        </c:dLbls>
        <c:gapWidth val="99"/>
        <c:overlap val="-27"/>
        <c:axId val="379649616"/>
        <c:axId val="379654536"/>
      </c:barChart>
      <c:catAx>
        <c:axId val="379649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79654536"/>
        <c:crosses val="max"/>
        <c:auto val="1"/>
        <c:lblAlgn val="ctr"/>
        <c:lblOffset val="100"/>
        <c:noMultiLvlLbl val="0"/>
      </c:catAx>
      <c:valAx>
        <c:axId val="379654536"/>
        <c:scaling>
          <c:orientation val="maxMin"/>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79649616"/>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562698621541202E-2"/>
          <c:y val="5.8201844419253038E-2"/>
          <c:w val="0.85031591558221709"/>
          <c:h val="0.79657581211142248"/>
        </c:manualLayout>
      </c:layout>
      <c:barChart>
        <c:barDir val="col"/>
        <c:grouping val="clustered"/>
        <c:varyColors val="0"/>
        <c:ser>
          <c:idx val="0"/>
          <c:order val="0"/>
          <c:tx>
            <c:strRef>
              <c:f>Sheet1!$B$1</c:f>
              <c:strCache>
                <c:ptCount val="1"/>
                <c:pt idx="0">
                  <c:v>Produktivitāte</c:v>
                </c:pt>
              </c:strCache>
            </c:strRef>
          </c:tx>
          <c:spPr>
            <a:solidFill>
              <a:schemeClr val="accent1"/>
            </a:solidFill>
            <a:ln>
              <a:noFill/>
            </a:ln>
            <a:effectLst/>
          </c:spPr>
          <c:invertIfNegative val="0"/>
          <c:dLbls>
            <c:dLbl>
              <c:idx val="0"/>
              <c:layout>
                <c:manualLayout>
                  <c:x val="-1.1075948447128772E-2"/>
                  <c:y val="-1.7158443684443335E-1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647-4770-97D3-FEFB2F8FD2DE}"/>
                </c:ext>
              </c:extLst>
            </c:dLbl>
            <c:dLbl>
              <c:idx val="1"/>
              <c:layout>
                <c:manualLayout>
                  <c:x val="-1.4767931262838395E-2"/>
                  <c:y val="9.359259218317532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647-4770-97D3-FEFB2F8FD2DE}"/>
                </c:ext>
              </c:extLst>
            </c:dLbl>
            <c:dLbl>
              <c:idx val="2"/>
              <c:layout>
                <c:manualLayout>
                  <c:x val="-1.4767931262838362E-2"/>
                  <c:y val="9.359259218317704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647-4770-97D3-FEFB2F8FD2DE}"/>
                </c:ext>
              </c:extLst>
            </c:dLbl>
            <c:dLbl>
              <c:idx val="3"/>
              <c:layout>
                <c:manualLayout>
                  <c:x val="-1.9382909782475422E-2"/>
                  <c:y val="4.3368086899420177E-18"/>
                </c:manualLayout>
              </c:layout>
              <c:showLegendKey val="0"/>
              <c:showVal val="1"/>
              <c:showCatName val="0"/>
              <c:showSerName val="0"/>
              <c:showPercent val="0"/>
              <c:showBubbleSize val="0"/>
              <c:extLst>
                <c:ext xmlns:c15="http://schemas.microsoft.com/office/drawing/2012/chart" uri="{CE6537A1-D6FC-4f65-9D91-7224C49458BB}">
                  <c15:layout>
                    <c:manualLayout>
                      <c:w val="4.2263900606008445E-2"/>
                      <c:h val="6.7527055260161617E-2"/>
                    </c:manualLayout>
                  </c15:layout>
                </c:ext>
                <c:ext xmlns:c16="http://schemas.microsoft.com/office/drawing/2014/chart" uri="{C3380CC4-5D6E-409C-BE32-E72D297353CC}">
                  <c16:uniqueId val="{00000003-9647-4770-97D3-FEFB2F8FD2DE}"/>
                </c:ext>
              </c:extLst>
            </c:dLbl>
            <c:dLbl>
              <c:idx val="4"/>
              <c:layout>
                <c:manualLayout>
                  <c:x val="-1.6613922670693292E-2"/>
                  <c:y val="1.403888882747642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647-4770-97D3-FEFB2F8FD2DE}"/>
                </c:ext>
              </c:extLst>
            </c:dLbl>
            <c:dLbl>
              <c:idx val="5"/>
              <c:layout>
                <c:manualLayout>
                  <c:x val="-1.8459914078548086E-2"/>
                  <c:y val="4.679629609158722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647-4770-97D3-FEFB2F8FD2DE}"/>
                </c:ext>
              </c:extLst>
            </c:dLbl>
            <c:spPr>
              <a:noFill/>
              <a:ln>
                <a:noFill/>
              </a:ln>
              <a:effectLst/>
            </c:spPr>
            <c:txPr>
              <a:bodyPr rot="0" spcFirstLastPara="1" vertOverflow="ellipsis" vert="horz" wrap="square" anchor="ctr" anchorCtr="1"/>
              <a:lstStyle/>
              <a:p>
                <a:pPr>
                  <a:defRPr sz="11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ES-28</c:v>
                </c:pt>
                <c:pt idx="1">
                  <c:v>ES-15</c:v>
                </c:pt>
                <c:pt idx="2">
                  <c:v>Eiro zonas valstis</c:v>
                </c:pt>
                <c:pt idx="3">
                  <c:v>Igaunija</c:v>
                </c:pt>
                <c:pt idx="4">
                  <c:v>Latvija</c:v>
                </c:pt>
                <c:pt idx="5">
                  <c:v>Lietuva</c:v>
                </c:pt>
              </c:strCache>
            </c:strRef>
          </c:cat>
          <c:val>
            <c:numRef>
              <c:f>Sheet1!$B$2:$B$7</c:f>
              <c:numCache>
                <c:formatCode>0.0</c:formatCode>
                <c:ptCount val="6"/>
                <c:pt idx="0">
                  <c:v>4.1338582677165334</c:v>
                </c:pt>
                <c:pt idx="1">
                  <c:v>3.5608308605341392</c:v>
                </c:pt>
                <c:pt idx="2">
                  <c:v>3.3630069238378013</c:v>
                </c:pt>
                <c:pt idx="3">
                  <c:v>5.5984555984556152</c:v>
                </c:pt>
                <c:pt idx="4">
                  <c:v>11.813953488372093</c:v>
                </c:pt>
                <c:pt idx="5">
                  <c:v>9.3779015784586761</c:v>
                </c:pt>
              </c:numCache>
            </c:numRef>
          </c:val>
          <c:extLst>
            <c:ext xmlns:c16="http://schemas.microsoft.com/office/drawing/2014/chart" uri="{C3380CC4-5D6E-409C-BE32-E72D297353CC}">
              <c16:uniqueId val="{00000000-1C4E-4588-9DF4-F187E9360094}"/>
            </c:ext>
          </c:extLst>
        </c:ser>
        <c:ser>
          <c:idx val="1"/>
          <c:order val="1"/>
          <c:tx>
            <c:strRef>
              <c:f>Sheet1!$C$1</c:f>
              <c:strCache>
                <c:ptCount val="1"/>
                <c:pt idx="0">
                  <c:v>Darbaspēka izmaksas</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ES-28</c:v>
                </c:pt>
                <c:pt idx="1">
                  <c:v>ES-15</c:v>
                </c:pt>
                <c:pt idx="2">
                  <c:v>Eiro zonas valstis</c:v>
                </c:pt>
                <c:pt idx="3">
                  <c:v>Igaunija</c:v>
                </c:pt>
                <c:pt idx="4">
                  <c:v>Latvija</c:v>
                </c:pt>
                <c:pt idx="5">
                  <c:v>Lietuva</c:v>
                </c:pt>
              </c:strCache>
            </c:strRef>
          </c:cat>
          <c:val>
            <c:numRef>
              <c:f>Sheet1!$C$2:$C$7</c:f>
              <c:numCache>
                <c:formatCode>0.0</c:formatCode>
                <c:ptCount val="6"/>
                <c:pt idx="0">
                  <c:v>6.5510517973044244</c:v>
                </c:pt>
                <c:pt idx="1">
                  <c:v>6.2354539396114177</c:v>
                </c:pt>
                <c:pt idx="2">
                  <c:v>7.3516118500049856</c:v>
                </c:pt>
                <c:pt idx="3">
                  <c:v>29.012141134056151</c:v>
                </c:pt>
                <c:pt idx="4">
                  <c:v>42.207524495399156</c:v>
                </c:pt>
                <c:pt idx="5">
                  <c:v>35.274843377283787</c:v>
                </c:pt>
              </c:numCache>
            </c:numRef>
          </c:val>
          <c:extLst>
            <c:ext xmlns:c16="http://schemas.microsoft.com/office/drawing/2014/chart" uri="{C3380CC4-5D6E-409C-BE32-E72D297353CC}">
              <c16:uniqueId val="{00000001-1C4E-4588-9DF4-F187E9360094}"/>
            </c:ext>
          </c:extLst>
        </c:ser>
        <c:dLbls>
          <c:showLegendKey val="0"/>
          <c:showVal val="0"/>
          <c:showCatName val="0"/>
          <c:showSerName val="0"/>
          <c:showPercent val="0"/>
          <c:showBubbleSize val="0"/>
        </c:dLbls>
        <c:gapWidth val="40"/>
        <c:overlap val="43"/>
        <c:axId val="53622656"/>
        <c:axId val="66879488"/>
      </c:barChart>
      <c:lineChart>
        <c:grouping val="stacked"/>
        <c:varyColors val="0"/>
        <c:ser>
          <c:idx val="2"/>
          <c:order val="2"/>
          <c:tx>
            <c:strRef>
              <c:f>Sheet1!$D$1</c:f>
              <c:strCache>
                <c:ptCount val="1"/>
                <c:pt idx="0">
                  <c:v>Nominālais ULC</c:v>
                </c:pt>
              </c:strCache>
            </c:strRef>
          </c:tx>
          <c:spPr>
            <a:ln w="28575" cap="rnd">
              <a:noFill/>
              <a:round/>
            </a:ln>
            <a:effectLst/>
          </c:spPr>
          <c:marker>
            <c:symbol val="diamond"/>
            <c:size val="12"/>
            <c:spPr>
              <a:solidFill>
                <a:srgbClr val="FFC000"/>
              </a:solidFill>
              <a:ln w="9525">
                <a:solidFill>
                  <a:schemeClr val="accent3"/>
                </a:solidFill>
              </a:ln>
              <a:effectLst/>
            </c:spPr>
          </c:marker>
          <c:cat>
            <c:strRef>
              <c:f>Sheet1!$A$2:$A$7</c:f>
              <c:strCache>
                <c:ptCount val="6"/>
                <c:pt idx="0">
                  <c:v>ES-28</c:v>
                </c:pt>
                <c:pt idx="1">
                  <c:v>ES-15</c:v>
                </c:pt>
                <c:pt idx="2">
                  <c:v>Eiro zonas valstis</c:v>
                </c:pt>
                <c:pt idx="3">
                  <c:v>Igaunija</c:v>
                </c:pt>
                <c:pt idx="4">
                  <c:v>Latvija</c:v>
                </c:pt>
                <c:pt idx="5">
                  <c:v>Lietuva</c:v>
                </c:pt>
              </c:strCache>
            </c:strRef>
          </c:cat>
          <c:val>
            <c:numRef>
              <c:f>Sheet1!$D$2:$D$7</c:f>
              <c:numCache>
                <c:formatCode>General</c:formatCode>
                <c:ptCount val="6"/>
                <c:pt idx="0">
                  <c:v>2.2999999999999998</c:v>
                </c:pt>
                <c:pt idx="1">
                  <c:v>2.6</c:v>
                </c:pt>
                <c:pt idx="2">
                  <c:v>3.8</c:v>
                </c:pt>
                <c:pt idx="3">
                  <c:v>22.2</c:v>
                </c:pt>
                <c:pt idx="4">
                  <c:v>27.1</c:v>
                </c:pt>
                <c:pt idx="5">
                  <c:v>23.7</c:v>
                </c:pt>
              </c:numCache>
            </c:numRef>
          </c:val>
          <c:smooth val="0"/>
          <c:extLst>
            <c:ext xmlns:c16="http://schemas.microsoft.com/office/drawing/2014/chart" uri="{C3380CC4-5D6E-409C-BE32-E72D297353CC}">
              <c16:uniqueId val="{00000002-1C4E-4588-9DF4-F187E9360094}"/>
            </c:ext>
          </c:extLst>
        </c:ser>
        <c:dLbls>
          <c:showLegendKey val="0"/>
          <c:showVal val="0"/>
          <c:showCatName val="0"/>
          <c:showSerName val="0"/>
          <c:showPercent val="0"/>
          <c:showBubbleSize val="0"/>
        </c:dLbls>
        <c:marker val="1"/>
        <c:smooth val="0"/>
        <c:axId val="53622656"/>
        <c:axId val="66879488"/>
      </c:lineChart>
      <c:catAx>
        <c:axId val="53622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66879488"/>
        <c:crosses val="autoZero"/>
        <c:auto val="1"/>
        <c:lblAlgn val="ctr"/>
        <c:lblOffset val="100"/>
        <c:noMultiLvlLbl val="0"/>
      </c:catAx>
      <c:valAx>
        <c:axId val="66879488"/>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n-lt"/>
                <a:ea typeface="+mn-ea"/>
                <a:cs typeface="+mn-cs"/>
              </a:defRPr>
            </a:pPr>
            <a:endParaRPr lang="en-US"/>
          </a:p>
        </c:txPr>
        <c:crossAx val="53622656"/>
        <c:crosses val="autoZero"/>
        <c:crossBetween val="between"/>
        <c:majorUnit val="10"/>
      </c:valAx>
      <c:spPr>
        <a:noFill/>
        <a:ln>
          <a:noFill/>
        </a:ln>
        <a:effectLst/>
      </c:spPr>
    </c:plotArea>
    <c:legend>
      <c:legendPos val="b"/>
      <c:layout>
        <c:manualLayout>
          <c:xMode val="edge"/>
          <c:yMode val="edge"/>
          <c:x val="8.7435746417177773E-2"/>
          <c:y val="8.8939492757628358E-2"/>
          <c:w val="0.31202429382834196"/>
          <c:h val="0.25015291935905837"/>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sz="800">
          <a:solidFill>
            <a:sysClr val="windowText" lastClr="000000"/>
          </a:solidFill>
          <a:latin typeface="+mn-lt"/>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0.2095</cdr:x>
      <cdr:y>0.10558</cdr:y>
    </cdr:from>
    <cdr:to>
      <cdr:x>0.38018</cdr:x>
      <cdr:y>0.16081</cdr:y>
    </cdr:to>
    <cdr:sp macro="" textlink="">
      <cdr:nvSpPr>
        <cdr:cNvPr id="2" name="TextBox 1">
          <a:extLst xmlns:a="http://schemas.openxmlformats.org/drawingml/2006/main">
            <a:ext uri="{FF2B5EF4-FFF2-40B4-BE49-F238E27FC236}">
              <a16:creationId xmlns:a16="http://schemas.microsoft.com/office/drawing/2014/main" id="{6656D00D-0B73-4DFC-A347-6428EC1711D0}"/>
            </a:ext>
          </a:extLst>
        </cdr:cNvPr>
        <cdr:cNvSpPr txBox="1"/>
      </cdr:nvSpPr>
      <cdr:spPr>
        <a:xfrm xmlns:a="http://schemas.openxmlformats.org/drawingml/2006/main">
          <a:off x="1603400" y="412074"/>
          <a:ext cx="1306286" cy="21553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lv-LV" sz="1100" dirty="0"/>
        </a:p>
      </cdr:txBody>
    </cdr:sp>
  </cdr:relSizeAnchor>
  <cdr:relSizeAnchor xmlns:cdr="http://schemas.openxmlformats.org/drawingml/2006/chartDrawing">
    <cdr:from>
      <cdr:x>0.19926</cdr:x>
      <cdr:y>0.10213</cdr:y>
    </cdr:from>
    <cdr:to>
      <cdr:x>0.47576</cdr:x>
      <cdr:y>0.17353</cdr:y>
    </cdr:to>
    <cdr:sp macro="" textlink="">
      <cdr:nvSpPr>
        <cdr:cNvPr id="3" name="TextBox 2">
          <a:extLst xmlns:a="http://schemas.openxmlformats.org/drawingml/2006/main">
            <a:ext uri="{FF2B5EF4-FFF2-40B4-BE49-F238E27FC236}">
              <a16:creationId xmlns:a16="http://schemas.microsoft.com/office/drawing/2014/main" id="{786A0DEE-6FDF-4467-BC83-5D69F202D002}"/>
            </a:ext>
          </a:extLst>
        </cdr:cNvPr>
        <cdr:cNvSpPr txBox="1"/>
      </cdr:nvSpPr>
      <cdr:spPr>
        <a:xfrm xmlns:a="http://schemas.openxmlformats.org/drawingml/2006/main">
          <a:off x="1525022" y="419439"/>
          <a:ext cx="2116183" cy="29325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l"/>
          <a:r>
            <a:rPr lang="lv-LV" sz="1200" b="1" dirty="0"/>
            <a:t>6,8%</a:t>
          </a:r>
          <a:r>
            <a:rPr lang="lv-LV" sz="1200" dirty="0"/>
            <a:t>  vidēji gadā (1998-2007)</a:t>
          </a:r>
        </a:p>
      </cdr:txBody>
    </cdr:sp>
  </cdr:relSizeAnchor>
  <cdr:relSizeAnchor xmlns:cdr="http://schemas.openxmlformats.org/drawingml/2006/chartDrawing">
    <cdr:from>
      <cdr:x>0.70871</cdr:x>
      <cdr:y>0.19402</cdr:y>
    </cdr:from>
    <cdr:to>
      <cdr:x>0.98521</cdr:x>
      <cdr:y>0.26542</cdr:y>
    </cdr:to>
    <cdr:sp macro="" textlink="">
      <cdr:nvSpPr>
        <cdr:cNvPr id="4" name="TextBox 1">
          <a:extLst xmlns:a="http://schemas.openxmlformats.org/drawingml/2006/main">
            <a:ext uri="{FF2B5EF4-FFF2-40B4-BE49-F238E27FC236}">
              <a16:creationId xmlns:a16="http://schemas.microsoft.com/office/drawing/2014/main" id="{9932D597-7CA4-40CA-BFE8-F2F506D7D177}"/>
            </a:ext>
          </a:extLst>
        </cdr:cNvPr>
        <cdr:cNvSpPr txBox="1"/>
      </cdr:nvSpPr>
      <cdr:spPr>
        <a:xfrm xmlns:a="http://schemas.openxmlformats.org/drawingml/2006/main">
          <a:off x="5424087" y="796827"/>
          <a:ext cx="2116183" cy="29325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lv-LV" sz="1200" b="1" dirty="0"/>
            <a:t>1,8%</a:t>
          </a:r>
          <a:r>
            <a:rPr lang="lv-LV" sz="1200" dirty="0"/>
            <a:t>  vidēji gadā (2007-2017)</a:t>
          </a:r>
        </a:p>
      </cdr:txBody>
    </cdr:sp>
  </cdr:relSizeAnchor>
</c:userShapes>
</file>

<file path=ppt/drawings/drawing2.xml><?xml version="1.0" encoding="utf-8"?>
<c:userShapes xmlns:c="http://schemas.openxmlformats.org/drawingml/2006/chart">
  <cdr:relSizeAnchor xmlns:cdr="http://schemas.openxmlformats.org/drawingml/2006/chartDrawing">
    <cdr:from>
      <cdr:x>0.5732</cdr:x>
      <cdr:y>0.35024</cdr:y>
    </cdr:from>
    <cdr:to>
      <cdr:x>0.63632</cdr:x>
      <cdr:y>0.68352</cdr:y>
    </cdr:to>
    <cdr:sp macro="" textlink="">
      <cdr:nvSpPr>
        <cdr:cNvPr id="3" name="Arrow: Right 2">
          <a:extLst xmlns:a="http://schemas.openxmlformats.org/drawingml/2006/main">
            <a:ext uri="{FF2B5EF4-FFF2-40B4-BE49-F238E27FC236}">
              <a16:creationId xmlns:a16="http://schemas.microsoft.com/office/drawing/2014/main" id="{55425C7C-A492-44C2-BBD5-7CEC8F90B104}"/>
            </a:ext>
          </a:extLst>
        </cdr:cNvPr>
        <cdr:cNvSpPr/>
      </cdr:nvSpPr>
      <cdr:spPr>
        <a:xfrm xmlns:a="http://schemas.openxmlformats.org/drawingml/2006/main" rot="16200000">
          <a:off x="3631049" y="1970188"/>
          <a:ext cx="1416340" cy="452890"/>
        </a:xfrm>
        <a:prstGeom xmlns:a="http://schemas.openxmlformats.org/drawingml/2006/main" prst="rightArrow">
          <a:avLst/>
        </a:prstGeom>
        <a:solidFill xmlns:a="http://schemas.openxmlformats.org/drawingml/2006/main">
          <a:schemeClr val="bg2">
            <a:lumMod val="90000"/>
          </a:schemeClr>
        </a:solidFill>
        <a:ln xmlns:a="http://schemas.openxmlformats.org/drawingml/2006/main">
          <a:solidFill>
            <a:schemeClr val="tx1"/>
          </a:solidFill>
        </a:ln>
      </cdr:spPr>
      <cdr:style>
        <a:lnRef xmlns:a="http://schemas.openxmlformats.org/drawingml/2006/main" idx="1">
          <a:schemeClr val="accent2"/>
        </a:lnRef>
        <a:fillRef xmlns:a="http://schemas.openxmlformats.org/drawingml/2006/main" idx="2">
          <a:schemeClr val="accent2"/>
        </a:fillRef>
        <a:effectRef xmlns:a="http://schemas.openxmlformats.org/drawingml/2006/main" idx="1">
          <a:schemeClr val="accent2"/>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endParaRPr lang="lv-LV"/>
        </a:p>
      </cdr:txBody>
    </cdr:sp>
  </cdr:relSizeAnchor>
  <cdr:relSizeAnchor xmlns:cdr="http://schemas.openxmlformats.org/drawingml/2006/chartDrawing">
    <cdr:from>
      <cdr:x>0.86971</cdr:x>
      <cdr:y>0.26272</cdr:y>
    </cdr:from>
    <cdr:to>
      <cdr:x>0.92817</cdr:x>
      <cdr:y>0.38618</cdr:y>
    </cdr:to>
    <cdr:sp macro="" textlink="">
      <cdr:nvSpPr>
        <cdr:cNvPr id="4" name="Arrow: Right 3">
          <a:extLst xmlns:a="http://schemas.openxmlformats.org/drawingml/2006/main">
            <a:ext uri="{FF2B5EF4-FFF2-40B4-BE49-F238E27FC236}">
              <a16:creationId xmlns:a16="http://schemas.microsoft.com/office/drawing/2014/main" id="{4531F5C0-BB5C-4ED2-9C3A-7A3A544F9E9B}"/>
            </a:ext>
          </a:extLst>
        </cdr:cNvPr>
        <cdr:cNvSpPr/>
      </cdr:nvSpPr>
      <cdr:spPr>
        <a:xfrm xmlns:a="http://schemas.openxmlformats.org/drawingml/2006/main" rot="16200000">
          <a:off x="6187602" y="1169095"/>
          <a:ext cx="524678" cy="419454"/>
        </a:xfrm>
        <a:prstGeom xmlns:a="http://schemas.openxmlformats.org/drawingml/2006/main" prst="rightArrow">
          <a:avLst/>
        </a:prstGeom>
        <a:solidFill xmlns:a="http://schemas.openxmlformats.org/drawingml/2006/main">
          <a:schemeClr val="bg2">
            <a:lumMod val="90000"/>
          </a:schemeClr>
        </a:solidFill>
        <a:ln xmlns:a="http://schemas.openxmlformats.org/drawingml/2006/main">
          <a:solidFill>
            <a:schemeClr val="tx1"/>
          </a:solidFill>
        </a:ln>
      </cdr:spPr>
      <cdr:style>
        <a:lnRef xmlns:a="http://schemas.openxmlformats.org/drawingml/2006/main" idx="1">
          <a:schemeClr val="accent2"/>
        </a:lnRef>
        <a:fillRef xmlns:a="http://schemas.openxmlformats.org/drawingml/2006/main" idx="2">
          <a:schemeClr val="accent2"/>
        </a:fillRef>
        <a:effectRef xmlns:a="http://schemas.openxmlformats.org/drawingml/2006/main" idx="1">
          <a:schemeClr val="accent2"/>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endParaRPr lang="lv-LV"/>
        </a:p>
      </cdr:txBody>
    </cdr:sp>
  </cdr:relSizeAnchor>
  <cdr:relSizeAnchor xmlns:cdr="http://schemas.openxmlformats.org/drawingml/2006/chartDrawing">
    <cdr:from>
      <cdr:x>0.90566</cdr:x>
      <cdr:y>0.31722</cdr:y>
    </cdr:from>
    <cdr:to>
      <cdr:x>1</cdr:x>
      <cdr:y>0.3824</cdr:y>
    </cdr:to>
    <cdr:sp macro="" textlink="">
      <cdr:nvSpPr>
        <cdr:cNvPr id="5" name="TextBox 3"/>
        <cdr:cNvSpPr txBox="1"/>
      </cdr:nvSpPr>
      <cdr:spPr>
        <a:xfrm xmlns:a="http://schemas.openxmlformats.org/drawingml/2006/main">
          <a:off x="6498176" y="1348099"/>
          <a:ext cx="676894" cy="2769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lv-LV" sz="1200" b="1" dirty="0"/>
            <a:t>5,5 </a:t>
          </a:r>
          <a:r>
            <a:rPr lang="lv-LV" sz="1200" b="1" dirty="0" err="1"/>
            <a:t>ppt</a:t>
          </a:r>
          <a:endParaRPr lang="en-US" sz="1200" b="1" dirty="0"/>
        </a:p>
      </cdr:txBody>
    </cdr:sp>
  </cdr:relSizeAnchor>
</c:userShapes>
</file>

<file path=ppt/drawings/drawing3.xml><?xml version="1.0" encoding="utf-8"?>
<c:userShapes xmlns:c="http://schemas.openxmlformats.org/drawingml/2006/chart">
  <cdr:relSizeAnchor xmlns:cdr="http://schemas.openxmlformats.org/drawingml/2006/chartDrawing">
    <cdr:from>
      <cdr:x>0.77561</cdr:x>
      <cdr:y>0.20794</cdr:y>
    </cdr:from>
    <cdr:to>
      <cdr:x>0.95599</cdr:x>
      <cdr:y>0.27091</cdr:y>
    </cdr:to>
    <cdr:sp macro="" textlink="">
      <cdr:nvSpPr>
        <cdr:cNvPr id="2" name="TextBox 1"/>
        <cdr:cNvSpPr txBox="1"/>
      </cdr:nvSpPr>
      <cdr:spPr>
        <a:xfrm xmlns:a="http://schemas.openxmlformats.org/drawingml/2006/main">
          <a:off x="6382988" y="941119"/>
          <a:ext cx="1484415" cy="28500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lv-LV" sz="1200" b="1" dirty="0"/>
            <a:t>ES vidēji – 4,0%</a:t>
          </a:r>
          <a:endParaRPr lang="en-US" sz="1200" b="1" dirty="0"/>
        </a:p>
      </cdr:txBody>
    </cdr:sp>
  </cdr:relSizeAnchor>
</c:userShapes>
</file>

<file path=ppt/drawings/drawing4.xml><?xml version="1.0" encoding="utf-8"?>
<c:userShapes xmlns:c="http://schemas.openxmlformats.org/drawingml/2006/chart">
  <cdr:relSizeAnchor xmlns:cdr="http://schemas.openxmlformats.org/drawingml/2006/chartDrawing">
    <cdr:from>
      <cdr:x>0.66595</cdr:x>
      <cdr:y>0.37324</cdr:y>
    </cdr:from>
    <cdr:to>
      <cdr:x>0.89827</cdr:x>
      <cdr:y>0.4572</cdr:y>
    </cdr:to>
    <cdr:sp macro="" textlink="">
      <cdr:nvSpPr>
        <cdr:cNvPr id="2" name="TextBox 1"/>
        <cdr:cNvSpPr txBox="1"/>
      </cdr:nvSpPr>
      <cdr:spPr>
        <a:xfrm xmlns:a="http://schemas.openxmlformats.org/drawingml/2006/main">
          <a:off x="5480462" y="1689265"/>
          <a:ext cx="1911928" cy="38001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lv-LV" sz="1400" b="1" dirty="0"/>
            <a:t>ES vidēji – 17,8%</a:t>
          </a:r>
          <a:endParaRPr lang="en-US" sz="1400" b="1" dirty="0"/>
        </a:p>
      </cdr:txBody>
    </cdr:sp>
  </cdr:relSizeAnchor>
</c:userShapes>
</file>

<file path=ppt/drawings/drawing5.xml><?xml version="1.0" encoding="utf-8"?>
<c:userShapes xmlns:c="http://schemas.openxmlformats.org/drawingml/2006/chart">
  <cdr:relSizeAnchor xmlns:cdr="http://schemas.openxmlformats.org/drawingml/2006/chartDrawing">
    <cdr:from>
      <cdr:x>0.03027</cdr:x>
      <cdr:y>0.03623</cdr:y>
    </cdr:from>
    <cdr:to>
      <cdr:x>0.13006</cdr:x>
      <cdr:y>0.1166</cdr:y>
    </cdr:to>
    <cdr:sp macro="" textlink="">
      <cdr:nvSpPr>
        <cdr:cNvPr id="2" name="TextBox 1">
          <a:extLst xmlns:a="http://schemas.openxmlformats.org/drawingml/2006/main">
            <a:ext uri="{FF2B5EF4-FFF2-40B4-BE49-F238E27FC236}">
              <a16:creationId xmlns:a16="http://schemas.microsoft.com/office/drawing/2014/main" id="{7E011241-4812-45AF-A885-54FF8C9BD3CD}"/>
            </a:ext>
          </a:extLst>
        </cdr:cNvPr>
        <cdr:cNvSpPr txBox="1"/>
      </cdr:nvSpPr>
      <cdr:spPr>
        <a:xfrm xmlns:a="http://schemas.openxmlformats.org/drawingml/2006/main">
          <a:off x="239535" y="99315"/>
          <a:ext cx="789710" cy="22028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lv-LV" sz="1100" b="1" dirty="0"/>
            <a:t>2,67 milj.</a:t>
          </a:r>
        </a:p>
      </cdr:txBody>
    </cdr:sp>
  </cdr:relSizeAnchor>
  <cdr:relSizeAnchor xmlns:cdr="http://schemas.openxmlformats.org/drawingml/2006/chartDrawing">
    <cdr:from>
      <cdr:x>0.62239</cdr:x>
      <cdr:y>0</cdr:y>
    </cdr:from>
    <cdr:to>
      <cdr:x>0.62239</cdr:x>
      <cdr:y>1</cdr:y>
    </cdr:to>
    <cdr:cxnSp macro="">
      <cdr:nvCxnSpPr>
        <cdr:cNvPr id="3" name="Straight Connector 2">
          <a:extLst xmlns:a="http://schemas.openxmlformats.org/drawingml/2006/main">
            <a:ext uri="{FF2B5EF4-FFF2-40B4-BE49-F238E27FC236}">
              <a16:creationId xmlns:a16="http://schemas.microsoft.com/office/drawing/2014/main" id="{57B93D02-94EF-4E2E-ADDA-6EF0FF1DE579}"/>
            </a:ext>
          </a:extLst>
        </cdr:cNvPr>
        <cdr:cNvCxnSpPr>
          <a:cxnSpLocks xmlns:a="http://schemas.openxmlformats.org/drawingml/2006/main"/>
        </cdr:cNvCxnSpPr>
      </cdr:nvCxnSpPr>
      <cdr:spPr>
        <a:xfrm xmlns:a="http://schemas.openxmlformats.org/drawingml/2006/main">
          <a:off x="4925406" y="-2562502"/>
          <a:ext cx="0" cy="2741018"/>
        </a:xfrm>
        <a:prstGeom xmlns:a="http://schemas.openxmlformats.org/drawingml/2006/main" prst="line">
          <a:avLst/>
        </a:prstGeom>
        <a:ln xmlns:a="http://schemas.openxmlformats.org/drawingml/2006/main" w="34925">
          <a:solidFill>
            <a:schemeClr val="tx1">
              <a:lumMod val="65000"/>
              <a:lumOff val="35000"/>
              <a:alpha val="59000"/>
            </a:schemeClr>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89938" cy="498056"/>
          </a:xfrm>
          <a:prstGeom prst="rect">
            <a:avLst/>
          </a:prstGeom>
        </p:spPr>
        <p:txBody>
          <a:bodyPr vert="horz" lIns="91431" tIns="45715" rIns="91431" bIns="45715" rtlCol="0"/>
          <a:lstStyle>
            <a:lvl1pPr algn="l">
              <a:defRPr sz="1200"/>
            </a:lvl1pPr>
          </a:lstStyle>
          <a:p>
            <a:endParaRPr lang="lv-LV"/>
          </a:p>
        </p:txBody>
      </p:sp>
      <p:sp>
        <p:nvSpPr>
          <p:cNvPr id="3" name="Date Placeholder 2"/>
          <p:cNvSpPr>
            <a:spLocks noGrp="1"/>
          </p:cNvSpPr>
          <p:nvPr>
            <p:ph type="dt" idx="1"/>
          </p:nvPr>
        </p:nvSpPr>
        <p:spPr>
          <a:xfrm>
            <a:off x="3777608" y="0"/>
            <a:ext cx="2889938" cy="498056"/>
          </a:xfrm>
          <a:prstGeom prst="rect">
            <a:avLst/>
          </a:prstGeom>
        </p:spPr>
        <p:txBody>
          <a:bodyPr vert="horz" lIns="91431" tIns="45715" rIns="91431" bIns="45715" rtlCol="0"/>
          <a:lstStyle>
            <a:lvl1pPr algn="r">
              <a:defRPr sz="1200"/>
            </a:lvl1pPr>
          </a:lstStyle>
          <a:p>
            <a:fld id="{5BCA2975-C8EA-478D-B8F0-D2E3B11603F5}" type="datetimeFigureOut">
              <a:rPr lang="lv-LV" smtClean="0"/>
              <a:t>13.02.2019.</a:t>
            </a:fld>
            <a:endParaRPr lang="lv-LV"/>
          </a:p>
        </p:txBody>
      </p:sp>
      <p:sp>
        <p:nvSpPr>
          <p:cNvPr id="4" name="Slide Image Placeholder 3"/>
          <p:cNvSpPr>
            <a:spLocks noGrp="1" noRot="1" noChangeAspect="1"/>
          </p:cNvSpPr>
          <p:nvPr>
            <p:ph type="sldImg" idx="2"/>
          </p:nvPr>
        </p:nvSpPr>
        <p:spPr>
          <a:xfrm>
            <a:off x="1101725" y="1241425"/>
            <a:ext cx="4465638" cy="3349625"/>
          </a:xfrm>
          <a:prstGeom prst="rect">
            <a:avLst/>
          </a:prstGeom>
          <a:noFill/>
          <a:ln w="12700">
            <a:solidFill>
              <a:prstClr val="black"/>
            </a:solidFill>
          </a:ln>
        </p:spPr>
        <p:txBody>
          <a:bodyPr vert="horz" lIns="91431" tIns="45715" rIns="91431" bIns="45715" rtlCol="0" anchor="ctr"/>
          <a:lstStyle/>
          <a:p>
            <a:endParaRPr lang="lv-LV"/>
          </a:p>
        </p:txBody>
      </p:sp>
      <p:sp>
        <p:nvSpPr>
          <p:cNvPr id="5" name="Notes Placeholder 4"/>
          <p:cNvSpPr>
            <a:spLocks noGrp="1"/>
          </p:cNvSpPr>
          <p:nvPr>
            <p:ph type="body" sz="quarter" idx="3"/>
          </p:nvPr>
        </p:nvSpPr>
        <p:spPr>
          <a:xfrm>
            <a:off x="666909" y="4777195"/>
            <a:ext cx="5335270" cy="3908614"/>
          </a:xfrm>
          <a:prstGeom prst="rect">
            <a:avLst/>
          </a:prstGeom>
        </p:spPr>
        <p:txBody>
          <a:bodyPr vert="horz" lIns="91431" tIns="45715" rIns="91431" bIns="4571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1" y="9428586"/>
            <a:ext cx="2889938" cy="498055"/>
          </a:xfrm>
          <a:prstGeom prst="rect">
            <a:avLst/>
          </a:prstGeom>
        </p:spPr>
        <p:txBody>
          <a:bodyPr vert="horz" lIns="91431" tIns="45715" rIns="91431" bIns="45715" rtlCol="0" anchor="b"/>
          <a:lstStyle>
            <a:lvl1pPr algn="l">
              <a:defRPr sz="1200"/>
            </a:lvl1pPr>
          </a:lstStyle>
          <a:p>
            <a:endParaRPr lang="lv-LV"/>
          </a:p>
        </p:txBody>
      </p:sp>
      <p:sp>
        <p:nvSpPr>
          <p:cNvPr id="7" name="Slide Number Placeholder 6"/>
          <p:cNvSpPr>
            <a:spLocks noGrp="1"/>
          </p:cNvSpPr>
          <p:nvPr>
            <p:ph type="sldNum" sz="quarter" idx="5"/>
          </p:nvPr>
        </p:nvSpPr>
        <p:spPr>
          <a:xfrm>
            <a:off x="3777608" y="9428586"/>
            <a:ext cx="2889938" cy="498055"/>
          </a:xfrm>
          <a:prstGeom prst="rect">
            <a:avLst/>
          </a:prstGeom>
        </p:spPr>
        <p:txBody>
          <a:bodyPr vert="horz" lIns="91431" tIns="45715" rIns="91431" bIns="45715" rtlCol="0" anchor="b"/>
          <a:lstStyle>
            <a:lvl1pPr algn="r">
              <a:defRPr sz="1200"/>
            </a:lvl1pPr>
          </a:lstStyle>
          <a:p>
            <a:fld id="{80B83462-BD3D-4712-AC77-223BD8C06DD1}" type="slidenum">
              <a:rPr lang="lv-LV" smtClean="0"/>
              <a:t>‹#›</a:t>
            </a:fld>
            <a:endParaRPr lang="lv-LV"/>
          </a:p>
        </p:txBody>
      </p:sp>
    </p:spTree>
    <p:extLst>
      <p:ext uri="{BB962C8B-B14F-4D97-AF65-F5344CB8AC3E}">
        <p14:creationId xmlns:p14="http://schemas.microsoft.com/office/powerpoint/2010/main" val="1589206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err="1"/>
              <a:t>Pēckrīzes</a:t>
            </a:r>
            <a:r>
              <a:rPr lang="lv-LV" dirty="0"/>
              <a:t> gados produktivitātes konverģences dinamika palēninās. Periodā no 1998.</a:t>
            </a:r>
            <a:r>
              <a:rPr lang="lv-LV" baseline="0" dirty="0"/>
              <a:t> līdz 2008.gadam Latvijas </a:t>
            </a:r>
            <a:r>
              <a:rPr lang="lv-LV" baseline="0" dirty="0" err="1"/>
              <a:t>atpalīcība</a:t>
            </a:r>
            <a:r>
              <a:rPr lang="lv-LV" baseline="0" dirty="0"/>
              <a:t> no ES28 vidējā produktivitātes līmeņa samazinājās par 24,7 procentpunktiem (no ES15 vidējā līmeņa – par 22,5 </a:t>
            </a:r>
            <a:r>
              <a:rPr lang="lv-LV" baseline="0" dirty="0" err="1"/>
              <a:t>ppt</a:t>
            </a:r>
            <a:r>
              <a:rPr lang="lv-LV" baseline="0" dirty="0"/>
              <a:t>). Savukārt pēdējos desmit gados – tikai par 5,5 procentpunktiem.</a:t>
            </a:r>
            <a:endParaRPr lang="en-US" dirty="0"/>
          </a:p>
        </p:txBody>
      </p:sp>
      <p:sp>
        <p:nvSpPr>
          <p:cNvPr id="4" name="Slide Number Placeholder 3"/>
          <p:cNvSpPr>
            <a:spLocks noGrp="1"/>
          </p:cNvSpPr>
          <p:nvPr>
            <p:ph type="sldNum" sz="quarter" idx="10"/>
          </p:nvPr>
        </p:nvSpPr>
        <p:spPr/>
        <p:txBody>
          <a:bodyPr/>
          <a:lstStyle/>
          <a:p>
            <a:fld id="{80B83462-BD3D-4712-AC77-223BD8C06DD1}" type="slidenum">
              <a:rPr lang="lv-LV" smtClean="0"/>
              <a:t>3</a:t>
            </a:fld>
            <a:endParaRPr lang="lv-LV"/>
          </a:p>
        </p:txBody>
      </p:sp>
    </p:spTree>
    <p:extLst>
      <p:ext uri="{BB962C8B-B14F-4D97-AF65-F5344CB8AC3E}">
        <p14:creationId xmlns:p14="http://schemas.microsoft.com/office/powerpoint/2010/main" val="814704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a:t>Produktivitātes līmenis nozarēs</a:t>
            </a:r>
            <a:r>
              <a:rPr lang="lv-LV" baseline="0" dirty="0"/>
              <a:t> joprojām būtiska atpaliek no ES vidējiem rādītājiem.</a:t>
            </a:r>
            <a:endParaRPr lang="en-US" dirty="0"/>
          </a:p>
        </p:txBody>
      </p:sp>
      <p:sp>
        <p:nvSpPr>
          <p:cNvPr id="4" name="Slide Number Placeholder 3"/>
          <p:cNvSpPr>
            <a:spLocks noGrp="1"/>
          </p:cNvSpPr>
          <p:nvPr>
            <p:ph type="sldNum" sz="quarter" idx="10"/>
          </p:nvPr>
        </p:nvSpPr>
        <p:spPr/>
        <p:txBody>
          <a:bodyPr/>
          <a:lstStyle/>
          <a:p>
            <a:fld id="{80B83462-BD3D-4712-AC77-223BD8C06DD1}" type="slidenum">
              <a:rPr lang="lv-LV" smtClean="0"/>
              <a:t>4</a:t>
            </a:fld>
            <a:endParaRPr lang="lv-LV"/>
          </a:p>
        </p:txBody>
      </p:sp>
    </p:spTree>
    <p:extLst>
      <p:ext uri="{BB962C8B-B14F-4D97-AF65-F5344CB8AC3E}">
        <p14:creationId xmlns:p14="http://schemas.microsoft.com/office/powerpoint/2010/main" val="2036922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1200" dirty="0"/>
              <a:t>Zemo produktivitātes līmeni tautsaimniecībā, lielā mērā nosaka izteikti zemā produktivitāte apstrādes rūpniecībā.</a:t>
            </a:r>
          </a:p>
          <a:p>
            <a:endParaRPr lang="en-US" dirty="0"/>
          </a:p>
        </p:txBody>
      </p:sp>
      <p:sp>
        <p:nvSpPr>
          <p:cNvPr id="4" name="Slide Number Placeholder 3"/>
          <p:cNvSpPr>
            <a:spLocks noGrp="1"/>
          </p:cNvSpPr>
          <p:nvPr>
            <p:ph type="sldNum" sz="quarter" idx="10"/>
          </p:nvPr>
        </p:nvSpPr>
        <p:spPr/>
        <p:txBody>
          <a:bodyPr/>
          <a:lstStyle/>
          <a:p>
            <a:fld id="{80B83462-BD3D-4712-AC77-223BD8C06DD1}" type="slidenum">
              <a:rPr lang="lv-LV" smtClean="0"/>
              <a:t>5</a:t>
            </a:fld>
            <a:endParaRPr lang="lv-LV"/>
          </a:p>
        </p:txBody>
      </p:sp>
    </p:spTree>
    <p:extLst>
      <p:ext uri="{BB962C8B-B14F-4D97-AF65-F5344CB8AC3E}">
        <p14:creationId xmlns:p14="http://schemas.microsoft.com/office/powerpoint/2010/main" val="1464648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B83462-BD3D-4712-AC77-223BD8C06DD1}" type="slidenum">
              <a:rPr lang="lv-LV" smtClean="0"/>
              <a:t>6</a:t>
            </a:fld>
            <a:endParaRPr lang="lv-LV"/>
          </a:p>
        </p:txBody>
      </p:sp>
    </p:spTree>
    <p:extLst>
      <p:ext uri="{BB962C8B-B14F-4D97-AF65-F5344CB8AC3E}">
        <p14:creationId xmlns:p14="http://schemas.microsoft.com/office/powerpoint/2010/main" val="32228322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B83462-BD3D-4712-AC77-223BD8C06DD1}" type="slidenum">
              <a:rPr lang="lv-LV" smtClean="0"/>
              <a:t>7</a:t>
            </a:fld>
            <a:endParaRPr lang="lv-LV"/>
          </a:p>
        </p:txBody>
      </p:sp>
    </p:spTree>
    <p:extLst>
      <p:ext uri="{BB962C8B-B14F-4D97-AF65-F5344CB8AC3E}">
        <p14:creationId xmlns:p14="http://schemas.microsoft.com/office/powerpoint/2010/main" val="1155203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B83462-BD3D-4712-AC77-223BD8C06DD1}" type="slidenum">
              <a:rPr lang="lv-LV" smtClean="0"/>
              <a:t>8</a:t>
            </a:fld>
            <a:endParaRPr lang="lv-LV"/>
          </a:p>
        </p:txBody>
      </p:sp>
    </p:spTree>
    <p:extLst>
      <p:ext uri="{BB962C8B-B14F-4D97-AF65-F5344CB8AC3E}">
        <p14:creationId xmlns:p14="http://schemas.microsoft.com/office/powerpoint/2010/main" val="15417393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z="1200" i="1" dirty="0">
                <a:solidFill>
                  <a:srgbClr val="C00000"/>
                </a:solidFill>
              </a:rPr>
              <a:t>Vērtēts pēc eksporta ekonomiskās </a:t>
            </a:r>
            <a:r>
              <a:rPr lang="lv-LV" sz="1200" i="1" dirty="0" err="1">
                <a:solidFill>
                  <a:srgbClr val="C00000"/>
                </a:solidFill>
              </a:rPr>
              <a:t>komplicetības</a:t>
            </a:r>
            <a:endParaRPr lang="lv-LV" sz="1200" i="1" dirty="0">
              <a:solidFill>
                <a:srgbClr val="C00000"/>
              </a:solidFill>
            </a:endParaRPr>
          </a:p>
          <a:p>
            <a:endParaRPr lang="lv-LV" sz="1200" i="1" dirty="0">
              <a:solidFill>
                <a:srgbClr val="C00000"/>
              </a:solidFill>
            </a:endParaRPr>
          </a:p>
          <a:p>
            <a:r>
              <a:rPr lang="lv-LV" dirty="0"/>
              <a:t>Avots: </a:t>
            </a:r>
            <a:r>
              <a:rPr lang="en-US" sz="1200" dirty="0"/>
              <a:t>The Atlas of Economic Complexity</a:t>
            </a:r>
            <a:r>
              <a:rPr lang="lv-LV" sz="1200" dirty="0"/>
              <a:t> </a:t>
            </a:r>
            <a:endParaRPr lang="lv-LV" dirty="0"/>
          </a:p>
          <a:p>
            <a:r>
              <a:rPr lang="en-US" dirty="0"/>
              <a:t>https://atlas.media.mit.edu/en/rankings/country/eci/</a:t>
            </a:r>
            <a:endParaRPr lang="lv-LV" dirty="0"/>
          </a:p>
          <a:p>
            <a:endParaRPr lang="en-US" dirty="0"/>
          </a:p>
        </p:txBody>
      </p:sp>
      <p:sp>
        <p:nvSpPr>
          <p:cNvPr id="4" name="Slide Number Placeholder 3"/>
          <p:cNvSpPr>
            <a:spLocks noGrp="1"/>
          </p:cNvSpPr>
          <p:nvPr>
            <p:ph type="sldNum" sz="quarter" idx="10"/>
          </p:nvPr>
        </p:nvSpPr>
        <p:spPr/>
        <p:txBody>
          <a:bodyPr/>
          <a:lstStyle/>
          <a:p>
            <a:fld id="{80B83462-BD3D-4712-AC77-223BD8C06DD1}" type="slidenum">
              <a:rPr lang="lv-LV" smtClean="0"/>
              <a:t>9</a:t>
            </a:fld>
            <a:endParaRPr lang="lv-LV"/>
          </a:p>
        </p:txBody>
      </p:sp>
    </p:spTree>
    <p:extLst>
      <p:ext uri="{BB962C8B-B14F-4D97-AF65-F5344CB8AC3E}">
        <p14:creationId xmlns:p14="http://schemas.microsoft.com/office/powerpoint/2010/main" val="1652328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lv-LV"/>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v-LV"/>
              <a:t>Click to edit Master subtitle style</a:t>
            </a:r>
            <a:endParaRPr lang="en-US"/>
          </a:p>
        </p:txBody>
      </p:sp>
      <p:sp>
        <p:nvSpPr>
          <p:cNvPr id="4" name="Date Placeholder 3"/>
          <p:cNvSpPr>
            <a:spLocks noGrp="1"/>
          </p:cNvSpPr>
          <p:nvPr>
            <p:ph type="dt" sz="half" idx="10"/>
          </p:nvPr>
        </p:nvSpPr>
        <p:spPr/>
        <p:txBody>
          <a:bodyPr/>
          <a:lstStyle/>
          <a:p>
            <a:fld id="{DF2F19EE-D69A-1344-A08D-4E8BA3BBF45A}"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B7050A-10FB-9740-A56C-607921D2B57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lv-LV"/>
              <a:t>Click to edit Master text styles</a:t>
            </a:r>
          </a:p>
          <a:p>
            <a:pPr lvl="1"/>
            <a:r>
              <a:rPr lang="lv-LV"/>
              <a:t>Second level</a:t>
            </a:r>
          </a:p>
          <a:p>
            <a:pPr lvl="2"/>
            <a:r>
              <a:rPr lang="lv-LV"/>
              <a:t>Third level</a:t>
            </a:r>
          </a:p>
          <a:p>
            <a:pPr lvl="3"/>
            <a:r>
              <a:rPr lang="lv-LV"/>
              <a:t>Fourth level</a:t>
            </a:r>
          </a:p>
          <a:p>
            <a:pPr lvl="4"/>
            <a:r>
              <a:rPr lang="lv-LV"/>
              <a:t>Fifth level</a:t>
            </a:r>
            <a:endParaRPr lang="en-US"/>
          </a:p>
        </p:txBody>
      </p:sp>
      <p:sp>
        <p:nvSpPr>
          <p:cNvPr id="4" name="Date Placeholder 3"/>
          <p:cNvSpPr>
            <a:spLocks noGrp="1"/>
          </p:cNvSpPr>
          <p:nvPr>
            <p:ph type="dt" sz="half" idx="10"/>
          </p:nvPr>
        </p:nvSpPr>
        <p:spPr/>
        <p:txBody>
          <a:bodyPr/>
          <a:lstStyle/>
          <a:p>
            <a:fld id="{DF2F19EE-D69A-1344-A08D-4E8BA3BBF45A}"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B7050A-10FB-9740-A56C-607921D2B57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lv-LV"/>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lv-LV"/>
              <a:t>Click to edit Master text styles</a:t>
            </a:r>
          </a:p>
          <a:p>
            <a:pPr lvl="1"/>
            <a:r>
              <a:rPr lang="lv-LV"/>
              <a:t>Second level</a:t>
            </a:r>
          </a:p>
          <a:p>
            <a:pPr lvl="2"/>
            <a:r>
              <a:rPr lang="lv-LV"/>
              <a:t>Third level</a:t>
            </a:r>
          </a:p>
          <a:p>
            <a:pPr lvl="3"/>
            <a:r>
              <a:rPr lang="lv-LV"/>
              <a:t>Fourth level</a:t>
            </a:r>
          </a:p>
          <a:p>
            <a:pPr lvl="4"/>
            <a:r>
              <a:rPr lang="lv-LV"/>
              <a:t>Fifth level</a:t>
            </a:r>
            <a:endParaRPr lang="en-US"/>
          </a:p>
        </p:txBody>
      </p:sp>
      <p:sp>
        <p:nvSpPr>
          <p:cNvPr id="4" name="Date Placeholder 3"/>
          <p:cNvSpPr>
            <a:spLocks noGrp="1"/>
          </p:cNvSpPr>
          <p:nvPr>
            <p:ph type="dt" sz="half" idx="10"/>
          </p:nvPr>
        </p:nvSpPr>
        <p:spPr/>
        <p:txBody>
          <a:bodyPr/>
          <a:lstStyle/>
          <a:p>
            <a:fld id="{DF2F19EE-D69A-1344-A08D-4E8BA3BBF45A}"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B7050A-10FB-9740-A56C-607921D2B57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Click to edit Master title style</a:t>
            </a:r>
            <a:endParaRPr lang="en-US"/>
          </a:p>
        </p:txBody>
      </p:sp>
      <p:sp>
        <p:nvSpPr>
          <p:cNvPr id="3" name="Content Placeholder 2"/>
          <p:cNvSpPr>
            <a:spLocks noGrp="1"/>
          </p:cNvSpPr>
          <p:nvPr>
            <p:ph idx="1"/>
          </p:nvPr>
        </p:nvSpPr>
        <p:spPr/>
        <p:txBody>
          <a:bodyPr/>
          <a:lstStyle/>
          <a:p>
            <a:pPr lvl="0"/>
            <a:r>
              <a:rPr lang="lv-LV"/>
              <a:t>Click to edit Master text styles</a:t>
            </a:r>
          </a:p>
          <a:p>
            <a:pPr lvl="1"/>
            <a:r>
              <a:rPr lang="lv-LV"/>
              <a:t>Second level</a:t>
            </a:r>
          </a:p>
          <a:p>
            <a:pPr lvl="2"/>
            <a:r>
              <a:rPr lang="lv-LV"/>
              <a:t>Third level</a:t>
            </a:r>
          </a:p>
          <a:p>
            <a:pPr lvl="3"/>
            <a:r>
              <a:rPr lang="lv-LV"/>
              <a:t>Fourth level</a:t>
            </a:r>
          </a:p>
          <a:p>
            <a:pPr lvl="4"/>
            <a:r>
              <a:rPr lang="lv-LV"/>
              <a:t>Fifth level</a:t>
            </a:r>
            <a:endParaRPr lang="en-US"/>
          </a:p>
        </p:txBody>
      </p:sp>
      <p:sp>
        <p:nvSpPr>
          <p:cNvPr id="4" name="Date Placeholder 3"/>
          <p:cNvSpPr>
            <a:spLocks noGrp="1"/>
          </p:cNvSpPr>
          <p:nvPr>
            <p:ph type="dt" sz="half" idx="10"/>
          </p:nvPr>
        </p:nvSpPr>
        <p:spPr/>
        <p:txBody>
          <a:bodyPr/>
          <a:lstStyle/>
          <a:p>
            <a:fld id="{DF2F19EE-D69A-1344-A08D-4E8BA3BBF45A}"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B7050A-10FB-9740-A56C-607921D2B57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lv-LV"/>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v-LV"/>
              <a:t>Click to edit Master text styles</a:t>
            </a:r>
          </a:p>
        </p:txBody>
      </p:sp>
      <p:sp>
        <p:nvSpPr>
          <p:cNvPr id="4" name="Date Placeholder 3"/>
          <p:cNvSpPr>
            <a:spLocks noGrp="1"/>
          </p:cNvSpPr>
          <p:nvPr>
            <p:ph type="dt" sz="half" idx="10"/>
          </p:nvPr>
        </p:nvSpPr>
        <p:spPr/>
        <p:txBody>
          <a:bodyPr/>
          <a:lstStyle/>
          <a:p>
            <a:fld id="{DF2F19EE-D69A-1344-A08D-4E8BA3BBF45A}"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B7050A-10FB-9740-A56C-607921D2B57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a:t>Click to edit Master text styles</a:t>
            </a:r>
          </a:p>
          <a:p>
            <a:pPr lvl="1"/>
            <a:r>
              <a:rPr lang="lv-LV"/>
              <a:t>Second level</a:t>
            </a:r>
          </a:p>
          <a:p>
            <a:pPr lvl="2"/>
            <a:r>
              <a:rPr lang="lv-LV"/>
              <a:t>Third level</a:t>
            </a:r>
          </a:p>
          <a:p>
            <a:pPr lvl="3"/>
            <a:r>
              <a:rPr lang="lv-LV"/>
              <a:t>Fourth level</a:t>
            </a:r>
          </a:p>
          <a:p>
            <a:pPr lvl="4"/>
            <a:r>
              <a:rPr lang="lv-LV"/>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a:t>Click to edit Master text styles</a:t>
            </a:r>
          </a:p>
          <a:p>
            <a:pPr lvl="1"/>
            <a:r>
              <a:rPr lang="lv-LV"/>
              <a:t>Second level</a:t>
            </a:r>
          </a:p>
          <a:p>
            <a:pPr lvl="2"/>
            <a:r>
              <a:rPr lang="lv-LV"/>
              <a:t>Third level</a:t>
            </a:r>
          </a:p>
          <a:p>
            <a:pPr lvl="3"/>
            <a:r>
              <a:rPr lang="lv-LV"/>
              <a:t>Fourth level</a:t>
            </a:r>
          </a:p>
          <a:p>
            <a:pPr lvl="4"/>
            <a:r>
              <a:rPr lang="lv-LV"/>
              <a:t>Fifth level</a:t>
            </a:r>
            <a:endParaRPr lang="en-US"/>
          </a:p>
        </p:txBody>
      </p:sp>
      <p:sp>
        <p:nvSpPr>
          <p:cNvPr id="5" name="Date Placeholder 4"/>
          <p:cNvSpPr>
            <a:spLocks noGrp="1"/>
          </p:cNvSpPr>
          <p:nvPr>
            <p:ph type="dt" sz="half" idx="10"/>
          </p:nvPr>
        </p:nvSpPr>
        <p:spPr/>
        <p:txBody>
          <a:bodyPr/>
          <a:lstStyle/>
          <a:p>
            <a:fld id="{DF2F19EE-D69A-1344-A08D-4E8BA3BBF45A}" type="datetimeFigureOut">
              <a:rPr lang="en-US" smtClean="0"/>
              <a:t>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B7050A-10FB-9740-A56C-607921D2B57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v-LV"/>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a:t>Click to edit Master text styles</a:t>
            </a:r>
          </a:p>
          <a:p>
            <a:pPr lvl="1"/>
            <a:r>
              <a:rPr lang="lv-LV"/>
              <a:t>Second level</a:t>
            </a:r>
          </a:p>
          <a:p>
            <a:pPr lvl="2"/>
            <a:r>
              <a:rPr lang="lv-LV"/>
              <a:t>Third level</a:t>
            </a:r>
          </a:p>
          <a:p>
            <a:pPr lvl="3"/>
            <a:r>
              <a:rPr lang="lv-LV"/>
              <a:t>Fourth level</a:t>
            </a:r>
          </a:p>
          <a:p>
            <a:pPr lvl="4"/>
            <a:r>
              <a:rPr lang="lv-LV"/>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a:t>Click to edit Master text styles</a:t>
            </a:r>
          </a:p>
          <a:p>
            <a:pPr lvl="1"/>
            <a:r>
              <a:rPr lang="lv-LV"/>
              <a:t>Second level</a:t>
            </a:r>
          </a:p>
          <a:p>
            <a:pPr lvl="2"/>
            <a:r>
              <a:rPr lang="lv-LV"/>
              <a:t>Third level</a:t>
            </a:r>
          </a:p>
          <a:p>
            <a:pPr lvl="3"/>
            <a:r>
              <a:rPr lang="lv-LV"/>
              <a:t>Fourth level</a:t>
            </a:r>
          </a:p>
          <a:p>
            <a:pPr lvl="4"/>
            <a:r>
              <a:rPr lang="lv-LV"/>
              <a:t>Fifth level</a:t>
            </a:r>
            <a:endParaRPr lang="en-US"/>
          </a:p>
        </p:txBody>
      </p:sp>
      <p:sp>
        <p:nvSpPr>
          <p:cNvPr id="7" name="Date Placeholder 6"/>
          <p:cNvSpPr>
            <a:spLocks noGrp="1"/>
          </p:cNvSpPr>
          <p:nvPr>
            <p:ph type="dt" sz="half" idx="10"/>
          </p:nvPr>
        </p:nvSpPr>
        <p:spPr/>
        <p:txBody>
          <a:bodyPr/>
          <a:lstStyle/>
          <a:p>
            <a:fld id="{DF2F19EE-D69A-1344-A08D-4E8BA3BBF45A}" type="datetimeFigureOut">
              <a:rPr lang="en-US" smtClean="0"/>
              <a:t>2/13/2019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B7050A-10FB-9740-A56C-607921D2B57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Click to edit Master title style</a:t>
            </a:r>
            <a:endParaRPr lang="en-US"/>
          </a:p>
        </p:txBody>
      </p:sp>
      <p:sp>
        <p:nvSpPr>
          <p:cNvPr id="3" name="Date Placeholder 2"/>
          <p:cNvSpPr>
            <a:spLocks noGrp="1"/>
          </p:cNvSpPr>
          <p:nvPr>
            <p:ph type="dt" sz="half" idx="10"/>
          </p:nvPr>
        </p:nvSpPr>
        <p:spPr/>
        <p:txBody>
          <a:bodyPr/>
          <a:lstStyle/>
          <a:p>
            <a:fld id="{DF2F19EE-D69A-1344-A08D-4E8BA3BBF45A}" type="datetimeFigureOut">
              <a:rPr lang="en-US" smtClean="0"/>
              <a:t>2/13/2019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B7050A-10FB-9740-A56C-607921D2B57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2F19EE-D69A-1344-A08D-4E8BA3BBF45A}" type="datetimeFigureOut">
              <a:rPr lang="en-US" smtClean="0"/>
              <a:t>2/13/2019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B7050A-10FB-9740-A56C-607921D2B57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lv-LV"/>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a:t>Click to edit Master text styles</a:t>
            </a:r>
          </a:p>
          <a:p>
            <a:pPr lvl="1"/>
            <a:r>
              <a:rPr lang="lv-LV"/>
              <a:t>Second level</a:t>
            </a:r>
          </a:p>
          <a:p>
            <a:pPr lvl="2"/>
            <a:r>
              <a:rPr lang="lv-LV"/>
              <a:t>Third level</a:t>
            </a:r>
          </a:p>
          <a:p>
            <a:pPr lvl="3"/>
            <a:r>
              <a:rPr lang="lv-LV"/>
              <a:t>Fourth level</a:t>
            </a:r>
          </a:p>
          <a:p>
            <a:pPr lvl="4"/>
            <a:r>
              <a:rPr lang="lv-LV"/>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a:t>Click to edit Master text styles</a:t>
            </a:r>
          </a:p>
        </p:txBody>
      </p:sp>
      <p:sp>
        <p:nvSpPr>
          <p:cNvPr id="5" name="Date Placeholder 4"/>
          <p:cNvSpPr>
            <a:spLocks noGrp="1"/>
          </p:cNvSpPr>
          <p:nvPr>
            <p:ph type="dt" sz="half" idx="10"/>
          </p:nvPr>
        </p:nvSpPr>
        <p:spPr/>
        <p:txBody>
          <a:bodyPr/>
          <a:lstStyle/>
          <a:p>
            <a:fld id="{DF2F19EE-D69A-1344-A08D-4E8BA3BBF45A}" type="datetimeFigureOut">
              <a:rPr lang="en-US" smtClean="0"/>
              <a:t>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B7050A-10FB-9740-A56C-607921D2B57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lv-LV"/>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a:t>Click to edit Master text styles</a:t>
            </a:r>
          </a:p>
        </p:txBody>
      </p:sp>
      <p:sp>
        <p:nvSpPr>
          <p:cNvPr id="5" name="Date Placeholder 4"/>
          <p:cNvSpPr>
            <a:spLocks noGrp="1"/>
          </p:cNvSpPr>
          <p:nvPr>
            <p:ph type="dt" sz="half" idx="10"/>
          </p:nvPr>
        </p:nvSpPr>
        <p:spPr/>
        <p:txBody>
          <a:bodyPr/>
          <a:lstStyle/>
          <a:p>
            <a:fld id="{DF2F19EE-D69A-1344-A08D-4E8BA3BBF45A}" type="datetimeFigureOut">
              <a:rPr lang="en-US" smtClean="0"/>
              <a:t>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B7050A-10FB-9740-A56C-607921D2B57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v-LV"/>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v-LV"/>
              <a:t>Click to edit Master text styles</a:t>
            </a:r>
          </a:p>
          <a:p>
            <a:pPr lvl="1"/>
            <a:r>
              <a:rPr lang="lv-LV"/>
              <a:t>Second level</a:t>
            </a:r>
          </a:p>
          <a:p>
            <a:pPr lvl="2"/>
            <a:r>
              <a:rPr lang="lv-LV"/>
              <a:t>Third level</a:t>
            </a:r>
          </a:p>
          <a:p>
            <a:pPr lvl="3"/>
            <a:r>
              <a:rPr lang="lv-LV"/>
              <a:t>Fourth level</a:t>
            </a:r>
          </a:p>
          <a:p>
            <a:pPr lvl="4"/>
            <a:r>
              <a:rPr lang="lv-LV"/>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2F19EE-D69A-1344-A08D-4E8BA3BBF45A}" type="datetimeFigureOut">
              <a:rPr lang="en-US" smtClean="0"/>
              <a:t>2/13/2019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B7050A-10FB-9740-A56C-607921D2B57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0107" y="1673225"/>
            <a:ext cx="7772400" cy="1470025"/>
          </a:xfrm>
        </p:spPr>
        <p:txBody>
          <a:bodyPr>
            <a:normAutofit fontScale="90000"/>
          </a:bodyPr>
          <a:lstStyle/>
          <a:p>
            <a:r>
              <a:rPr lang="lv-LV" b="1" dirty="0"/>
              <a:t>Produktivitāte</a:t>
            </a:r>
            <a:r>
              <a:rPr lang="en-US" b="1" dirty="0"/>
              <a:t> </a:t>
            </a:r>
            <a:r>
              <a:rPr lang="en-US" b="1" dirty="0" err="1"/>
              <a:t>Latvijā</a:t>
            </a:r>
            <a:br>
              <a:rPr lang="lv-LV" b="1" dirty="0"/>
            </a:br>
            <a:r>
              <a:rPr lang="lv-LV" b="1" dirty="0"/>
              <a:t>(tendences, izaicinājumi, politika)</a:t>
            </a:r>
            <a:endParaRPr lang="en-US" b="1" dirty="0"/>
          </a:p>
        </p:txBody>
      </p:sp>
      <p:sp>
        <p:nvSpPr>
          <p:cNvPr id="3" name="Subtitle 2"/>
          <p:cNvSpPr>
            <a:spLocks noGrp="1"/>
          </p:cNvSpPr>
          <p:nvPr>
            <p:ph type="subTitle" idx="1"/>
          </p:nvPr>
        </p:nvSpPr>
        <p:spPr/>
        <p:txBody>
          <a:bodyPr/>
          <a:lstStyle/>
          <a:p>
            <a:r>
              <a:rPr lang="lv-LV" dirty="0"/>
              <a:t>Oļegs Barānovs</a:t>
            </a:r>
          </a:p>
          <a:p>
            <a:r>
              <a:rPr lang="lv-LV" dirty="0"/>
              <a:t>Irina Skribāne</a:t>
            </a:r>
            <a:endParaRPr lang="en-US" dirty="0"/>
          </a:p>
        </p:txBody>
      </p:sp>
      <p:sp>
        <p:nvSpPr>
          <p:cNvPr id="4" name="TextBox 3">
            <a:extLst>
              <a:ext uri="{FF2B5EF4-FFF2-40B4-BE49-F238E27FC236}">
                <a16:creationId xmlns:a16="http://schemas.microsoft.com/office/drawing/2014/main" id="{48EEE934-D71D-4DFF-8945-ABC2A80C7585}"/>
              </a:ext>
            </a:extLst>
          </p:cNvPr>
          <p:cNvSpPr txBox="1"/>
          <p:nvPr/>
        </p:nvSpPr>
        <p:spPr>
          <a:xfrm>
            <a:off x="3367599" y="5555218"/>
            <a:ext cx="2338269" cy="369332"/>
          </a:xfrm>
          <a:prstGeom prst="rect">
            <a:avLst/>
          </a:prstGeom>
          <a:noFill/>
        </p:spPr>
        <p:txBody>
          <a:bodyPr wrap="none" rtlCol="0">
            <a:spAutoFit/>
          </a:bodyPr>
          <a:lstStyle/>
          <a:p>
            <a:r>
              <a:rPr lang="lv-LV" dirty="0"/>
              <a:t>2019.gada 14.februāris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516"/>
          </a:xfrm>
        </p:spPr>
        <p:txBody>
          <a:bodyPr>
            <a:normAutofit/>
          </a:bodyPr>
          <a:lstStyle/>
          <a:p>
            <a:r>
              <a:rPr lang="lv-LV" sz="3200" b="1" dirty="0"/>
              <a:t>Daži secinājumi</a:t>
            </a:r>
            <a:endParaRPr lang="en-US" sz="3200" b="1" dirty="0"/>
          </a:p>
        </p:txBody>
      </p:sp>
      <p:sp>
        <p:nvSpPr>
          <p:cNvPr id="3" name="Content Placeholder 2"/>
          <p:cNvSpPr>
            <a:spLocks noGrp="1"/>
          </p:cNvSpPr>
          <p:nvPr>
            <p:ph idx="1"/>
          </p:nvPr>
        </p:nvSpPr>
        <p:spPr>
          <a:xfrm>
            <a:off x="457200" y="992778"/>
            <a:ext cx="8229600" cy="5468982"/>
          </a:xfrm>
        </p:spPr>
        <p:txBody>
          <a:bodyPr>
            <a:normAutofit/>
          </a:bodyPr>
          <a:lstStyle/>
          <a:p>
            <a:pPr>
              <a:spcBef>
                <a:spcPts val="2400"/>
              </a:spcBef>
            </a:pPr>
            <a:r>
              <a:rPr lang="lv-LV" sz="2400" dirty="0"/>
              <a:t>Latvija produktivitātes līmenis joprojām ir viens no zemākiem ES un konverģences temps palēninās</a:t>
            </a:r>
          </a:p>
          <a:p>
            <a:pPr>
              <a:spcBef>
                <a:spcPts val="2400"/>
              </a:spcBef>
            </a:pPr>
            <a:r>
              <a:rPr lang="lv-LV" sz="2400" dirty="0"/>
              <a:t>Zemo produktivitātes līmeni tautsaimniecībā, lielā mērā nosaka izteikti zemā produktivitāte apstrādes rūpniecībā</a:t>
            </a:r>
          </a:p>
          <a:p>
            <a:pPr>
              <a:spcBef>
                <a:spcPts val="2400"/>
              </a:spcBef>
            </a:pPr>
            <a:r>
              <a:rPr lang="lv-LV" sz="2400" dirty="0"/>
              <a:t>Strukturālo pārmaiņu temps ir nepietiekams un darba resursu pārdales process no zemākas un augstākas produktivitātes nozarēm ir salīdzinoši vājš</a:t>
            </a:r>
          </a:p>
          <a:p>
            <a:pPr>
              <a:spcBef>
                <a:spcPts val="2400"/>
              </a:spcBef>
            </a:pPr>
            <a:r>
              <a:rPr lang="lv-LV" sz="2400" dirty="0"/>
              <a:t>Darba ražīgums nav atkarīgs tikai no cilvēku vēlmes strādāt labāk un vairāk, tas ir cieši saistīts ar ekonomikas struktūru un uzņēmējdarbības vides dinamiku. Jo ekonomikā vairāk dominē sektori ar augstu pievienoto vērtību, un attīstās ātri augoši uzņēmumi, jo labāki kļūst ražīguma rādītāji</a:t>
            </a:r>
            <a:endParaRPr lang="en-US" sz="2400"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b="1" dirty="0"/>
              <a:t>Galvenie produktivitāti veicinošie politikas virzieni Latvijā</a:t>
            </a:r>
            <a:endParaRPr lang="en-US" sz="3200" b="1" dirty="0"/>
          </a:p>
        </p:txBody>
      </p:sp>
      <p:sp>
        <p:nvSpPr>
          <p:cNvPr id="3" name="Content Placeholder 2"/>
          <p:cNvSpPr>
            <a:spLocks noGrp="1"/>
          </p:cNvSpPr>
          <p:nvPr>
            <p:ph idx="1"/>
          </p:nvPr>
        </p:nvSpPr>
        <p:spPr/>
        <p:txBody>
          <a:bodyPr>
            <a:normAutofit/>
          </a:bodyPr>
          <a:lstStyle/>
          <a:p>
            <a:pPr lvl="0">
              <a:spcBef>
                <a:spcPts val="1200"/>
              </a:spcBef>
            </a:pPr>
            <a:r>
              <a:rPr lang="lv-LV" sz="2400" dirty="0"/>
              <a:t>Stabilas makroekonomiskās vides nodrošināšana</a:t>
            </a:r>
          </a:p>
          <a:p>
            <a:pPr lvl="0">
              <a:spcBef>
                <a:spcPts val="1200"/>
              </a:spcBef>
            </a:pPr>
            <a:r>
              <a:rPr lang="lv-LV" sz="2400" dirty="0"/>
              <a:t>Uzņēmējdarbības vides kvalitātes uzlabošana</a:t>
            </a:r>
          </a:p>
          <a:p>
            <a:pPr lvl="0">
              <a:spcBef>
                <a:spcPts val="1200"/>
              </a:spcBef>
            </a:pPr>
            <a:r>
              <a:rPr lang="lv-LV" sz="2400" dirty="0"/>
              <a:t>Darbaspēka pieejamības un kvalitātes uzlabošana</a:t>
            </a:r>
          </a:p>
          <a:p>
            <a:pPr lvl="0">
              <a:spcBef>
                <a:spcPts val="1200"/>
              </a:spcBef>
            </a:pPr>
            <a:r>
              <a:rPr lang="lv-LV" sz="2400" dirty="0"/>
              <a:t>Augstākas pievienotās vērtības ražošanas veicināšana</a:t>
            </a:r>
          </a:p>
          <a:p>
            <a:pPr lvl="0">
              <a:spcBef>
                <a:spcPts val="1200"/>
              </a:spcBef>
            </a:pPr>
            <a:r>
              <a:rPr lang="lv-LV" sz="2400" dirty="0"/>
              <a:t>Latvijas reģionu un Rīgas konkurētspējas stiprināšana </a:t>
            </a:r>
          </a:p>
          <a:p>
            <a:r>
              <a:rPr lang="lv-LV" sz="2400" dirty="0"/>
              <a:t>Ilgtspējīgas attīstības nodrošināšana</a:t>
            </a:r>
          </a:p>
          <a:p>
            <a:endParaRPr lang="en-US" i="1" dirty="0"/>
          </a:p>
        </p:txBody>
      </p:sp>
    </p:spTree>
    <p:extLst>
      <p:ext uri="{BB962C8B-B14F-4D97-AF65-F5344CB8AC3E}">
        <p14:creationId xmlns:p14="http://schemas.microsoft.com/office/powerpoint/2010/main" val="3634452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550"/>
            <a:ext cx="8229600" cy="681511"/>
          </a:xfrm>
        </p:spPr>
        <p:txBody>
          <a:bodyPr>
            <a:normAutofit/>
          </a:bodyPr>
          <a:lstStyle/>
          <a:p>
            <a:r>
              <a:rPr lang="lv-LV" sz="2800" b="1" dirty="0"/>
              <a:t>Stabilas makroekonomiskās vides nodrošināšana</a:t>
            </a:r>
            <a:endParaRPr lang="en-US" sz="2800" b="1" dirty="0"/>
          </a:p>
        </p:txBody>
      </p:sp>
      <p:sp>
        <p:nvSpPr>
          <p:cNvPr id="3" name="Content Placeholder 2"/>
          <p:cNvSpPr>
            <a:spLocks noGrp="1"/>
          </p:cNvSpPr>
          <p:nvPr>
            <p:ph idx="1"/>
          </p:nvPr>
        </p:nvSpPr>
        <p:spPr>
          <a:xfrm>
            <a:off x="457200" y="842061"/>
            <a:ext cx="8229600" cy="5360745"/>
          </a:xfrm>
        </p:spPr>
        <p:txBody>
          <a:bodyPr>
            <a:normAutofit/>
          </a:bodyPr>
          <a:lstStyle/>
          <a:p>
            <a:pPr marL="0" lvl="0" indent="0">
              <a:buNone/>
            </a:pPr>
            <a:r>
              <a:rPr lang="lv-LV" sz="2000" dirty="0"/>
              <a:t>Galvenais izaicinājums: pieaug iekšējā pieprasījuma spiediens un vājinās izmaksu konkurētspēja </a:t>
            </a:r>
            <a:endParaRPr lang="en-US" sz="2000" i="1" dirty="0"/>
          </a:p>
        </p:txBody>
      </p:sp>
      <p:graphicFrame>
        <p:nvGraphicFramePr>
          <p:cNvPr id="4" name="Chart 3">
            <a:extLst>
              <a:ext uri="{FF2B5EF4-FFF2-40B4-BE49-F238E27FC236}">
                <a16:creationId xmlns:a16="http://schemas.microsoft.com/office/drawing/2014/main" id="{8D6E0994-1BA6-48A5-BC90-393552188A40}"/>
              </a:ext>
            </a:extLst>
          </p:cNvPr>
          <p:cNvGraphicFramePr/>
          <p:nvPr>
            <p:extLst>
              <p:ext uri="{D42A27DB-BD31-4B8C-83A1-F6EECF244321}">
                <p14:modId xmlns:p14="http://schemas.microsoft.com/office/powerpoint/2010/main" val="1943392704"/>
              </p:ext>
            </p:extLst>
          </p:nvPr>
        </p:nvGraphicFramePr>
        <p:xfrm>
          <a:off x="949049" y="1867989"/>
          <a:ext cx="6879772" cy="294933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51E4A3A5-DC82-42FF-8D5F-CE824F1A4053}"/>
              </a:ext>
            </a:extLst>
          </p:cNvPr>
          <p:cNvSpPr txBox="1"/>
          <p:nvPr/>
        </p:nvSpPr>
        <p:spPr>
          <a:xfrm>
            <a:off x="1855108" y="1760698"/>
            <a:ext cx="914033" cy="307777"/>
          </a:xfrm>
          <a:prstGeom prst="rect">
            <a:avLst/>
          </a:prstGeom>
          <a:noFill/>
        </p:spPr>
        <p:txBody>
          <a:bodyPr wrap="none" rtlCol="0">
            <a:spAutoFit/>
          </a:bodyPr>
          <a:lstStyle/>
          <a:p>
            <a:r>
              <a:rPr lang="lv-LV" sz="1400" dirty="0"/>
              <a:t>2012=100</a:t>
            </a:r>
          </a:p>
        </p:txBody>
      </p:sp>
      <p:sp>
        <p:nvSpPr>
          <p:cNvPr id="6" name="TextBox 5">
            <a:extLst>
              <a:ext uri="{FF2B5EF4-FFF2-40B4-BE49-F238E27FC236}">
                <a16:creationId xmlns:a16="http://schemas.microsoft.com/office/drawing/2014/main" id="{BCD2E103-5C79-4CD2-997D-4EA424D4996A}"/>
              </a:ext>
            </a:extLst>
          </p:cNvPr>
          <p:cNvSpPr txBox="1"/>
          <p:nvPr/>
        </p:nvSpPr>
        <p:spPr>
          <a:xfrm>
            <a:off x="4114800" y="2971800"/>
            <a:ext cx="914400" cy="914400"/>
          </a:xfrm>
          <a:prstGeom prst="rect">
            <a:avLst/>
          </a:prstGeom>
          <a:noFill/>
        </p:spPr>
        <p:txBody>
          <a:bodyPr wrap="square" rtlCol="0">
            <a:spAutoFit/>
          </a:bodyPr>
          <a:lstStyle/>
          <a:p>
            <a:endParaRPr lang="lv-LV" dirty="0"/>
          </a:p>
        </p:txBody>
      </p:sp>
      <p:sp>
        <p:nvSpPr>
          <p:cNvPr id="7" name="TextBox 6">
            <a:extLst>
              <a:ext uri="{FF2B5EF4-FFF2-40B4-BE49-F238E27FC236}">
                <a16:creationId xmlns:a16="http://schemas.microsoft.com/office/drawing/2014/main" id="{7D98E618-A6B4-43AA-976A-767C366D7BC5}"/>
              </a:ext>
            </a:extLst>
          </p:cNvPr>
          <p:cNvSpPr txBox="1"/>
          <p:nvPr/>
        </p:nvSpPr>
        <p:spPr>
          <a:xfrm>
            <a:off x="648393" y="5341031"/>
            <a:ext cx="8038407" cy="1015663"/>
          </a:xfrm>
          <a:prstGeom prst="rect">
            <a:avLst/>
          </a:prstGeom>
          <a:noFill/>
        </p:spPr>
        <p:txBody>
          <a:bodyPr wrap="square" rtlCol="0">
            <a:spAutoFit/>
          </a:bodyPr>
          <a:lstStyle/>
          <a:p>
            <a:r>
              <a:rPr lang="lv-LV" sz="2000" dirty="0"/>
              <a:t>Jāfokusējas nevis uz pieprasījuma mazināšanu jeb izaugsmes bremzēšanu, bet gan uz tautsaimniecības piedāvājuma jeb ražošanas kapacitātes stiprināšanu, veicinot investīcijas pamatkapitālā, </a:t>
            </a:r>
            <a:r>
              <a:rPr lang="lv-LV" sz="2000" dirty="0" err="1"/>
              <a:t>cilvēkkapitālā</a:t>
            </a:r>
            <a:r>
              <a:rPr lang="lv-LV" sz="2000" dirty="0"/>
              <a:t> u.tml.</a:t>
            </a:r>
          </a:p>
        </p:txBody>
      </p:sp>
      <p:sp>
        <p:nvSpPr>
          <p:cNvPr id="8" name="TextBox 7">
            <a:extLst>
              <a:ext uri="{FF2B5EF4-FFF2-40B4-BE49-F238E27FC236}">
                <a16:creationId xmlns:a16="http://schemas.microsoft.com/office/drawing/2014/main" id="{E215890D-1566-41CD-9178-0F209A5F7DB6}"/>
              </a:ext>
            </a:extLst>
          </p:cNvPr>
          <p:cNvSpPr txBox="1"/>
          <p:nvPr/>
        </p:nvSpPr>
        <p:spPr>
          <a:xfrm>
            <a:off x="784958" y="4990011"/>
            <a:ext cx="3329842" cy="307777"/>
          </a:xfrm>
          <a:prstGeom prst="rect">
            <a:avLst/>
          </a:prstGeom>
          <a:noFill/>
        </p:spPr>
        <p:txBody>
          <a:bodyPr wrap="square" rtlCol="0">
            <a:spAutoFit/>
          </a:bodyPr>
          <a:lstStyle/>
          <a:p>
            <a:r>
              <a:rPr lang="lv-LV" sz="1400" dirty="0"/>
              <a:t>Avots: EUROSTAT, autoru aprēķins</a:t>
            </a:r>
          </a:p>
        </p:txBody>
      </p:sp>
    </p:spTree>
    <p:extLst>
      <p:ext uri="{BB962C8B-B14F-4D97-AF65-F5344CB8AC3E}">
        <p14:creationId xmlns:p14="http://schemas.microsoft.com/office/powerpoint/2010/main" val="2610967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6179"/>
          </a:xfrm>
        </p:spPr>
        <p:txBody>
          <a:bodyPr>
            <a:normAutofit/>
          </a:bodyPr>
          <a:lstStyle/>
          <a:p>
            <a:r>
              <a:rPr lang="lv-LV" sz="2800" b="1" dirty="0"/>
              <a:t>Uzņēmējdarbības vides kvalitātes uzlabošana</a:t>
            </a:r>
            <a:endParaRPr lang="en-US" sz="2800" b="1" dirty="0"/>
          </a:p>
        </p:txBody>
      </p:sp>
      <p:sp>
        <p:nvSpPr>
          <p:cNvPr id="3" name="Content Placeholder 2"/>
          <p:cNvSpPr>
            <a:spLocks noGrp="1"/>
          </p:cNvSpPr>
          <p:nvPr>
            <p:ph idx="1"/>
          </p:nvPr>
        </p:nvSpPr>
        <p:spPr>
          <a:xfrm>
            <a:off x="457200" y="1114698"/>
            <a:ext cx="8229600" cy="4689544"/>
          </a:xfrm>
        </p:spPr>
        <p:txBody>
          <a:bodyPr>
            <a:normAutofit/>
          </a:bodyPr>
          <a:lstStyle/>
          <a:p>
            <a:pPr marL="0" lvl="0" indent="0">
              <a:buNone/>
            </a:pPr>
            <a:r>
              <a:rPr lang="lv-LV" sz="2000" dirty="0"/>
              <a:t>Latvijai ir zemi rādītāji attiecībā uz būvniecības atļauju ieguvi, tiesvedības procesu ilgumu un līdzekļu atgūšanas līmeni maksātnespējas lietās </a:t>
            </a:r>
            <a:endParaRPr lang="en-US" sz="2000" i="1" dirty="0"/>
          </a:p>
        </p:txBody>
      </p:sp>
      <p:sp>
        <p:nvSpPr>
          <p:cNvPr id="5" name="TextBox 4">
            <a:extLst>
              <a:ext uri="{FF2B5EF4-FFF2-40B4-BE49-F238E27FC236}">
                <a16:creationId xmlns:a16="http://schemas.microsoft.com/office/drawing/2014/main" id="{51E4A3A5-DC82-42FF-8D5F-CE824F1A4053}"/>
              </a:ext>
            </a:extLst>
          </p:cNvPr>
          <p:cNvSpPr txBox="1"/>
          <p:nvPr/>
        </p:nvSpPr>
        <p:spPr>
          <a:xfrm>
            <a:off x="1664277" y="2064508"/>
            <a:ext cx="5337038" cy="584775"/>
          </a:xfrm>
          <a:prstGeom prst="rect">
            <a:avLst/>
          </a:prstGeom>
          <a:noFill/>
        </p:spPr>
        <p:txBody>
          <a:bodyPr wrap="none" rtlCol="0">
            <a:spAutoFit/>
          </a:bodyPr>
          <a:lstStyle/>
          <a:p>
            <a:r>
              <a:rPr lang="lv-LV" b="1" dirty="0"/>
              <a:t>Parādu atgūšana no maksātnespējīgiem uzņēmumiem</a:t>
            </a:r>
          </a:p>
          <a:p>
            <a:r>
              <a:rPr lang="lv-LV" sz="1400" dirty="0"/>
              <a:t>(Vidējais atgūšanas līmenis (centi par dolāru), 2017. gada jūnijs)</a:t>
            </a:r>
            <a:r>
              <a:rPr lang="lv-LV" sz="1400" b="1" dirty="0"/>
              <a:t> </a:t>
            </a:r>
            <a:endParaRPr lang="lv-LV" sz="1400" dirty="0"/>
          </a:p>
        </p:txBody>
      </p:sp>
      <p:sp>
        <p:nvSpPr>
          <p:cNvPr id="7" name="TextBox 6">
            <a:extLst>
              <a:ext uri="{FF2B5EF4-FFF2-40B4-BE49-F238E27FC236}">
                <a16:creationId xmlns:a16="http://schemas.microsoft.com/office/drawing/2014/main" id="{7D98E618-A6B4-43AA-976A-767C366D7BC5}"/>
              </a:ext>
            </a:extLst>
          </p:cNvPr>
          <p:cNvSpPr txBox="1"/>
          <p:nvPr/>
        </p:nvSpPr>
        <p:spPr>
          <a:xfrm>
            <a:off x="457200" y="5664881"/>
            <a:ext cx="8038407" cy="1015663"/>
          </a:xfrm>
          <a:prstGeom prst="rect">
            <a:avLst/>
          </a:prstGeom>
          <a:noFill/>
        </p:spPr>
        <p:txBody>
          <a:bodyPr wrap="square" rtlCol="0">
            <a:spAutoFit/>
          </a:bodyPr>
          <a:lstStyle/>
          <a:p>
            <a:r>
              <a:rPr lang="lv-LV" sz="2000" dirty="0"/>
              <a:t>Latvijas ekonomikas konkurētspēju pasliktina arī ievērojamā ēnu ekonomika, korupcija un nepietiekamā </a:t>
            </a:r>
            <a:r>
              <a:rPr lang="lv-LV" sz="2000" dirty="0" err="1"/>
              <a:t>pārredzamība</a:t>
            </a:r>
            <a:r>
              <a:rPr lang="lv-LV" sz="2000" dirty="0"/>
              <a:t> valsts iepirkuma procesā</a:t>
            </a:r>
          </a:p>
        </p:txBody>
      </p:sp>
      <p:sp>
        <p:nvSpPr>
          <p:cNvPr id="4" name="TextBox 3">
            <a:extLst>
              <a:ext uri="{FF2B5EF4-FFF2-40B4-BE49-F238E27FC236}">
                <a16:creationId xmlns:a16="http://schemas.microsoft.com/office/drawing/2014/main" id="{9C6C41D4-F729-4DE9-A430-995A4831C737}"/>
              </a:ext>
            </a:extLst>
          </p:cNvPr>
          <p:cNvSpPr txBox="1"/>
          <p:nvPr/>
        </p:nvSpPr>
        <p:spPr>
          <a:xfrm>
            <a:off x="573369" y="5307111"/>
            <a:ext cx="2181816" cy="307777"/>
          </a:xfrm>
          <a:prstGeom prst="rect">
            <a:avLst/>
          </a:prstGeom>
          <a:noFill/>
        </p:spPr>
        <p:txBody>
          <a:bodyPr wrap="none" rtlCol="0">
            <a:spAutoFit/>
          </a:bodyPr>
          <a:lstStyle/>
          <a:p>
            <a:r>
              <a:rPr lang="lv-LV" sz="1400" dirty="0"/>
              <a:t>Avots: </a:t>
            </a:r>
            <a:r>
              <a:rPr lang="lv-LV" sz="1400" i="1" dirty="0" err="1"/>
              <a:t>Doing</a:t>
            </a:r>
            <a:r>
              <a:rPr lang="lv-LV" sz="1400" i="1" dirty="0"/>
              <a:t> </a:t>
            </a:r>
            <a:r>
              <a:rPr lang="lv-LV" sz="1400" i="1" dirty="0" err="1"/>
              <a:t>Business</a:t>
            </a:r>
            <a:r>
              <a:rPr lang="lv-LV" sz="1400" i="1" dirty="0"/>
              <a:t> 2017</a:t>
            </a:r>
          </a:p>
        </p:txBody>
      </p:sp>
      <p:graphicFrame>
        <p:nvGraphicFramePr>
          <p:cNvPr id="14" name="Chart 13">
            <a:extLst>
              <a:ext uri="{FF2B5EF4-FFF2-40B4-BE49-F238E27FC236}">
                <a16:creationId xmlns:a16="http://schemas.microsoft.com/office/drawing/2014/main" id="{0EDC0C13-C7BD-4B24-AC8B-09553359C287}"/>
              </a:ext>
            </a:extLst>
          </p:cNvPr>
          <p:cNvGraphicFramePr/>
          <p:nvPr>
            <p:extLst>
              <p:ext uri="{D42A27DB-BD31-4B8C-83A1-F6EECF244321}">
                <p14:modId xmlns:p14="http://schemas.microsoft.com/office/powerpoint/2010/main" val="461065792"/>
              </p:ext>
            </p:extLst>
          </p:nvPr>
        </p:nvGraphicFramePr>
        <p:xfrm>
          <a:off x="457200" y="2686388"/>
          <a:ext cx="7807234" cy="27746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676024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02919"/>
          </a:xfrm>
        </p:spPr>
        <p:txBody>
          <a:bodyPr>
            <a:normAutofit fontScale="90000"/>
          </a:bodyPr>
          <a:lstStyle/>
          <a:p>
            <a:r>
              <a:rPr lang="lv-LV" sz="2800" b="1" dirty="0"/>
              <a:t>Darbaspēka pieejamības un kvalitātes uzlabošana (1)</a:t>
            </a:r>
            <a:endParaRPr lang="en-US" sz="2800" b="1" dirty="0"/>
          </a:p>
        </p:txBody>
      </p:sp>
      <p:sp>
        <p:nvSpPr>
          <p:cNvPr id="3" name="Content Placeholder 2"/>
          <p:cNvSpPr>
            <a:spLocks noGrp="1"/>
          </p:cNvSpPr>
          <p:nvPr>
            <p:ph idx="1"/>
          </p:nvPr>
        </p:nvSpPr>
        <p:spPr>
          <a:xfrm>
            <a:off x="442554" y="900836"/>
            <a:ext cx="8058106" cy="4492814"/>
          </a:xfrm>
        </p:spPr>
        <p:txBody>
          <a:bodyPr>
            <a:normAutofit/>
          </a:bodyPr>
          <a:lstStyle/>
          <a:p>
            <a:pPr marL="0" lvl="0" indent="0">
              <a:buNone/>
            </a:pPr>
            <a:r>
              <a:rPr lang="lv-LV" sz="2000" dirty="0"/>
              <a:t>Galvenais izaicinājums: negatīvās demogrāfiskās tendences, darbaspēka trūkums, darba tirgus disproporcijas, izglītības pieejamība un kvalitāte</a:t>
            </a:r>
            <a:endParaRPr lang="en-US" sz="2000" i="1" dirty="0"/>
          </a:p>
        </p:txBody>
      </p:sp>
      <p:sp>
        <p:nvSpPr>
          <p:cNvPr id="5" name="TextBox 4">
            <a:extLst>
              <a:ext uri="{FF2B5EF4-FFF2-40B4-BE49-F238E27FC236}">
                <a16:creationId xmlns:a16="http://schemas.microsoft.com/office/drawing/2014/main" id="{51E4A3A5-DC82-42FF-8D5F-CE824F1A4053}"/>
              </a:ext>
            </a:extLst>
          </p:cNvPr>
          <p:cNvSpPr txBox="1"/>
          <p:nvPr/>
        </p:nvSpPr>
        <p:spPr>
          <a:xfrm>
            <a:off x="2832528" y="1640095"/>
            <a:ext cx="2362378" cy="369332"/>
          </a:xfrm>
          <a:prstGeom prst="rect">
            <a:avLst/>
          </a:prstGeom>
          <a:noFill/>
        </p:spPr>
        <p:txBody>
          <a:bodyPr wrap="none" rtlCol="0">
            <a:spAutoFit/>
          </a:bodyPr>
          <a:lstStyle/>
          <a:p>
            <a:r>
              <a:rPr lang="lv-LV" b="1" dirty="0"/>
              <a:t>Iedzīvotāju skaits, milj.</a:t>
            </a:r>
          </a:p>
        </p:txBody>
      </p:sp>
      <p:sp>
        <p:nvSpPr>
          <p:cNvPr id="6" name="TextBox 5">
            <a:extLst>
              <a:ext uri="{FF2B5EF4-FFF2-40B4-BE49-F238E27FC236}">
                <a16:creationId xmlns:a16="http://schemas.microsoft.com/office/drawing/2014/main" id="{BCD2E103-5C79-4CD2-997D-4EA424D4996A}"/>
              </a:ext>
            </a:extLst>
          </p:cNvPr>
          <p:cNvSpPr txBox="1"/>
          <p:nvPr/>
        </p:nvSpPr>
        <p:spPr>
          <a:xfrm>
            <a:off x="4114800" y="2971800"/>
            <a:ext cx="914400" cy="914400"/>
          </a:xfrm>
          <a:prstGeom prst="rect">
            <a:avLst/>
          </a:prstGeom>
          <a:noFill/>
        </p:spPr>
        <p:txBody>
          <a:bodyPr wrap="square" rtlCol="0">
            <a:spAutoFit/>
          </a:bodyPr>
          <a:lstStyle/>
          <a:p>
            <a:endParaRPr lang="lv-LV" dirty="0"/>
          </a:p>
        </p:txBody>
      </p:sp>
      <p:sp>
        <p:nvSpPr>
          <p:cNvPr id="7" name="TextBox 6">
            <a:extLst>
              <a:ext uri="{FF2B5EF4-FFF2-40B4-BE49-F238E27FC236}">
                <a16:creationId xmlns:a16="http://schemas.microsoft.com/office/drawing/2014/main" id="{7D98E618-A6B4-43AA-976A-767C366D7BC5}"/>
              </a:ext>
            </a:extLst>
          </p:cNvPr>
          <p:cNvSpPr txBox="1"/>
          <p:nvPr/>
        </p:nvSpPr>
        <p:spPr>
          <a:xfrm>
            <a:off x="471846" y="5393649"/>
            <a:ext cx="8200308" cy="1323439"/>
          </a:xfrm>
          <a:prstGeom prst="rect">
            <a:avLst/>
          </a:prstGeom>
          <a:noFill/>
        </p:spPr>
        <p:txBody>
          <a:bodyPr wrap="square" rtlCol="0">
            <a:spAutoFit/>
          </a:bodyPr>
          <a:lstStyle/>
          <a:p>
            <a:r>
              <a:rPr lang="lv-LV" sz="2000" dirty="0"/>
              <a:t>Latvijā ir izteiktas darba tirgus reģionālās atšķirības un vēl ir iespējas palielināt līdzdalības līmeni, īpaši jauniešu un vecāku gada gājuma cilvēkiem. Tāpat, ir iespējas palielināt nodarbinātību uz </a:t>
            </a:r>
            <a:r>
              <a:rPr lang="lv-LV" sz="2000" dirty="0" err="1"/>
              <a:t>reemigrācijas</a:t>
            </a:r>
            <a:r>
              <a:rPr lang="lv-LV" sz="2000" dirty="0"/>
              <a:t> un imigrācijas, īpaši uz “gudro” imigrantu rēķina.</a:t>
            </a:r>
          </a:p>
        </p:txBody>
      </p:sp>
      <p:graphicFrame>
        <p:nvGraphicFramePr>
          <p:cNvPr id="11" name="Chart 10">
            <a:extLst>
              <a:ext uri="{FF2B5EF4-FFF2-40B4-BE49-F238E27FC236}">
                <a16:creationId xmlns:a16="http://schemas.microsoft.com/office/drawing/2014/main" id="{7458D8B5-F287-40D8-A2FD-F06031E31EC9}"/>
              </a:ext>
            </a:extLst>
          </p:cNvPr>
          <p:cNvGraphicFramePr/>
          <p:nvPr>
            <p:extLst>
              <p:ext uri="{D42A27DB-BD31-4B8C-83A1-F6EECF244321}">
                <p14:modId xmlns:p14="http://schemas.microsoft.com/office/powerpoint/2010/main" val="1050800878"/>
              </p:ext>
            </p:extLst>
          </p:nvPr>
        </p:nvGraphicFramePr>
        <p:xfrm>
          <a:off x="557349" y="2046895"/>
          <a:ext cx="7680564" cy="3082454"/>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6AD0409B-077A-4A8D-9CEF-BAB2575E5427}"/>
              </a:ext>
            </a:extLst>
          </p:cNvPr>
          <p:cNvSpPr txBox="1"/>
          <p:nvPr/>
        </p:nvSpPr>
        <p:spPr>
          <a:xfrm>
            <a:off x="4664356" y="2682104"/>
            <a:ext cx="729687" cy="261610"/>
          </a:xfrm>
          <a:prstGeom prst="rect">
            <a:avLst/>
          </a:prstGeom>
          <a:noFill/>
        </p:spPr>
        <p:txBody>
          <a:bodyPr wrap="none" rtlCol="0">
            <a:spAutoFit/>
          </a:bodyPr>
          <a:lstStyle/>
          <a:p>
            <a:r>
              <a:rPr lang="lv-LV" sz="1100" b="1" dirty="0"/>
              <a:t>1,93 milj.</a:t>
            </a:r>
          </a:p>
        </p:txBody>
      </p:sp>
      <p:sp>
        <p:nvSpPr>
          <p:cNvPr id="13" name="TextBox 12">
            <a:extLst>
              <a:ext uri="{FF2B5EF4-FFF2-40B4-BE49-F238E27FC236}">
                <a16:creationId xmlns:a16="http://schemas.microsoft.com/office/drawing/2014/main" id="{33387D33-764B-4BC8-B176-3ECF8320E36C}"/>
              </a:ext>
            </a:extLst>
          </p:cNvPr>
          <p:cNvSpPr txBox="1"/>
          <p:nvPr/>
        </p:nvSpPr>
        <p:spPr>
          <a:xfrm>
            <a:off x="7362269" y="2885633"/>
            <a:ext cx="729687" cy="261610"/>
          </a:xfrm>
          <a:prstGeom prst="rect">
            <a:avLst/>
          </a:prstGeom>
          <a:noFill/>
        </p:spPr>
        <p:txBody>
          <a:bodyPr wrap="none" rtlCol="0">
            <a:spAutoFit/>
          </a:bodyPr>
          <a:lstStyle/>
          <a:p>
            <a:r>
              <a:rPr lang="lv-LV" sz="1100" b="1" dirty="0"/>
              <a:t>1,79 milj.</a:t>
            </a:r>
          </a:p>
        </p:txBody>
      </p:sp>
      <p:sp>
        <p:nvSpPr>
          <p:cNvPr id="14" name="TextBox 13">
            <a:extLst>
              <a:ext uri="{FF2B5EF4-FFF2-40B4-BE49-F238E27FC236}">
                <a16:creationId xmlns:a16="http://schemas.microsoft.com/office/drawing/2014/main" id="{4AB45E02-31C1-49C2-8C99-B5E200888816}"/>
              </a:ext>
            </a:extLst>
          </p:cNvPr>
          <p:cNvSpPr txBox="1"/>
          <p:nvPr/>
        </p:nvSpPr>
        <p:spPr>
          <a:xfrm>
            <a:off x="838205" y="2448645"/>
            <a:ext cx="429926" cy="261610"/>
          </a:xfrm>
          <a:prstGeom prst="rect">
            <a:avLst/>
          </a:prstGeom>
          <a:noFill/>
        </p:spPr>
        <p:txBody>
          <a:bodyPr wrap="none" rtlCol="0">
            <a:spAutoFit/>
          </a:bodyPr>
          <a:lstStyle/>
          <a:p>
            <a:r>
              <a:rPr lang="lv-LV" sz="1100" dirty="0"/>
              <a:t>13%</a:t>
            </a:r>
          </a:p>
        </p:txBody>
      </p:sp>
      <p:sp>
        <p:nvSpPr>
          <p:cNvPr id="15" name="TextBox 14">
            <a:extLst>
              <a:ext uri="{FF2B5EF4-FFF2-40B4-BE49-F238E27FC236}">
                <a16:creationId xmlns:a16="http://schemas.microsoft.com/office/drawing/2014/main" id="{B1B01FD7-EB25-47DC-BFC2-B89CD7ABDAEC}"/>
              </a:ext>
            </a:extLst>
          </p:cNvPr>
          <p:cNvSpPr txBox="1"/>
          <p:nvPr/>
        </p:nvSpPr>
        <p:spPr>
          <a:xfrm>
            <a:off x="838205" y="3407681"/>
            <a:ext cx="429926" cy="261610"/>
          </a:xfrm>
          <a:prstGeom prst="rect">
            <a:avLst/>
          </a:prstGeom>
          <a:noFill/>
        </p:spPr>
        <p:txBody>
          <a:bodyPr wrap="none" rtlCol="0">
            <a:spAutoFit/>
          </a:bodyPr>
          <a:lstStyle/>
          <a:p>
            <a:r>
              <a:rPr lang="lv-LV" sz="1100" dirty="0"/>
              <a:t>64%</a:t>
            </a:r>
          </a:p>
        </p:txBody>
      </p:sp>
      <p:sp>
        <p:nvSpPr>
          <p:cNvPr id="17" name="TextBox 16">
            <a:extLst>
              <a:ext uri="{FF2B5EF4-FFF2-40B4-BE49-F238E27FC236}">
                <a16:creationId xmlns:a16="http://schemas.microsoft.com/office/drawing/2014/main" id="{B8A3C080-E038-43CD-9FA8-536750EC98F6}"/>
              </a:ext>
            </a:extLst>
          </p:cNvPr>
          <p:cNvSpPr txBox="1"/>
          <p:nvPr/>
        </p:nvSpPr>
        <p:spPr>
          <a:xfrm>
            <a:off x="839585" y="4259308"/>
            <a:ext cx="429926" cy="261610"/>
          </a:xfrm>
          <a:prstGeom prst="rect">
            <a:avLst/>
          </a:prstGeom>
          <a:noFill/>
        </p:spPr>
        <p:txBody>
          <a:bodyPr wrap="none" rtlCol="0">
            <a:spAutoFit/>
          </a:bodyPr>
          <a:lstStyle/>
          <a:p>
            <a:r>
              <a:rPr lang="lv-LV" sz="1100" dirty="0"/>
              <a:t>23%</a:t>
            </a:r>
          </a:p>
        </p:txBody>
      </p:sp>
      <p:sp>
        <p:nvSpPr>
          <p:cNvPr id="18" name="TextBox 17">
            <a:extLst>
              <a:ext uri="{FF2B5EF4-FFF2-40B4-BE49-F238E27FC236}">
                <a16:creationId xmlns:a16="http://schemas.microsoft.com/office/drawing/2014/main" id="{7007533C-05E6-416D-8F22-56508BBD1D59}"/>
              </a:ext>
            </a:extLst>
          </p:cNvPr>
          <p:cNvSpPr txBox="1"/>
          <p:nvPr/>
        </p:nvSpPr>
        <p:spPr>
          <a:xfrm>
            <a:off x="4814237" y="3024592"/>
            <a:ext cx="429926" cy="261610"/>
          </a:xfrm>
          <a:prstGeom prst="rect">
            <a:avLst/>
          </a:prstGeom>
          <a:noFill/>
        </p:spPr>
        <p:txBody>
          <a:bodyPr wrap="none" rtlCol="0">
            <a:spAutoFit/>
          </a:bodyPr>
          <a:lstStyle/>
          <a:p>
            <a:r>
              <a:rPr lang="lv-LV" sz="1100" dirty="0"/>
              <a:t>21%</a:t>
            </a:r>
          </a:p>
        </p:txBody>
      </p:sp>
      <p:sp>
        <p:nvSpPr>
          <p:cNvPr id="19" name="TextBox 18">
            <a:extLst>
              <a:ext uri="{FF2B5EF4-FFF2-40B4-BE49-F238E27FC236}">
                <a16:creationId xmlns:a16="http://schemas.microsoft.com/office/drawing/2014/main" id="{20C926FA-7302-45BA-9CF3-914D44EADEC1}"/>
              </a:ext>
            </a:extLst>
          </p:cNvPr>
          <p:cNvSpPr txBox="1"/>
          <p:nvPr/>
        </p:nvSpPr>
        <p:spPr>
          <a:xfrm>
            <a:off x="4844716" y="3728426"/>
            <a:ext cx="429926" cy="261610"/>
          </a:xfrm>
          <a:prstGeom prst="rect">
            <a:avLst/>
          </a:prstGeom>
          <a:noFill/>
        </p:spPr>
        <p:txBody>
          <a:bodyPr wrap="none" rtlCol="0">
            <a:spAutoFit/>
          </a:bodyPr>
          <a:lstStyle/>
          <a:p>
            <a:r>
              <a:rPr lang="lv-LV" sz="1100" dirty="0"/>
              <a:t>62%</a:t>
            </a:r>
          </a:p>
        </p:txBody>
      </p:sp>
      <p:sp>
        <p:nvSpPr>
          <p:cNvPr id="20" name="TextBox 19">
            <a:extLst>
              <a:ext uri="{FF2B5EF4-FFF2-40B4-BE49-F238E27FC236}">
                <a16:creationId xmlns:a16="http://schemas.microsoft.com/office/drawing/2014/main" id="{61D639E0-601D-4F33-B408-C67BA857977C}"/>
              </a:ext>
            </a:extLst>
          </p:cNvPr>
          <p:cNvSpPr txBox="1"/>
          <p:nvPr/>
        </p:nvSpPr>
        <p:spPr>
          <a:xfrm>
            <a:off x="4844716" y="4298082"/>
            <a:ext cx="429926" cy="261610"/>
          </a:xfrm>
          <a:prstGeom prst="rect">
            <a:avLst/>
          </a:prstGeom>
          <a:noFill/>
        </p:spPr>
        <p:txBody>
          <a:bodyPr wrap="none" rtlCol="0">
            <a:spAutoFit/>
          </a:bodyPr>
          <a:lstStyle/>
          <a:p>
            <a:r>
              <a:rPr lang="lv-LV" sz="1100" dirty="0"/>
              <a:t>17%</a:t>
            </a:r>
          </a:p>
        </p:txBody>
      </p:sp>
      <p:sp>
        <p:nvSpPr>
          <p:cNvPr id="21" name="TextBox 20">
            <a:extLst>
              <a:ext uri="{FF2B5EF4-FFF2-40B4-BE49-F238E27FC236}">
                <a16:creationId xmlns:a16="http://schemas.microsoft.com/office/drawing/2014/main" id="{FD849C2B-32B6-4C00-8F4E-67B3F0A13F36}"/>
              </a:ext>
            </a:extLst>
          </p:cNvPr>
          <p:cNvSpPr txBox="1"/>
          <p:nvPr/>
        </p:nvSpPr>
        <p:spPr>
          <a:xfrm>
            <a:off x="7585290" y="3808601"/>
            <a:ext cx="429926" cy="261610"/>
          </a:xfrm>
          <a:prstGeom prst="rect">
            <a:avLst/>
          </a:prstGeom>
          <a:noFill/>
        </p:spPr>
        <p:txBody>
          <a:bodyPr wrap="none" rtlCol="0">
            <a:spAutoFit/>
          </a:bodyPr>
          <a:lstStyle/>
          <a:p>
            <a:r>
              <a:rPr lang="lv-LV" sz="1100" dirty="0"/>
              <a:t>57%</a:t>
            </a:r>
          </a:p>
        </p:txBody>
      </p:sp>
      <p:sp>
        <p:nvSpPr>
          <p:cNvPr id="22" name="TextBox 21">
            <a:extLst>
              <a:ext uri="{FF2B5EF4-FFF2-40B4-BE49-F238E27FC236}">
                <a16:creationId xmlns:a16="http://schemas.microsoft.com/office/drawing/2014/main" id="{FFC74E32-B8A6-4EBC-9966-F9D8080D8077}"/>
              </a:ext>
            </a:extLst>
          </p:cNvPr>
          <p:cNvSpPr txBox="1"/>
          <p:nvPr/>
        </p:nvSpPr>
        <p:spPr>
          <a:xfrm>
            <a:off x="7573972" y="3217396"/>
            <a:ext cx="429926" cy="261610"/>
          </a:xfrm>
          <a:prstGeom prst="rect">
            <a:avLst/>
          </a:prstGeom>
          <a:noFill/>
        </p:spPr>
        <p:txBody>
          <a:bodyPr wrap="none" rtlCol="0">
            <a:spAutoFit/>
          </a:bodyPr>
          <a:lstStyle/>
          <a:p>
            <a:r>
              <a:rPr lang="lv-LV" sz="1100" dirty="0"/>
              <a:t>26%</a:t>
            </a:r>
          </a:p>
        </p:txBody>
      </p:sp>
      <p:sp>
        <p:nvSpPr>
          <p:cNvPr id="23" name="TextBox 22">
            <a:extLst>
              <a:ext uri="{FF2B5EF4-FFF2-40B4-BE49-F238E27FC236}">
                <a16:creationId xmlns:a16="http://schemas.microsoft.com/office/drawing/2014/main" id="{67AEFEAE-8ED8-4C17-991A-201D743AE5D0}"/>
              </a:ext>
            </a:extLst>
          </p:cNvPr>
          <p:cNvSpPr txBox="1"/>
          <p:nvPr/>
        </p:nvSpPr>
        <p:spPr>
          <a:xfrm>
            <a:off x="7585290" y="4328167"/>
            <a:ext cx="429926" cy="261610"/>
          </a:xfrm>
          <a:prstGeom prst="rect">
            <a:avLst/>
          </a:prstGeom>
          <a:noFill/>
        </p:spPr>
        <p:txBody>
          <a:bodyPr wrap="none" rtlCol="0">
            <a:spAutoFit/>
          </a:bodyPr>
          <a:lstStyle/>
          <a:p>
            <a:r>
              <a:rPr lang="lv-LV" sz="1100" dirty="0"/>
              <a:t>17%</a:t>
            </a:r>
          </a:p>
        </p:txBody>
      </p:sp>
      <p:sp>
        <p:nvSpPr>
          <p:cNvPr id="8" name="TextBox 7">
            <a:extLst>
              <a:ext uri="{FF2B5EF4-FFF2-40B4-BE49-F238E27FC236}">
                <a16:creationId xmlns:a16="http://schemas.microsoft.com/office/drawing/2014/main" id="{46CF4257-2AF4-44B7-BC6B-A543EF988381}"/>
              </a:ext>
            </a:extLst>
          </p:cNvPr>
          <p:cNvSpPr txBox="1"/>
          <p:nvPr/>
        </p:nvSpPr>
        <p:spPr>
          <a:xfrm>
            <a:off x="490451" y="5053837"/>
            <a:ext cx="3129639" cy="307777"/>
          </a:xfrm>
          <a:prstGeom prst="rect">
            <a:avLst/>
          </a:prstGeom>
          <a:noFill/>
        </p:spPr>
        <p:txBody>
          <a:bodyPr wrap="none" rtlCol="0">
            <a:spAutoFit/>
          </a:bodyPr>
          <a:lstStyle/>
          <a:p>
            <a:r>
              <a:rPr lang="lv-LV" sz="1400" dirty="0"/>
              <a:t>Avots: Ekonomikas ministrijas prognozes</a:t>
            </a:r>
          </a:p>
        </p:txBody>
      </p:sp>
    </p:spTree>
    <p:extLst>
      <p:ext uri="{BB962C8B-B14F-4D97-AF65-F5344CB8AC3E}">
        <p14:creationId xmlns:p14="http://schemas.microsoft.com/office/powerpoint/2010/main" val="37346414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6848"/>
          </a:xfrm>
        </p:spPr>
        <p:txBody>
          <a:bodyPr>
            <a:normAutofit/>
          </a:bodyPr>
          <a:lstStyle/>
          <a:p>
            <a:r>
              <a:rPr lang="lv-LV" sz="2500" b="1" dirty="0"/>
              <a:t>Darbaspēka pieejamības un kvalitātes uzlabošana (2)</a:t>
            </a:r>
            <a:endParaRPr lang="en-US" sz="2500" b="1" dirty="0"/>
          </a:p>
        </p:txBody>
      </p:sp>
      <p:sp>
        <p:nvSpPr>
          <p:cNvPr id="3" name="Content Placeholder 2"/>
          <p:cNvSpPr>
            <a:spLocks noGrp="1"/>
          </p:cNvSpPr>
          <p:nvPr>
            <p:ph idx="1"/>
          </p:nvPr>
        </p:nvSpPr>
        <p:spPr>
          <a:xfrm>
            <a:off x="457200" y="1140823"/>
            <a:ext cx="8229600" cy="5251268"/>
          </a:xfrm>
        </p:spPr>
        <p:txBody>
          <a:bodyPr>
            <a:normAutofit fontScale="62500" lnSpcReduction="20000"/>
          </a:bodyPr>
          <a:lstStyle/>
          <a:p>
            <a:pPr marL="0" indent="0">
              <a:buNone/>
            </a:pPr>
            <a:r>
              <a:rPr lang="lv-LV" dirty="0"/>
              <a:t>Ekonomikas ministrija prognozē, ka vidējā un ilgtermiņa periodā saglabājoties pašreizējai darbaspēka sagatavošanas struktūrai paredzamas šādas būtiskākās darba tirgus disproporcijas:</a:t>
            </a:r>
          </a:p>
          <a:p>
            <a:pPr lvl="0">
              <a:spcBef>
                <a:spcPts val="1200"/>
              </a:spcBef>
            </a:pPr>
            <a:r>
              <a:rPr lang="lv-LV" b="1" dirty="0"/>
              <a:t>Iztrūkums pēc augstākās kvalifikācijas dabaszinātņu, IKT un inženierzinātņu speciālistiem</a:t>
            </a:r>
            <a:r>
              <a:rPr lang="lv-LV" dirty="0"/>
              <a:t>. Līdz 2025. gadam iztrūkums pēc augstākās kvalifikācijas speciālistiem STEM virzienos var pieaugt līdz  ~17 tūkst.</a:t>
            </a:r>
          </a:p>
          <a:p>
            <a:pPr lvl="0">
              <a:spcBef>
                <a:spcPts val="1200"/>
              </a:spcBef>
            </a:pPr>
            <a:r>
              <a:rPr lang="lv-LV" b="1" dirty="0"/>
              <a:t>Iztrūkums pēc darbaspēka ar vidējo profesionālo izglītību. </a:t>
            </a:r>
            <a:r>
              <a:rPr lang="lv-LV" dirty="0"/>
              <a:t>Vidējā termiņā var veidoties darbaspēka iztrūkums ar vidējo profesionālo izglītību (~ 31 tūkst.), pie tam iztrūkums būs vērojams praktiski visās izglītības tematiskajās grupās, it īpaši inženierzinātnēs un ražošanā</a:t>
            </a:r>
          </a:p>
          <a:p>
            <a:pPr lvl="0">
              <a:spcBef>
                <a:spcPts val="1200"/>
              </a:spcBef>
            </a:pPr>
            <a:r>
              <a:rPr lang="lv-LV" b="1" dirty="0"/>
              <a:t>Liels jauniešu īpatsvars, kas nonāk darba tirgū bez konkrētas specialitātes un prasmēm</a:t>
            </a:r>
            <a:r>
              <a:rPr lang="lv-LV" dirty="0"/>
              <a:t>. Joprojām vairāk nekā 2/5 no jauniešiem darba tirgū nonāk ar vidējo vispārējo un pamatizglītību, savukārt pieprasījums pēc šāda darbaspēka nākamajos gados strauji samazināsies</a:t>
            </a:r>
          </a:p>
          <a:p>
            <a:pPr lvl="0">
              <a:spcBef>
                <a:spcPts val="1200"/>
              </a:spcBef>
            </a:pPr>
            <a:r>
              <a:rPr lang="lv-LV" b="1" dirty="0"/>
              <a:t>Liels mazkvalificētā darbaspēka īpatsvars</a:t>
            </a:r>
            <a:r>
              <a:rPr lang="lv-LV" dirty="0"/>
              <a:t>. Aptuveni 9% no ekonomiski aktīvajiem iedzīvotājiem ir pamatizglītība vai nepabeigta pamatizglītība, turklāt nav sagaidāms, ka tuvākā nākotnē to īpatsvars varētu samazināties</a:t>
            </a:r>
          </a:p>
          <a:p>
            <a:endParaRPr lang="lv-LV" dirty="0"/>
          </a:p>
          <a:p>
            <a:pPr marL="0" indent="0">
              <a:buNone/>
            </a:pPr>
            <a:endParaRPr lang="en-US" i="1" dirty="0"/>
          </a:p>
        </p:txBody>
      </p:sp>
    </p:spTree>
    <p:extLst>
      <p:ext uri="{BB962C8B-B14F-4D97-AF65-F5344CB8AC3E}">
        <p14:creationId xmlns:p14="http://schemas.microsoft.com/office/powerpoint/2010/main" val="33593725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091" y="274638"/>
            <a:ext cx="8621485" cy="740787"/>
          </a:xfrm>
        </p:spPr>
        <p:txBody>
          <a:bodyPr>
            <a:normAutofit/>
          </a:bodyPr>
          <a:lstStyle/>
          <a:p>
            <a:r>
              <a:rPr lang="lv-LV" sz="2800" b="1" dirty="0"/>
              <a:t>Augstākas pievienotās vērtības ražošanas veicināšana (1)</a:t>
            </a:r>
            <a:endParaRPr lang="en-US" sz="2800" b="1" dirty="0"/>
          </a:p>
        </p:txBody>
      </p:sp>
      <p:sp>
        <p:nvSpPr>
          <p:cNvPr id="3" name="Content Placeholder 2"/>
          <p:cNvSpPr>
            <a:spLocks noGrp="1"/>
          </p:cNvSpPr>
          <p:nvPr>
            <p:ph idx="1"/>
          </p:nvPr>
        </p:nvSpPr>
        <p:spPr>
          <a:xfrm>
            <a:off x="457200" y="1149532"/>
            <a:ext cx="8229600" cy="4976632"/>
          </a:xfrm>
        </p:spPr>
        <p:txBody>
          <a:bodyPr>
            <a:normAutofit/>
          </a:bodyPr>
          <a:lstStyle/>
          <a:p>
            <a:pPr marL="0" lvl="0" indent="0">
              <a:buNone/>
            </a:pPr>
            <a:r>
              <a:rPr lang="lv-LV" sz="2000" b="1" dirty="0"/>
              <a:t>Jāveicina iekļaušanos globālās vērtību ķēdēs, </a:t>
            </a:r>
            <a:r>
              <a:rPr lang="lv-LV" sz="2000" dirty="0"/>
              <a:t>īpaši tajās, kas dotu iespējas uzņēmumiem “kāpt” pa ražošanas ķēdes kāpnēm uz augšu</a:t>
            </a:r>
            <a:r>
              <a:rPr lang="lv-LV" sz="2000" b="1" dirty="0"/>
              <a:t> </a:t>
            </a:r>
            <a:endParaRPr lang="en-US" sz="2000" i="1" dirty="0"/>
          </a:p>
        </p:txBody>
      </p:sp>
      <p:sp>
        <p:nvSpPr>
          <p:cNvPr id="5" name="TextBox 4">
            <a:extLst>
              <a:ext uri="{FF2B5EF4-FFF2-40B4-BE49-F238E27FC236}">
                <a16:creationId xmlns:a16="http://schemas.microsoft.com/office/drawing/2014/main" id="{51E4A3A5-DC82-42FF-8D5F-CE824F1A4053}"/>
              </a:ext>
            </a:extLst>
          </p:cNvPr>
          <p:cNvSpPr txBox="1"/>
          <p:nvPr/>
        </p:nvSpPr>
        <p:spPr>
          <a:xfrm>
            <a:off x="997526" y="2094638"/>
            <a:ext cx="6700058" cy="584775"/>
          </a:xfrm>
          <a:prstGeom prst="rect">
            <a:avLst/>
          </a:prstGeom>
          <a:noFill/>
        </p:spPr>
        <p:txBody>
          <a:bodyPr wrap="square" rtlCol="0">
            <a:spAutoFit/>
          </a:bodyPr>
          <a:lstStyle/>
          <a:p>
            <a:pPr algn="ctr"/>
            <a:r>
              <a:rPr lang="lv-LV" b="1" dirty="0"/>
              <a:t>Līdzdalība globālajās vērtību ķēdēs Baltijas valstīs</a:t>
            </a:r>
            <a:endParaRPr lang="lv-LV" dirty="0"/>
          </a:p>
          <a:p>
            <a:pPr algn="ctr"/>
            <a:r>
              <a:rPr lang="lv-LV" sz="1400" dirty="0"/>
              <a:t>(iekšzemes pievienotās vērtības īpatsvars ārējā gala pieprasījumā)</a:t>
            </a:r>
          </a:p>
        </p:txBody>
      </p:sp>
      <p:sp>
        <p:nvSpPr>
          <p:cNvPr id="6" name="TextBox 5">
            <a:extLst>
              <a:ext uri="{FF2B5EF4-FFF2-40B4-BE49-F238E27FC236}">
                <a16:creationId xmlns:a16="http://schemas.microsoft.com/office/drawing/2014/main" id="{BCD2E103-5C79-4CD2-997D-4EA424D4996A}"/>
              </a:ext>
            </a:extLst>
          </p:cNvPr>
          <p:cNvSpPr txBox="1"/>
          <p:nvPr/>
        </p:nvSpPr>
        <p:spPr>
          <a:xfrm>
            <a:off x="4114800" y="2971800"/>
            <a:ext cx="914400" cy="914400"/>
          </a:xfrm>
          <a:prstGeom prst="rect">
            <a:avLst/>
          </a:prstGeom>
          <a:noFill/>
        </p:spPr>
        <p:txBody>
          <a:bodyPr wrap="square" rtlCol="0">
            <a:spAutoFit/>
          </a:bodyPr>
          <a:lstStyle/>
          <a:p>
            <a:endParaRPr lang="lv-LV" dirty="0"/>
          </a:p>
        </p:txBody>
      </p:sp>
      <p:graphicFrame>
        <p:nvGraphicFramePr>
          <p:cNvPr id="8" name="Chart 7">
            <a:extLst>
              <a:ext uri="{FF2B5EF4-FFF2-40B4-BE49-F238E27FC236}">
                <a16:creationId xmlns:a16="http://schemas.microsoft.com/office/drawing/2014/main" id="{6BBD355A-1F6D-4E30-9E44-8C9E61E6B0DC}"/>
              </a:ext>
            </a:extLst>
          </p:cNvPr>
          <p:cNvGraphicFramePr/>
          <p:nvPr>
            <p:extLst>
              <p:ext uri="{D42A27DB-BD31-4B8C-83A1-F6EECF244321}">
                <p14:modId xmlns:p14="http://schemas.microsoft.com/office/powerpoint/2010/main" val="1414417906"/>
              </p:ext>
            </p:extLst>
          </p:nvPr>
        </p:nvGraphicFramePr>
        <p:xfrm>
          <a:off x="789708" y="2813520"/>
          <a:ext cx="7115695"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01D21260-57A8-405A-B214-957FEAC9262B}"/>
              </a:ext>
            </a:extLst>
          </p:cNvPr>
          <p:cNvSpPr txBox="1"/>
          <p:nvPr/>
        </p:nvSpPr>
        <p:spPr>
          <a:xfrm>
            <a:off x="789708" y="5900830"/>
            <a:ext cx="4221284" cy="584775"/>
          </a:xfrm>
          <a:prstGeom prst="rect">
            <a:avLst/>
          </a:prstGeom>
          <a:noFill/>
        </p:spPr>
        <p:txBody>
          <a:bodyPr wrap="none" rtlCol="0">
            <a:spAutoFit/>
          </a:bodyPr>
          <a:lstStyle/>
          <a:p>
            <a:r>
              <a:rPr lang="lv-LV" sz="1400" dirty="0"/>
              <a:t>Avots: </a:t>
            </a:r>
            <a:r>
              <a:rPr lang="lv-LV" sz="1400" i="1" dirty="0"/>
              <a:t>OECD </a:t>
            </a:r>
            <a:r>
              <a:rPr lang="en-US" sz="1400" i="1" dirty="0"/>
              <a:t>Economic Surveys: Latvia, September 2017</a:t>
            </a:r>
          </a:p>
          <a:p>
            <a:endParaRPr lang="lv-LV" dirty="0"/>
          </a:p>
        </p:txBody>
      </p:sp>
    </p:spTree>
    <p:extLst>
      <p:ext uri="{BB962C8B-B14F-4D97-AF65-F5344CB8AC3E}">
        <p14:creationId xmlns:p14="http://schemas.microsoft.com/office/powerpoint/2010/main" val="7830374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383" y="274638"/>
            <a:ext cx="8586651" cy="787808"/>
          </a:xfrm>
        </p:spPr>
        <p:txBody>
          <a:bodyPr>
            <a:normAutofit/>
          </a:bodyPr>
          <a:lstStyle/>
          <a:p>
            <a:r>
              <a:rPr lang="lv-LV" sz="2800" b="1" dirty="0"/>
              <a:t>Augstākas pievienotās vērtības ražošanas veicināšana (2)</a:t>
            </a:r>
            <a:endParaRPr lang="en-US" sz="2800" b="1" dirty="0"/>
          </a:p>
        </p:txBody>
      </p:sp>
      <p:sp>
        <p:nvSpPr>
          <p:cNvPr id="3" name="Content Placeholder 2"/>
          <p:cNvSpPr>
            <a:spLocks noGrp="1"/>
          </p:cNvSpPr>
          <p:nvPr>
            <p:ph idx="1"/>
          </p:nvPr>
        </p:nvSpPr>
        <p:spPr>
          <a:xfrm>
            <a:off x="457200" y="1062447"/>
            <a:ext cx="8229600" cy="4590481"/>
          </a:xfrm>
        </p:spPr>
        <p:txBody>
          <a:bodyPr>
            <a:normAutofit/>
          </a:bodyPr>
          <a:lstStyle/>
          <a:p>
            <a:pPr marL="0" lvl="0" indent="0">
              <a:buNone/>
            </a:pPr>
            <a:r>
              <a:rPr lang="lv-LV" sz="2000" b="1" dirty="0"/>
              <a:t>Jāveicina inovācijas</a:t>
            </a:r>
            <a:endParaRPr lang="en-US" sz="2000" i="1" dirty="0"/>
          </a:p>
        </p:txBody>
      </p:sp>
      <p:sp>
        <p:nvSpPr>
          <p:cNvPr id="5" name="TextBox 4">
            <a:extLst>
              <a:ext uri="{FF2B5EF4-FFF2-40B4-BE49-F238E27FC236}">
                <a16:creationId xmlns:a16="http://schemas.microsoft.com/office/drawing/2014/main" id="{51E4A3A5-DC82-42FF-8D5F-CE824F1A4053}"/>
              </a:ext>
            </a:extLst>
          </p:cNvPr>
          <p:cNvSpPr txBox="1"/>
          <p:nvPr/>
        </p:nvSpPr>
        <p:spPr>
          <a:xfrm>
            <a:off x="695498" y="1458461"/>
            <a:ext cx="7431578" cy="646331"/>
          </a:xfrm>
          <a:prstGeom prst="rect">
            <a:avLst/>
          </a:prstGeom>
          <a:noFill/>
        </p:spPr>
        <p:txBody>
          <a:bodyPr wrap="square" rtlCol="0">
            <a:spAutoFit/>
          </a:bodyPr>
          <a:lstStyle/>
          <a:p>
            <a:pPr algn="ctr"/>
            <a:r>
              <a:rPr lang="lv-LV" b="1" dirty="0"/>
              <a:t>Latvijas un ES inovatīvo ekonomiku salīdzinājums pēc inovācijas spējām </a:t>
            </a:r>
            <a:r>
              <a:rPr lang="lv-LV" sz="1400" dirty="0"/>
              <a:t>(</a:t>
            </a:r>
            <a:r>
              <a:rPr lang="lv-LV" dirty="0"/>
              <a:t>distance līdz līderim, vērtējums no 0-100</a:t>
            </a:r>
            <a:r>
              <a:rPr lang="lv-LV" sz="1400" dirty="0"/>
              <a:t>)</a:t>
            </a:r>
          </a:p>
        </p:txBody>
      </p:sp>
      <p:sp>
        <p:nvSpPr>
          <p:cNvPr id="6" name="TextBox 5">
            <a:extLst>
              <a:ext uri="{FF2B5EF4-FFF2-40B4-BE49-F238E27FC236}">
                <a16:creationId xmlns:a16="http://schemas.microsoft.com/office/drawing/2014/main" id="{BCD2E103-5C79-4CD2-997D-4EA424D4996A}"/>
              </a:ext>
            </a:extLst>
          </p:cNvPr>
          <p:cNvSpPr txBox="1"/>
          <p:nvPr/>
        </p:nvSpPr>
        <p:spPr>
          <a:xfrm>
            <a:off x="4114800" y="2971800"/>
            <a:ext cx="914400" cy="914400"/>
          </a:xfrm>
          <a:prstGeom prst="rect">
            <a:avLst/>
          </a:prstGeom>
          <a:noFill/>
        </p:spPr>
        <p:txBody>
          <a:bodyPr wrap="square" rtlCol="0">
            <a:spAutoFit/>
          </a:bodyPr>
          <a:lstStyle/>
          <a:p>
            <a:endParaRPr lang="lv-LV" dirty="0"/>
          </a:p>
        </p:txBody>
      </p:sp>
      <p:graphicFrame>
        <p:nvGraphicFramePr>
          <p:cNvPr id="7" name="Chart 6">
            <a:extLst>
              <a:ext uri="{FF2B5EF4-FFF2-40B4-BE49-F238E27FC236}">
                <a16:creationId xmlns:a16="http://schemas.microsoft.com/office/drawing/2014/main" id="{8298240C-DB29-4BEB-9BA3-45AABFEF7F84}"/>
              </a:ext>
            </a:extLst>
          </p:cNvPr>
          <p:cNvGraphicFramePr/>
          <p:nvPr>
            <p:extLst>
              <p:ext uri="{D42A27DB-BD31-4B8C-83A1-F6EECF244321}">
                <p14:modId xmlns:p14="http://schemas.microsoft.com/office/powerpoint/2010/main" val="3028036966"/>
              </p:ext>
            </p:extLst>
          </p:nvPr>
        </p:nvGraphicFramePr>
        <p:xfrm>
          <a:off x="764771" y="2238103"/>
          <a:ext cx="6367549" cy="3056708"/>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D68BB0C5-D714-4886-B2FC-43E5D2B6A526}"/>
              </a:ext>
            </a:extLst>
          </p:cNvPr>
          <p:cNvSpPr txBox="1"/>
          <p:nvPr/>
        </p:nvSpPr>
        <p:spPr>
          <a:xfrm>
            <a:off x="695498" y="5314712"/>
            <a:ext cx="4934364" cy="261610"/>
          </a:xfrm>
          <a:prstGeom prst="rect">
            <a:avLst/>
          </a:prstGeom>
          <a:noFill/>
        </p:spPr>
        <p:txBody>
          <a:bodyPr wrap="none" rtlCol="0">
            <a:spAutoFit/>
          </a:bodyPr>
          <a:lstStyle/>
          <a:p>
            <a:r>
              <a:rPr lang="lv-LV" sz="1100" dirty="0"/>
              <a:t>Avots: autoru aprēķins, balstoties uz </a:t>
            </a:r>
            <a:r>
              <a:rPr lang="lv-LV" sz="1100" i="1" dirty="0"/>
              <a:t>Globālās konkurētspējas indeksa 2018 datiem </a:t>
            </a:r>
            <a:endParaRPr lang="lv-LV" sz="1100" dirty="0"/>
          </a:p>
        </p:txBody>
      </p:sp>
      <p:sp>
        <p:nvSpPr>
          <p:cNvPr id="8" name="TextBox 7">
            <a:extLst>
              <a:ext uri="{FF2B5EF4-FFF2-40B4-BE49-F238E27FC236}">
                <a16:creationId xmlns:a16="http://schemas.microsoft.com/office/drawing/2014/main" id="{A5CF9323-A0E7-4BE9-A657-EE3672EA4188}"/>
              </a:ext>
            </a:extLst>
          </p:cNvPr>
          <p:cNvSpPr txBox="1"/>
          <p:nvPr/>
        </p:nvSpPr>
        <p:spPr>
          <a:xfrm>
            <a:off x="465908" y="5596223"/>
            <a:ext cx="8229600" cy="1077218"/>
          </a:xfrm>
          <a:prstGeom prst="rect">
            <a:avLst/>
          </a:prstGeom>
          <a:noFill/>
        </p:spPr>
        <p:txBody>
          <a:bodyPr wrap="square" rtlCol="0">
            <a:spAutoFit/>
          </a:bodyPr>
          <a:lstStyle/>
          <a:p>
            <a:r>
              <a:rPr lang="lv-LV" sz="1600" dirty="0"/>
              <a:t>Jāmaina sabiedrības attieksme (inovācija nav hobijs, bet nepieciešams labklājības pieauguma nosacījums) un attiecīgi jāuzlabo inovāciju stimuli. Jāuzlabo inovāciju sistēmas tiesiskais regulējums, tai skaitā, iesaistīto iestāžu un nevalstisko organizāciju pienākumi un atbildība, valsts atbalsta sistēma intelektuālā īpašuma radīšanai, </a:t>
            </a:r>
            <a:r>
              <a:rPr lang="lv-LV" sz="1600" dirty="0" err="1"/>
              <a:t>komercializācijai</a:t>
            </a:r>
            <a:r>
              <a:rPr lang="lv-LV" sz="1600" dirty="0"/>
              <a:t> un praktiskai īstenošanai.</a:t>
            </a:r>
          </a:p>
        </p:txBody>
      </p:sp>
    </p:spTree>
    <p:extLst>
      <p:ext uri="{BB962C8B-B14F-4D97-AF65-F5344CB8AC3E}">
        <p14:creationId xmlns:p14="http://schemas.microsoft.com/office/powerpoint/2010/main" val="8195974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383" y="274638"/>
            <a:ext cx="8586651" cy="680084"/>
          </a:xfrm>
        </p:spPr>
        <p:txBody>
          <a:bodyPr>
            <a:normAutofit/>
          </a:bodyPr>
          <a:lstStyle/>
          <a:p>
            <a:r>
              <a:rPr lang="lv-LV" sz="2800" b="1" dirty="0"/>
              <a:t>Augstākas pievienotās vērtības ražošanas veicināšana (3)</a:t>
            </a:r>
            <a:endParaRPr lang="en-US" sz="2800" b="1" dirty="0"/>
          </a:p>
        </p:txBody>
      </p:sp>
      <p:sp>
        <p:nvSpPr>
          <p:cNvPr id="3" name="Content Placeholder 2"/>
          <p:cNvSpPr>
            <a:spLocks noGrp="1"/>
          </p:cNvSpPr>
          <p:nvPr>
            <p:ph idx="1"/>
          </p:nvPr>
        </p:nvSpPr>
        <p:spPr>
          <a:xfrm>
            <a:off x="457200" y="987967"/>
            <a:ext cx="8229600" cy="4451903"/>
          </a:xfrm>
        </p:spPr>
        <p:txBody>
          <a:bodyPr>
            <a:normAutofit/>
          </a:bodyPr>
          <a:lstStyle/>
          <a:p>
            <a:pPr marL="0" lvl="0" indent="0">
              <a:buNone/>
            </a:pPr>
            <a:r>
              <a:rPr lang="lv-LV" sz="2000" b="1" dirty="0"/>
              <a:t>Jāveicina </a:t>
            </a:r>
            <a:r>
              <a:rPr lang="lv-LV" sz="2000" b="1" dirty="0" err="1"/>
              <a:t>digitalizāciju</a:t>
            </a:r>
            <a:endParaRPr lang="en-US" sz="2000" i="1" dirty="0"/>
          </a:p>
        </p:txBody>
      </p:sp>
      <p:sp>
        <p:nvSpPr>
          <p:cNvPr id="5" name="TextBox 4">
            <a:extLst>
              <a:ext uri="{FF2B5EF4-FFF2-40B4-BE49-F238E27FC236}">
                <a16:creationId xmlns:a16="http://schemas.microsoft.com/office/drawing/2014/main" id="{51E4A3A5-DC82-42FF-8D5F-CE824F1A4053}"/>
              </a:ext>
            </a:extLst>
          </p:cNvPr>
          <p:cNvSpPr txBox="1"/>
          <p:nvPr/>
        </p:nvSpPr>
        <p:spPr>
          <a:xfrm>
            <a:off x="764771" y="1292296"/>
            <a:ext cx="7431578" cy="369332"/>
          </a:xfrm>
          <a:prstGeom prst="rect">
            <a:avLst/>
          </a:prstGeom>
          <a:noFill/>
        </p:spPr>
        <p:txBody>
          <a:bodyPr wrap="square" rtlCol="0">
            <a:spAutoFit/>
          </a:bodyPr>
          <a:lstStyle/>
          <a:p>
            <a:pPr algn="ctr"/>
            <a:r>
              <a:rPr lang="lv-LV" b="1" dirty="0"/>
              <a:t>DESI indekss</a:t>
            </a:r>
          </a:p>
        </p:txBody>
      </p:sp>
      <p:sp>
        <p:nvSpPr>
          <p:cNvPr id="6" name="TextBox 5">
            <a:extLst>
              <a:ext uri="{FF2B5EF4-FFF2-40B4-BE49-F238E27FC236}">
                <a16:creationId xmlns:a16="http://schemas.microsoft.com/office/drawing/2014/main" id="{BCD2E103-5C79-4CD2-997D-4EA424D4996A}"/>
              </a:ext>
            </a:extLst>
          </p:cNvPr>
          <p:cNvSpPr txBox="1"/>
          <p:nvPr/>
        </p:nvSpPr>
        <p:spPr>
          <a:xfrm>
            <a:off x="4114800" y="2971800"/>
            <a:ext cx="914400" cy="914400"/>
          </a:xfrm>
          <a:prstGeom prst="rect">
            <a:avLst/>
          </a:prstGeom>
          <a:noFill/>
        </p:spPr>
        <p:txBody>
          <a:bodyPr wrap="square" rtlCol="0">
            <a:spAutoFit/>
          </a:bodyPr>
          <a:lstStyle/>
          <a:p>
            <a:endParaRPr lang="lv-LV" dirty="0"/>
          </a:p>
        </p:txBody>
      </p:sp>
      <p:sp>
        <p:nvSpPr>
          <p:cNvPr id="8" name="TextBox 7">
            <a:extLst>
              <a:ext uri="{FF2B5EF4-FFF2-40B4-BE49-F238E27FC236}">
                <a16:creationId xmlns:a16="http://schemas.microsoft.com/office/drawing/2014/main" id="{A5CF9323-A0E7-4BE9-A657-EE3672EA4188}"/>
              </a:ext>
            </a:extLst>
          </p:cNvPr>
          <p:cNvSpPr txBox="1"/>
          <p:nvPr/>
        </p:nvSpPr>
        <p:spPr>
          <a:xfrm>
            <a:off x="535577" y="5033436"/>
            <a:ext cx="8229600" cy="1569660"/>
          </a:xfrm>
          <a:prstGeom prst="rect">
            <a:avLst/>
          </a:prstGeom>
          <a:noFill/>
        </p:spPr>
        <p:txBody>
          <a:bodyPr wrap="square" rtlCol="0">
            <a:spAutoFit/>
          </a:bodyPr>
          <a:lstStyle/>
          <a:p>
            <a:r>
              <a:rPr lang="lv-LV" sz="1600" dirty="0"/>
              <a:t>Latvijā ir izveidojusies digitālā plaisa starp pilsētu un laukiem. Pusei no Latvijas iedzīvotājiem trūkst digitālo </a:t>
            </a:r>
            <a:r>
              <a:rPr lang="lv-LV" sz="1600" dirty="0" err="1"/>
              <a:t>pamatprasmju</a:t>
            </a:r>
            <a:r>
              <a:rPr lang="lv-LV" sz="1600" dirty="0"/>
              <a:t>, kas tiem liedz efektīvi lietot internetu. Digitālo tehnoloģiju integrācija uzņēmumos ir krietni zem ES vidējā līmeņa. Latvija nav izstrādāta visaptveroša stratēģija uzņēmumu </a:t>
            </a:r>
            <a:r>
              <a:rPr lang="lv-LV" sz="1600" dirty="0" err="1"/>
              <a:t>digitalizācijai</a:t>
            </a:r>
            <a:r>
              <a:rPr lang="lv-LV" sz="1600" dirty="0"/>
              <a:t>. Augsti kvalificētu profesionāļu, tostarp IKT speciālistu, trūkums kļūst par arvien lielāku šķērsli ieguldījumiem un inovācijai, un šī problēma nākotnē saasināsies. </a:t>
            </a:r>
          </a:p>
        </p:txBody>
      </p:sp>
      <p:pic>
        <p:nvPicPr>
          <p:cNvPr id="9" name="Picture 8">
            <a:extLst>
              <a:ext uri="{FF2B5EF4-FFF2-40B4-BE49-F238E27FC236}">
                <a16:creationId xmlns:a16="http://schemas.microsoft.com/office/drawing/2014/main" id="{920A056F-7767-462E-9AB9-2F5BA089428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08016" y="1689008"/>
            <a:ext cx="7708670" cy="3031037"/>
          </a:xfrm>
          <a:prstGeom prst="rect">
            <a:avLst/>
          </a:prstGeom>
          <a:noFill/>
          <a:ln>
            <a:noFill/>
          </a:ln>
        </p:spPr>
      </p:pic>
      <p:sp>
        <p:nvSpPr>
          <p:cNvPr id="4" name="TextBox 3">
            <a:extLst>
              <a:ext uri="{FF2B5EF4-FFF2-40B4-BE49-F238E27FC236}">
                <a16:creationId xmlns:a16="http://schemas.microsoft.com/office/drawing/2014/main" id="{6199AD88-925D-4A3E-8307-568FD7812FEA}"/>
              </a:ext>
            </a:extLst>
          </p:cNvPr>
          <p:cNvSpPr txBox="1"/>
          <p:nvPr/>
        </p:nvSpPr>
        <p:spPr>
          <a:xfrm>
            <a:off x="764771" y="4722875"/>
            <a:ext cx="2311980" cy="307777"/>
          </a:xfrm>
          <a:prstGeom prst="rect">
            <a:avLst/>
          </a:prstGeom>
          <a:noFill/>
        </p:spPr>
        <p:txBody>
          <a:bodyPr wrap="none" rtlCol="0">
            <a:spAutoFit/>
          </a:bodyPr>
          <a:lstStyle/>
          <a:p>
            <a:r>
              <a:rPr lang="en-US" sz="1400" dirty="0" err="1"/>
              <a:t>Avots</a:t>
            </a:r>
            <a:r>
              <a:rPr lang="en-US" sz="1400" dirty="0"/>
              <a:t>: European Commission</a:t>
            </a:r>
          </a:p>
        </p:txBody>
      </p:sp>
    </p:spTree>
    <p:extLst>
      <p:ext uri="{BB962C8B-B14F-4D97-AF65-F5344CB8AC3E}">
        <p14:creationId xmlns:p14="http://schemas.microsoft.com/office/powerpoint/2010/main" val="32717056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6080"/>
          </a:xfrm>
        </p:spPr>
        <p:txBody>
          <a:bodyPr>
            <a:normAutofit/>
          </a:bodyPr>
          <a:lstStyle/>
          <a:p>
            <a:r>
              <a:rPr lang="lv-LV" sz="2800" b="1" dirty="0"/>
              <a:t>Latvijas reģionu un Rīgas konkurētspējas stiprināšana</a:t>
            </a:r>
            <a:endParaRPr lang="en-US" sz="2800" b="1" dirty="0"/>
          </a:p>
        </p:txBody>
      </p:sp>
      <p:sp>
        <p:nvSpPr>
          <p:cNvPr id="5" name="TextBox 4">
            <a:extLst>
              <a:ext uri="{FF2B5EF4-FFF2-40B4-BE49-F238E27FC236}">
                <a16:creationId xmlns:a16="http://schemas.microsoft.com/office/drawing/2014/main" id="{51E4A3A5-DC82-42FF-8D5F-CE824F1A4053}"/>
              </a:ext>
            </a:extLst>
          </p:cNvPr>
          <p:cNvSpPr txBox="1"/>
          <p:nvPr/>
        </p:nvSpPr>
        <p:spPr>
          <a:xfrm>
            <a:off x="540328" y="998499"/>
            <a:ext cx="7431578" cy="584775"/>
          </a:xfrm>
          <a:prstGeom prst="rect">
            <a:avLst/>
          </a:prstGeom>
          <a:noFill/>
        </p:spPr>
        <p:txBody>
          <a:bodyPr wrap="square" rtlCol="0">
            <a:spAutoFit/>
          </a:bodyPr>
          <a:lstStyle/>
          <a:p>
            <a:pPr algn="ctr"/>
            <a:r>
              <a:rPr lang="lv-LV" b="1" dirty="0"/>
              <a:t>Produktivitāte Latvijas reģionu griezumā</a:t>
            </a:r>
          </a:p>
          <a:p>
            <a:pPr algn="ctr"/>
            <a:r>
              <a:rPr lang="lv-LV" sz="1400" dirty="0"/>
              <a:t>(faktiskajās cenās, eiro uz vienu nodarbināto)</a:t>
            </a:r>
            <a:endParaRPr lang="lv-LV" sz="1400" b="1" dirty="0"/>
          </a:p>
        </p:txBody>
      </p:sp>
      <p:sp>
        <p:nvSpPr>
          <p:cNvPr id="6" name="TextBox 5">
            <a:extLst>
              <a:ext uri="{FF2B5EF4-FFF2-40B4-BE49-F238E27FC236}">
                <a16:creationId xmlns:a16="http://schemas.microsoft.com/office/drawing/2014/main" id="{BCD2E103-5C79-4CD2-997D-4EA424D4996A}"/>
              </a:ext>
            </a:extLst>
          </p:cNvPr>
          <p:cNvSpPr txBox="1"/>
          <p:nvPr/>
        </p:nvSpPr>
        <p:spPr>
          <a:xfrm>
            <a:off x="4114800" y="2971800"/>
            <a:ext cx="914400" cy="914400"/>
          </a:xfrm>
          <a:prstGeom prst="rect">
            <a:avLst/>
          </a:prstGeom>
          <a:noFill/>
        </p:spPr>
        <p:txBody>
          <a:bodyPr wrap="square" rtlCol="0">
            <a:spAutoFit/>
          </a:bodyPr>
          <a:lstStyle/>
          <a:p>
            <a:endParaRPr lang="lv-LV" dirty="0"/>
          </a:p>
        </p:txBody>
      </p:sp>
      <p:sp>
        <p:nvSpPr>
          <p:cNvPr id="8" name="TextBox 7">
            <a:extLst>
              <a:ext uri="{FF2B5EF4-FFF2-40B4-BE49-F238E27FC236}">
                <a16:creationId xmlns:a16="http://schemas.microsoft.com/office/drawing/2014/main" id="{A5CF9323-A0E7-4BE9-A657-EE3672EA4188}"/>
              </a:ext>
            </a:extLst>
          </p:cNvPr>
          <p:cNvSpPr txBox="1"/>
          <p:nvPr/>
        </p:nvSpPr>
        <p:spPr>
          <a:xfrm>
            <a:off x="527858" y="4680750"/>
            <a:ext cx="8088283" cy="1569660"/>
          </a:xfrm>
          <a:prstGeom prst="rect">
            <a:avLst/>
          </a:prstGeom>
          <a:noFill/>
        </p:spPr>
        <p:txBody>
          <a:bodyPr wrap="square" rtlCol="0">
            <a:spAutoFit/>
          </a:bodyPr>
          <a:lstStyle/>
          <a:p>
            <a:r>
              <a:rPr lang="lv-LV" sz="1600" dirty="0"/>
              <a:t>Neatliekamie uzdevumi Latvijas reģionu un Rīgas konkurētspējas stiprināšanā:</a:t>
            </a:r>
          </a:p>
          <a:p>
            <a:pPr marL="285750" lvl="0" indent="-285750">
              <a:buFont typeface="Calibri" panose="020F0502020204030204" pitchFamily="34" charset="0"/>
              <a:buChar char="–"/>
            </a:pPr>
            <a:r>
              <a:rPr lang="lv-LV" sz="1600" dirty="0"/>
              <a:t>nodrošināt pašvaldību ekonomisko pašpietiekamību, veidojot lielus novadus ap -reģionālās un nacionālās nozīmes attīstības centriem;</a:t>
            </a:r>
          </a:p>
          <a:p>
            <a:pPr marL="285750" lvl="0" indent="-285750">
              <a:buFont typeface="Calibri" panose="020F0502020204030204" pitchFamily="34" charset="0"/>
              <a:buChar char="–"/>
            </a:pPr>
            <a:r>
              <a:rPr lang="lv-LV" sz="1600" dirty="0"/>
              <a:t>valsts pārvaldes reformā iekļaut arī pašvaldības;</a:t>
            </a:r>
          </a:p>
          <a:p>
            <a:pPr marL="285750" lvl="0" indent="-285750">
              <a:buFont typeface="Calibri" panose="020F0502020204030204" pitchFamily="34" charset="0"/>
              <a:buChar char="–"/>
            </a:pPr>
            <a:r>
              <a:rPr lang="lv-LV" sz="1600" dirty="0"/>
              <a:t>izveidot politikas koordinācijas platformu starp Rīgas pašvaldību un tām pašvaldībām, no kurām iedzīvotāji migrē uz Rīgu”.</a:t>
            </a:r>
          </a:p>
        </p:txBody>
      </p:sp>
      <p:graphicFrame>
        <p:nvGraphicFramePr>
          <p:cNvPr id="9" name="Chart 8">
            <a:extLst>
              <a:ext uri="{FF2B5EF4-FFF2-40B4-BE49-F238E27FC236}">
                <a16:creationId xmlns:a16="http://schemas.microsoft.com/office/drawing/2014/main" id="{BF004B23-877D-4943-B802-1E9D20DCEC6D}"/>
              </a:ext>
            </a:extLst>
          </p:cNvPr>
          <p:cNvGraphicFramePr/>
          <p:nvPr>
            <p:extLst>
              <p:ext uri="{D42A27DB-BD31-4B8C-83A1-F6EECF244321}">
                <p14:modId xmlns:p14="http://schemas.microsoft.com/office/powerpoint/2010/main" val="2234987263"/>
              </p:ext>
            </p:extLst>
          </p:nvPr>
        </p:nvGraphicFramePr>
        <p:xfrm>
          <a:off x="681644" y="1648483"/>
          <a:ext cx="7530540" cy="262096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9B3E2793-2223-434F-9378-C4DF6DD54A0D}"/>
              </a:ext>
            </a:extLst>
          </p:cNvPr>
          <p:cNvSpPr txBox="1"/>
          <p:nvPr/>
        </p:nvSpPr>
        <p:spPr>
          <a:xfrm>
            <a:off x="540328" y="4269443"/>
            <a:ext cx="2165080" cy="307777"/>
          </a:xfrm>
          <a:prstGeom prst="rect">
            <a:avLst/>
          </a:prstGeom>
          <a:noFill/>
        </p:spPr>
        <p:txBody>
          <a:bodyPr wrap="none" rtlCol="0">
            <a:spAutoFit/>
          </a:bodyPr>
          <a:lstStyle/>
          <a:p>
            <a:r>
              <a:rPr lang="lv-LV" sz="1400" dirty="0"/>
              <a:t>Avots: CSP, autoru aprēķins</a:t>
            </a:r>
          </a:p>
        </p:txBody>
      </p:sp>
    </p:spTree>
    <p:extLst>
      <p:ext uri="{BB962C8B-B14F-4D97-AF65-F5344CB8AC3E}">
        <p14:creationId xmlns:p14="http://schemas.microsoft.com/office/powerpoint/2010/main" val="3063766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5259" y="400594"/>
            <a:ext cx="7653482" cy="1262743"/>
          </a:xfrm>
        </p:spPr>
        <p:txBody>
          <a:bodyPr>
            <a:normAutofit/>
          </a:bodyPr>
          <a:lstStyle/>
          <a:p>
            <a:r>
              <a:rPr lang="lv-LV" sz="2800" b="1" dirty="0"/>
              <a:t>Latvijas pievienotās vērtības, nodarbinātības un produktivitātes pieauguma tempi</a:t>
            </a:r>
            <a:br>
              <a:rPr lang="en-US" sz="2800" dirty="0"/>
            </a:br>
            <a:r>
              <a:rPr lang="en-US" sz="2000" dirty="0"/>
              <a:t>(</a:t>
            </a:r>
            <a:r>
              <a:rPr lang="lv-LV" sz="2000" dirty="0"/>
              <a:t>% pret iepriekšējo gadu</a:t>
            </a:r>
            <a:r>
              <a:rPr lang="en-US" sz="2000" dirty="0"/>
              <a:t>)</a:t>
            </a:r>
          </a:p>
        </p:txBody>
      </p:sp>
      <p:graphicFrame>
        <p:nvGraphicFramePr>
          <p:cNvPr id="6" name="Chart 5">
            <a:extLst>
              <a:ext uri="{FF2B5EF4-FFF2-40B4-BE49-F238E27FC236}">
                <a16:creationId xmlns:a16="http://schemas.microsoft.com/office/drawing/2014/main" id="{E5E91761-A3F1-4E29-96F8-1AE3FB15F4DB}"/>
              </a:ext>
            </a:extLst>
          </p:cNvPr>
          <p:cNvGraphicFramePr/>
          <p:nvPr>
            <p:extLst>
              <p:ext uri="{D42A27DB-BD31-4B8C-83A1-F6EECF244321}">
                <p14:modId xmlns:p14="http://schemas.microsoft.com/office/powerpoint/2010/main" val="4241483011"/>
              </p:ext>
            </p:extLst>
          </p:nvPr>
        </p:nvGraphicFramePr>
        <p:xfrm>
          <a:off x="745259" y="1976846"/>
          <a:ext cx="7653482" cy="4106969"/>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3F437C94-4583-474D-9153-CFA557C3DD31}"/>
              </a:ext>
            </a:extLst>
          </p:cNvPr>
          <p:cNvSpPr txBox="1"/>
          <p:nvPr/>
        </p:nvSpPr>
        <p:spPr>
          <a:xfrm>
            <a:off x="1354975" y="6077877"/>
            <a:ext cx="2685010" cy="584775"/>
          </a:xfrm>
          <a:prstGeom prst="rect">
            <a:avLst/>
          </a:prstGeom>
          <a:noFill/>
        </p:spPr>
        <p:txBody>
          <a:bodyPr wrap="square" rtlCol="0">
            <a:spAutoFit/>
          </a:bodyPr>
          <a:lstStyle/>
          <a:p>
            <a:r>
              <a:rPr lang="lv-LV" sz="1400" dirty="0"/>
              <a:t>Avots: EUROSTAT, autoru aprēķins</a:t>
            </a:r>
          </a:p>
          <a:p>
            <a:endParaRPr lang="lv-LV" dirty="0"/>
          </a:p>
        </p:txBody>
      </p:sp>
    </p:spTree>
    <p:extLst>
      <p:ext uri="{BB962C8B-B14F-4D97-AF65-F5344CB8AC3E}">
        <p14:creationId xmlns:p14="http://schemas.microsoft.com/office/powerpoint/2010/main" val="3262831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6375"/>
          </a:xfrm>
        </p:spPr>
        <p:txBody>
          <a:bodyPr>
            <a:normAutofit/>
          </a:bodyPr>
          <a:lstStyle/>
          <a:p>
            <a:r>
              <a:rPr lang="lv-LV" sz="2800" b="1" dirty="0"/>
              <a:t>Ilgtspējīgas attīstības nodrošināšana</a:t>
            </a:r>
            <a:endParaRPr lang="en-US" sz="2800" b="1" dirty="0"/>
          </a:p>
        </p:txBody>
      </p:sp>
      <p:sp>
        <p:nvSpPr>
          <p:cNvPr id="3" name="Content Placeholder 2"/>
          <p:cNvSpPr>
            <a:spLocks noGrp="1"/>
          </p:cNvSpPr>
          <p:nvPr>
            <p:ph idx="1"/>
          </p:nvPr>
        </p:nvSpPr>
        <p:spPr>
          <a:xfrm>
            <a:off x="457200" y="1046876"/>
            <a:ext cx="8229600" cy="4451903"/>
          </a:xfrm>
        </p:spPr>
        <p:txBody>
          <a:bodyPr>
            <a:normAutofit/>
          </a:bodyPr>
          <a:lstStyle/>
          <a:p>
            <a:pPr marL="0" lvl="0" indent="0">
              <a:buNone/>
            </a:pPr>
            <a:r>
              <a:rPr lang="lv-LV" sz="2000" b="1" dirty="0"/>
              <a:t>Veicinot produktivitāti ir jāņem vērā ilgtspējīgas attīstības aspekts</a:t>
            </a:r>
            <a:r>
              <a:rPr lang="lv-LV" sz="2000" dirty="0"/>
              <a:t> </a:t>
            </a:r>
            <a:endParaRPr lang="en-US" sz="2000" i="1" dirty="0"/>
          </a:p>
        </p:txBody>
      </p:sp>
      <p:sp>
        <p:nvSpPr>
          <p:cNvPr id="5" name="TextBox 4">
            <a:extLst>
              <a:ext uri="{FF2B5EF4-FFF2-40B4-BE49-F238E27FC236}">
                <a16:creationId xmlns:a16="http://schemas.microsoft.com/office/drawing/2014/main" id="{51E4A3A5-DC82-42FF-8D5F-CE824F1A4053}"/>
              </a:ext>
            </a:extLst>
          </p:cNvPr>
          <p:cNvSpPr txBox="1"/>
          <p:nvPr/>
        </p:nvSpPr>
        <p:spPr>
          <a:xfrm>
            <a:off x="764771" y="1474277"/>
            <a:ext cx="7431578" cy="369332"/>
          </a:xfrm>
          <a:prstGeom prst="rect">
            <a:avLst/>
          </a:prstGeom>
          <a:noFill/>
        </p:spPr>
        <p:txBody>
          <a:bodyPr wrap="square" rtlCol="0">
            <a:spAutoFit/>
          </a:bodyPr>
          <a:lstStyle/>
          <a:p>
            <a:pPr algn="ctr"/>
            <a:r>
              <a:rPr lang="lv-LV" b="1" dirty="0"/>
              <a:t>Džini koeficients Latvijā</a:t>
            </a:r>
          </a:p>
        </p:txBody>
      </p:sp>
      <p:sp>
        <p:nvSpPr>
          <p:cNvPr id="6" name="TextBox 5">
            <a:extLst>
              <a:ext uri="{FF2B5EF4-FFF2-40B4-BE49-F238E27FC236}">
                <a16:creationId xmlns:a16="http://schemas.microsoft.com/office/drawing/2014/main" id="{BCD2E103-5C79-4CD2-997D-4EA424D4996A}"/>
              </a:ext>
            </a:extLst>
          </p:cNvPr>
          <p:cNvSpPr txBox="1"/>
          <p:nvPr/>
        </p:nvSpPr>
        <p:spPr>
          <a:xfrm>
            <a:off x="4114800" y="2971800"/>
            <a:ext cx="914400" cy="914400"/>
          </a:xfrm>
          <a:prstGeom prst="rect">
            <a:avLst/>
          </a:prstGeom>
          <a:noFill/>
        </p:spPr>
        <p:txBody>
          <a:bodyPr wrap="square" rtlCol="0">
            <a:spAutoFit/>
          </a:bodyPr>
          <a:lstStyle/>
          <a:p>
            <a:endParaRPr lang="lv-LV" dirty="0"/>
          </a:p>
        </p:txBody>
      </p:sp>
      <p:sp>
        <p:nvSpPr>
          <p:cNvPr id="8" name="TextBox 7">
            <a:extLst>
              <a:ext uri="{FF2B5EF4-FFF2-40B4-BE49-F238E27FC236}">
                <a16:creationId xmlns:a16="http://schemas.microsoft.com/office/drawing/2014/main" id="{A5CF9323-A0E7-4BE9-A657-EE3672EA4188}"/>
              </a:ext>
            </a:extLst>
          </p:cNvPr>
          <p:cNvSpPr txBox="1"/>
          <p:nvPr/>
        </p:nvSpPr>
        <p:spPr>
          <a:xfrm>
            <a:off x="581099" y="4882818"/>
            <a:ext cx="8229600" cy="1323439"/>
          </a:xfrm>
          <a:prstGeom prst="rect">
            <a:avLst/>
          </a:prstGeom>
          <a:noFill/>
        </p:spPr>
        <p:txBody>
          <a:bodyPr wrap="square" rtlCol="0">
            <a:spAutoFit/>
          </a:bodyPr>
          <a:lstStyle/>
          <a:p>
            <a:r>
              <a:rPr lang="lv-LV" sz="1600" dirty="0"/>
              <a:t>Jo nevienlīdzīgāka sabiedrība, jo vairāk tas ietekmē produktivitātes pieaugumu, ilgtspējību un izaugsmes noturību. Augsta nevienlīdzība ir ekonomisks izaicinājums, kas var mazināt izaugsmes potenciālu, liedzot valstij attīstīties un gūt labumu no visu cilvēku talantiem un dot iespēju ikvienam pilnībā veicināt izaugsmi un tādējādi gūt labumu no labākas darbavietas, labākas algas un labākas karjeras iespējas. </a:t>
            </a:r>
          </a:p>
        </p:txBody>
      </p:sp>
      <p:graphicFrame>
        <p:nvGraphicFramePr>
          <p:cNvPr id="10" name="Chart 9">
            <a:extLst>
              <a:ext uri="{FF2B5EF4-FFF2-40B4-BE49-F238E27FC236}">
                <a16:creationId xmlns:a16="http://schemas.microsoft.com/office/drawing/2014/main" id="{4AF5805E-5608-480C-A47C-3A7FDDE2ADE7}"/>
              </a:ext>
            </a:extLst>
          </p:cNvPr>
          <p:cNvGraphicFramePr/>
          <p:nvPr>
            <p:extLst>
              <p:ext uri="{D42A27DB-BD31-4B8C-83A1-F6EECF244321}">
                <p14:modId xmlns:p14="http://schemas.microsoft.com/office/powerpoint/2010/main" val="3585316173"/>
              </p:ext>
            </p:extLst>
          </p:nvPr>
        </p:nvGraphicFramePr>
        <p:xfrm>
          <a:off x="847898" y="1892603"/>
          <a:ext cx="7107381" cy="258445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3C121AC9-EA4F-4605-92A5-4C217E74BD4E}"/>
              </a:ext>
            </a:extLst>
          </p:cNvPr>
          <p:cNvSpPr txBox="1"/>
          <p:nvPr/>
        </p:nvSpPr>
        <p:spPr>
          <a:xfrm>
            <a:off x="847898" y="4526047"/>
            <a:ext cx="950709" cy="307777"/>
          </a:xfrm>
          <a:prstGeom prst="rect">
            <a:avLst/>
          </a:prstGeom>
          <a:noFill/>
        </p:spPr>
        <p:txBody>
          <a:bodyPr wrap="none" rtlCol="0">
            <a:spAutoFit/>
          </a:bodyPr>
          <a:lstStyle/>
          <a:p>
            <a:r>
              <a:rPr lang="lv-LV" sz="1400" dirty="0"/>
              <a:t>Avots: CSP</a:t>
            </a:r>
          </a:p>
        </p:txBody>
      </p:sp>
    </p:spTree>
    <p:extLst>
      <p:ext uri="{BB962C8B-B14F-4D97-AF65-F5344CB8AC3E}">
        <p14:creationId xmlns:p14="http://schemas.microsoft.com/office/powerpoint/2010/main" val="3188159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5225"/>
          </a:xfrm>
        </p:spPr>
        <p:txBody>
          <a:bodyPr>
            <a:normAutofit/>
          </a:bodyPr>
          <a:lstStyle/>
          <a:p>
            <a:r>
              <a:rPr lang="lv-LV" sz="3000" b="1" dirty="0"/>
              <a:t>Daži secinājumi</a:t>
            </a:r>
            <a:endParaRPr lang="en-US" sz="3000" b="1" dirty="0"/>
          </a:p>
        </p:txBody>
      </p:sp>
      <p:sp>
        <p:nvSpPr>
          <p:cNvPr id="3" name="Content Placeholder 2"/>
          <p:cNvSpPr>
            <a:spLocks noGrp="1"/>
          </p:cNvSpPr>
          <p:nvPr>
            <p:ph idx="1"/>
          </p:nvPr>
        </p:nvSpPr>
        <p:spPr>
          <a:xfrm>
            <a:off x="457200" y="1286691"/>
            <a:ext cx="8229600" cy="4525963"/>
          </a:xfrm>
        </p:spPr>
        <p:txBody>
          <a:bodyPr>
            <a:noAutofit/>
          </a:bodyPr>
          <a:lstStyle/>
          <a:p>
            <a:pPr>
              <a:spcBef>
                <a:spcPts val="1200"/>
              </a:spcBef>
            </a:pPr>
            <a:r>
              <a:rPr lang="lv-LV" sz="2000" dirty="0"/>
              <a:t>Latvijā ar produktivitāti saistīto aspektu pētīšana ir fragmentāra un tai trūkst sistēmiskā pieeja</a:t>
            </a:r>
          </a:p>
          <a:p>
            <a:pPr>
              <a:spcBef>
                <a:spcPts val="1200"/>
              </a:spcBef>
            </a:pPr>
            <a:r>
              <a:rPr lang="lv-LV" sz="2000" dirty="0"/>
              <a:t>Pētījumi pārsvarā ir veikti makro līmenī, turklāt uz uzņēmuma līmeņa datiem balstīto pētījumu ir visai maz, bet starpnozaru (</a:t>
            </a:r>
            <a:r>
              <a:rPr lang="lv-LV" sz="2000" dirty="0" err="1"/>
              <a:t>mezo</a:t>
            </a:r>
            <a:r>
              <a:rPr lang="lv-LV" sz="2000" dirty="0"/>
              <a:t> līmeņa) aspekti praktiski nav analizēti. Tas ierobežo iespējas izstrādāt uz pētījumiem balstītus un zinātniski pamatotas rekomendācijas struktūrpolitikas veidošanai</a:t>
            </a:r>
          </a:p>
          <a:p>
            <a:pPr>
              <a:spcBef>
                <a:spcPts val="1200"/>
              </a:spcBef>
            </a:pPr>
            <a:r>
              <a:rPr lang="lv-LV" sz="2000" dirty="0"/>
              <a:t>Lai labāk izprastu ar produktivitāti saistītās problēmas, svarīgi ir izveidot neatkarīgas institūcijas, kas ne tikai palīdzētu valdībām identificēt pareizās politikas produktivitātes veicināšanai, bet arī pildītu sabiedrības izglītošanas lomu par šiem jautājumiem</a:t>
            </a:r>
          </a:p>
        </p:txBody>
      </p:sp>
    </p:spTree>
    <p:extLst>
      <p:ext uri="{BB962C8B-B14F-4D97-AF65-F5344CB8AC3E}">
        <p14:creationId xmlns:p14="http://schemas.microsoft.com/office/powerpoint/2010/main" val="2388596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2800" b="1" dirty="0"/>
              <a:t>Latvijas </a:t>
            </a:r>
            <a:r>
              <a:rPr lang="lv-LV" sz="2800" b="1"/>
              <a:t>produktivitātes plaisa</a:t>
            </a:r>
            <a:br>
              <a:rPr lang="en-US" dirty="0"/>
            </a:br>
            <a:r>
              <a:rPr lang="en-US" sz="2000" dirty="0"/>
              <a:t>(</a:t>
            </a:r>
            <a:r>
              <a:rPr lang="lv-LV" sz="2000" dirty="0"/>
              <a:t>atpalicība no </a:t>
            </a:r>
            <a:r>
              <a:rPr lang="en-US" sz="2000" dirty="0"/>
              <a:t>ES28</a:t>
            </a:r>
            <a:r>
              <a:rPr lang="lv-LV" sz="2000" dirty="0"/>
              <a:t> un ES15 vidējā līmeņa, </a:t>
            </a:r>
            <a:r>
              <a:rPr lang="en-US" sz="2000" dirty="0"/>
              <a:t>%</a:t>
            </a:r>
            <a:r>
              <a:rPr lang="lv-LV" sz="2000" dirty="0"/>
              <a:t> punkti</a:t>
            </a:r>
            <a:r>
              <a:rPr lang="en-US" sz="2000" dirty="0"/>
              <a:t>)</a:t>
            </a:r>
          </a:p>
        </p:txBody>
      </p:sp>
      <p:graphicFrame>
        <p:nvGraphicFramePr>
          <p:cNvPr id="5" name="Chart 4">
            <a:extLst>
              <a:ext uri="{FF2B5EF4-FFF2-40B4-BE49-F238E27FC236}">
                <a16:creationId xmlns:a16="http://schemas.microsoft.com/office/drawing/2014/main" id="{F0FF91FA-7BA7-46E3-84CF-8FD8D06B62B7}"/>
              </a:ext>
            </a:extLst>
          </p:cNvPr>
          <p:cNvGraphicFramePr/>
          <p:nvPr>
            <p:extLst>
              <p:ext uri="{D42A27DB-BD31-4B8C-83A1-F6EECF244321}">
                <p14:modId xmlns:p14="http://schemas.microsoft.com/office/powerpoint/2010/main" val="1116573347"/>
              </p:ext>
            </p:extLst>
          </p:nvPr>
        </p:nvGraphicFramePr>
        <p:xfrm>
          <a:off x="932610" y="1521128"/>
          <a:ext cx="7175070" cy="4249783"/>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8AC638A2-9005-4051-A853-607A0C54CDFC}"/>
              </a:ext>
            </a:extLst>
          </p:cNvPr>
          <p:cNvSpPr txBox="1"/>
          <p:nvPr/>
        </p:nvSpPr>
        <p:spPr>
          <a:xfrm>
            <a:off x="1069967" y="5765074"/>
            <a:ext cx="2649251" cy="584775"/>
          </a:xfrm>
          <a:prstGeom prst="rect">
            <a:avLst/>
          </a:prstGeom>
          <a:noFill/>
        </p:spPr>
        <p:txBody>
          <a:bodyPr wrap="none" rtlCol="0">
            <a:spAutoFit/>
          </a:bodyPr>
          <a:lstStyle/>
          <a:p>
            <a:r>
              <a:rPr lang="lv-LV" sz="1400" dirty="0"/>
              <a:t>Avots: EUROSTAT, autoru aprēķins</a:t>
            </a:r>
          </a:p>
          <a:p>
            <a:endParaRPr lang="lv-LV" dirty="0"/>
          </a:p>
        </p:txBody>
      </p:sp>
      <p:sp>
        <p:nvSpPr>
          <p:cNvPr id="4" name="TextBox 3"/>
          <p:cNvSpPr txBox="1"/>
          <p:nvPr/>
        </p:nvSpPr>
        <p:spPr>
          <a:xfrm>
            <a:off x="5320144" y="3492132"/>
            <a:ext cx="807523" cy="307777"/>
          </a:xfrm>
          <a:prstGeom prst="rect">
            <a:avLst/>
          </a:prstGeom>
          <a:noFill/>
        </p:spPr>
        <p:txBody>
          <a:bodyPr wrap="square" rtlCol="0">
            <a:spAutoFit/>
          </a:bodyPr>
          <a:lstStyle/>
          <a:p>
            <a:r>
              <a:rPr lang="lv-LV" sz="1400" b="1" dirty="0"/>
              <a:t>22,5 </a:t>
            </a:r>
            <a:r>
              <a:rPr lang="lv-LV" sz="1400" b="1" dirty="0" err="1"/>
              <a:t>ppt</a:t>
            </a:r>
            <a:endParaRPr lang="en-US" sz="14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638"/>
            <a:ext cx="8146473" cy="1057774"/>
          </a:xfrm>
        </p:spPr>
        <p:txBody>
          <a:bodyPr>
            <a:normAutofit/>
          </a:bodyPr>
          <a:lstStyle/>
          <a:p>
            <a:r>
              <a:rPr lang="lv-LV" sz="2800" b="1" dirty="0"/>
              <a:t>Latvijas nozaru produktivitāte pret ES vidējo līmeni</a:t>
            </a:r>
            <a:br>
              <a:rPr lang="en-US" dirty="0"/>
            </a:br>
            <a:r>
              <a:rPr lang="lv-LV" sz="2000" dirty="0"/>
              <a:t>(E</a:t>
            </a:r>
            <a:r>
              <a:rPr lang="en-US" sz="2000" dirty="0"/>
              <a:t>S28</a:t>
            </a:r>
            <a:r>
              <a:rPr lang="lv-LV" sz="2000" dirty="0"/>
              <a:t> =100</a:t>
            </a:r>
            <a:r>
              <a:rPr lang="en-US" sz="2000" dirty="0"/>
              <a:t>)</a:t>
            </a:r>
          </a:p>
        </p:txBody>
      </p:sp>
      <p:graphicFrame>
        <p:nvGraphicFramePr>
          <p:cNvPr id="4" name="Chart 3">
            <a:extLst>
              <a:ext uri="{FF2B5EF4-FFF2-40B4-BE49-F238E27FC236}">
                <a16:creationId xmlns:a16="http://schemas.microsoft.com/office/drawing/2014/main" id="{DEBD01D3-4F91-4D32-AB9E-314684A570F5}"/>
              </a:ext>
            </a:extLst>
          </p:cNvPr>
          <p:cNvGraphicFramePr/>
          <p:nvPr>
            <p:extLst>
              <p:ext uri="{D42A27DB-BD31-4B8C-83A1-F6EECF244321}">
                <p14:modId xmlns:p14="http://schemas.microsoft.com/office/powerpoint/2010/main" val="3620256197"/>
              </p:ext>
            </p:extLst>
          </p:nvPr>
        </p:nvGraphicFramePr>
        <p:xfrm>
          <a:off x="814648" y="1542596"/>
          <a:ext cx="7340137" cy="4364586"/>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F11A9A8A-E78F-4114-9E05-E0678C8AFD02}"/>
              </a:ext>
            </a:extLst>
          </p:cNvPr>
          <p:cNvSpPr txBox="1"/>
          <p:nvPr/>
        </p:nvSpPr>
        <p:spPr>
          <a:xfrm>
            <a:off x="989215" y="6284217"/>
            <a:ext cx="2649251" cy="307777"/>
          </a:xfrm>
          <a:prstGeom prst="rect">
            <a:avLst/>
          </a:prstGeom>
          <a:noFill/>
        </p:spPr>
        <p:txBody>
          <a:bodyPr wrap="none" rtlCol="0">
            <a:spAutoFit/>
          </a:bodyPr>
          <a:lstStyle/>
          <a:p>
            <a:r>
              <a:rPr lang="lv-LV" sz="1400" dirty="0"/>
              <a:t>Avots: EUROSTAT, autoru aprēķins</a:t>
            </a:r>
          </a:p>
        </p:txBody>
      </p:sp>
    </p:spTree>
    <p:extLst>
      <p:ext uri="{BB962C8B-B14F-4D97-AF65-F5344CB8AC3E}">
        <p14:creationId xmlns:p14="http://schemas.microsoft.com/office/powerpoint/2010/main" val="1853116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637"/>
            <a:ext cx="8146473" cy="1092609"/>
          </a:xfrm>
        </p:spPr>
        <p:txBody>
          <a:bodyPr>
            <a:normAutofit/>
          </a:bodyPr>
          <a:lstStyle/>
          <a:p>
            <a:r>
              <a:rPr lang="lv-LV" sz="3100" b="1" dirty="0"/>
              <a:t>Latvijas nozaru produktivitāte</a:t>
            </a:r>
            <a:br>
              <a:rPr lang="en-US" dirty="0"/>
            </a:br>
            <a:r>
              <a:rPr lang="lv-LV" sz="2000" dirty="0"/>
              <a:t>(2017.gadā, vidēji tautsaimniecībā=100</a:t>
            </a:r>
            <a:r>
              <a:rPr lang="en-US" sz="2000" dirty="0"/>
              <a:t>)</a:t>
            </a:r>
          </a:p>
        </p:txBody>
      </p:sp>
      <p:graphicFrame>
        <p:nvGraphicFramePr>
          <p:cNvPr id="5" name="Chart 4">
            <a:extLst>
              <a:ext uri="{FF2B5EF4-FFF2-40B4-BE49-F238E27FC236}">
                <a16:creationId xmlns:a16="http://schemas.microsoft.com/office/drawing/2014/main" id="{6E03D6F2-71CA-4EB6-BC08-F50873CA019B}"/>
              </a:ext>
            </a:extLst>
          </p:cNvPr>
          <p:cNvGraphicFramePr/>
          <p:nvPr>
            <p:extLst>
              <p:ext uri="{D42A27DB-BD31-4B8C-83A1-F6EECF244321}">
                <p14:modId xmlns:p14="http://schemas.microsoft.com/office/powerpoint/2010/main" val="312163401"/>
              </p:ext>
            </p:extLst>
          </p:nvPr>
        </p:nvGraphicFramePr>
        <p:xfrm>
          <a:off x="1009996" y="1528365"/>
          <a:ext cx="6758247" cy="4090642"/>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A2AD3DED-4917-4746-BE1F-D21647B2BABD}"/>
              </a:ext>
            </a:extLst>
          </p:cNvPr>
          <p:cNvSpPr txBox="1"/>
          <p:nvPr/>
        </p:nvSpPr>
        <p:spPr>
          <a:xfrm>
            <a:off x="1277563" y="6186730"/>
            <a:ext cx="2649251" cy="584775"/>
          </a:xfrm>
          <a:prstGeom prst="rect">
            <a:avLst/>
          </a:prstGeom>
          <a:noFill/>
        </p:spPr>
        <p:txBody>
          <a:bodyPr wrap="none" rtlCol="0">
            <a:spAutoFit/>
          </a:bodyPr>
          <a:lstStyle/>
          <a:p>
            <a:r>
              <a:rPr lang="lv-LV" sz="1400" dirty="0"/>
              <a:t>Avots: EUROSTAT, autoru aprēķins</a:t>
            </a:r>
          </a:p>
          <a:p>
            <a:endParaRPr lang="lv-LV" dirty="0"/>
          </a:p>
        </p:txBody>
      </p:sp>
    </p:spTree>
    <p:extLst>
      <p:ext uri="{BB962C8B-B14F-4D97-AF65-F5344CB8AC3E}">
        <p14:creationId xmlns:p14="http://schemas.microsoft.com/office/powerpoint/2010/main" val="299305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v-LV" sz="2800" b="1" dirty="0">
                <a:solidFill>
                  <a:prstClr val="black"/>
                </a:solidFill>
                <a:latin typeface="Calibri Light" panose="020F0302020204030204"/>
              </a:rPr>
              <a:t>Augsto tehnoloģiju sektors* tautsaimniecības struktūrā </a:t>
            </a:r>
            <a:r>
              <a:rPr lang="lv-LV" sz="2000" b="1" dirty="0">
                <a:solidFill>
                  <a:prstClr val="black"/>
                </a:solidFill>
                <a:latin typeface="Calibri Light" panose="020F0302020204030204"/>
              </a:rPr>
              <a:t>(2017. gadā, pēc nodarbināto skaita)</a:t>
            </a:r>
            <a:endParaRPr lang="en-US" sz="2000" b="1" dirty="0">
              <a:solidFill>
                <a:prstClr val="black"/>
              </a:solidFill>
              <a:latin typeface="Calibri Light" panose="020F0302020204030204"/>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1612228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457200" y="6270171"/>
            <a:ext cx="8229600" cy="246221"/>
          </a:xfrm>
          <a:prstGeom prst="rect">
            <a:avLst/>
          </a:prstGeom>
          <a:noFill/>
        </p:spPr>
        <p:txBody>
          <a:bodyPr wrap="square" rtlCol="0">
            <a:spAutoFit/>
          </a:bodyPr>
          <a:lstStyle/>
          <a:p>
            <a:r>
              <a:rPr lang="lv-LV" sz="1000" dirty="0"/>
              <a:t>Avots: EUROSTAT, * </a:t>
            </a:r>
            <a:r>
              <a:rPr lang="en-US" sz="1000" i="1" dirty="0">
                <a:solidFill>
                  <a:prstClr val="black"/>
                </a:solidFill>
                <a:latin typeface="Calibri Light" panose="020F0302020204030204"/>
              </a:rPr>
              <a:t>High-technology sectors (high-technology manufacturing and knowledge-intensive high-technology services)</a:t>
            </a:r>
            <a:endParaRPr lang="en-US" sz="1000" i="1" dirty="0"/>
          </a:p>
        </p:txBody>
      </p:sp>
    </p:spTree>
    <p:extLst>
      <p:ext uri="{BB962C8B-B14F-4D97-AF65-F5344CB8AC3E}">
        <p14:creationId xmlns:p14="http://schemas.microsoft.com/office/powerpoint/2010/main" val="32305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2800" b="1" dirty="0">
                <a:solidFill>
                  <a:prstClr val="black"/>
                </a:solidFill>
                <a:latin typeface="Calibri Light" panose="020F0302020204030204"/>
              </a:rPr>
              <a:t>Augsto tehnoloģiju produktu daļa kopējā eksportā</a:t>
            </a:r>
            <a:br>
              <a:rPr lang="lv-LV" sz="2800" b="1" dirty="0">
                <a:solidFill>
                  <a:prstClr val="black"/>
                </a:solidFill>
                <a:latin typeface="Calibri Light" panose="020F0302020204030204"/>
              </a:rPr>
            </a:br>
            <a:r>
              <a:rPr lang="lv-LV" sz="2000" b="1" dirty="0">
                <a:solidFill>
                  <a:prstClr val="black"/>
                </a:solidFill>
                <a:latin typeface="Calibri Light" panose="020F0302020204030204"/>
              </a:rPr>
              <a:t>(2017. gads, procentos)</a:t>
            </a:r>
            <a:endParaRPr lang="en-US" sz="2000" b="1" dirty="0">
              <a:solidFill>
                <a:prstClr val="black"/>
              </a:solidFill>
              <a:latin typeface="Calibri Light" panose="020F0302020204030204"/>
            </a:endParaRPr>
          </a:p>
        </p:txBody>
      </p:sp>
      <p:graphicFrame>
        <p:nvGraphicFramePr>
          <p:cNvPr id="7" name="Content Placeholder 6"/>
          <p:cNvGraphicFramePr>
            <a:graphicFrameLocks noGrp="1"/>
          </p:cNvGraphicFramePr>
          <p:nvPr>
            <p:ph idx="1"/>
          </p:nvPr>
        </p:nvGraphicFramePr>
        <p:xfrm>
          <a:off x="552202" y="1303317"/>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p:nvPr/>
        </p:nvSpPr>
        <p:spPr>
          <a:xfrm>
            <a:off x="314696" y="6161867"/>
            <a:ext cx="7879278" cy="322845"/>
          </a:xfrm>
          <a:prstGeom prst="rect">
            <a:avLst/>
          </a:prstGeom>
        </p:spPr>
        <p:txBody>
          <a:bodyPr wrap="square">
            <a:spAutoFit/>
          </a:bodyPr>
          <a:lstStyle/>
          <a:p>
            <a:pPr>
              <a:lnSpc>
                <a:spcPct val="107000"/>
              </a:lnSpc>
              <a:spcAft>
                <a:spcPts val="800"/>
              </a:spcAft>
            </a:pPr>
            <a:r>
              <a:rPr lang="en-US" sz="1400" dirty="0" err="1"/>
              <a:t>Avots</a:t>
            </a:r>
            <a:r>
              <a:rPr lang="en-US" sz="1400" dirty="0"/>
              <a:t>: </a:t>
            </a:r>
            <a:r>
              <a:rPr lang="lv-LV" sz="1100" dirty="0"/>
              <a:t>EUROSTAT</a:t>
            </a:r>
          </a:p>
        </p:txBody>
      </p:sp>
    </p:spTree>
    <p:extLst>
      <p:ext uri="{BB962C8B-B14F-4D97-AF65-F5344CB8AC3E}">
        <p14:creationId xmlns:p14="http://schemas.microsoft.com/office/powerpoint/2010/main" val="1723279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149969" y="1600200"/>
            <a:ext cx="269631" cy="3791197"/>
          </a:xfrm>
          <a:prstGeom prst="rect">
            <a:avLst/>
          </a:prstGeom>
          <a:noFill/>
          <a:ln w="38100">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7742712" y="1600200"/>
            <a:ext cx="308758" cy="3791197"/>
          </a:xfrm>
          <a:prstGeom prst="rect">
            <a:avLst/>
          </a:prstGeom>
          <a:ln w="38100">
            <a:solidFill>
              <a:srgbClr val="9A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lv-LV" sz="2800" b="1" dirty="0">
                <a:solidFill>
                  <a:prstClr val="black"/>
                </a:solidFill>
                <a:latin typeface="Calibri Light" panose="020F0302020204030204"/>
              </a:rPr>
              <a:t>Apstrādes rūpniecības struktūra pēc tehnoloģiskās intensitātes</a:t>
            </a:r>
            <a:br>
              <a:rPr lang="lv-LV" sz="2800" b="1" dirty="0">
                <a:solidFill>
                  <a:prstClr val="black"/>
                </a:solidFill>
                <a:latin typeface="Calibri Light" panose="020F0302020204030204"/>
              </a:rPr>
            </a:br>
            <a:r>
              <a:rPr lang="lv-LV" sz="2200" b="1" dirty="0">
                <a:solidFill>
                  <a:prstClr val="black"/>
                </a:solidFill>
                <a:latin typeface="Calibri Light" panose="020F0302020204030204"/>
              </a:rPr>
              <a:t>(2017. gads, pēc nodarbināto skaita)</a:t>
            </a:r>
            <a:endParaRPr lang="en-US" sz="2200" b="1" dirty="0">
              <a:solidFill>
                <a:prstClr val="black"/>
              </a:solidFill>
              <a:latin typeface="Calibri Light" panose="020F0302020204030204"/>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25340636"/>
              </p:ext>
            </p:extLst>
          </p:nvPr>
        </p:nvGraphicFramePr>
        <p:xfrm>
          <a:off x="457200" y="1681823"/>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8"/>
          <p:cNvSpPr/>
          <p:nvPr/>
        </p:nvSpPr>
        <p:spPr>
          <a:xfrm>
            <a:off x="210330" y="6207786"/>
            <a:ext cx="7879278" cy="322845"/>
          </a:xfrm>
          <a:prstGeom prst="rect">
            <a:avLst/>
          </a:prstGeom>
        </p:spPr>
        <p:txBody>
          <a:bodyPr wrap="square">
            <a:spAutoFit/>
          </a:bodyPr>
          <a:lstStyle/>
          <a:p>
            <a:pPr>
              <a:lnSpc>
                <a:spcPct val="107000"/>
              </a:lnSpc>
              <a:spcAft>
                <a:spcPts val="800"/>
              </a:spcAft>
            </a:pPr>
            <a:r>
              <a:rPr lang="en-US" sz="1400" dirty="0" err="1"/>
              <a:t>Avots</a:t>
            </a:r>
            <a:r>
              <a:rPr lang="en-US" sz="1400" dirty="0"/>
              <a:t>: </a:t>
            </a:r>
            <a:r>
              <a:rPr lang="lv-LV" sz="1100" dirty="0"/>
              <a:t>EUROSTAT</a:t>
            </a:r>
          </a:p>
        </p:txBody>
      </p:sp>
    </p:spTree>
    <p:extLst>
      <p:ext uri="{BB962C8B-B14F-4D97-AF65-F5344CB8AC3E}">
        <p14:creationId xmlns:p14="http://schemas.microsoft.com/office/powerpoint/2010/main" val="1233429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2800" b="1" dirty="0">
                <a:solidFill>
                  <a:prstClr val="black"/>
                </a:solidFill>
                <a:latin typeface="Calibri Light" panose="020F0302020204030204"/>
              </a:rPr>
              <a:t>Latvijas</a:t>
            </a:r>
            <a:r>
              <a:rPr lang="en-US" sz="2800" b="1" dirty="0">
                <a:solidFill>
                  <a:prstClr val="black"/>
                </a:solidFill>
                <a:latin typeface="Calibri Light" panose="020F0302020204030204"/>
              </a:rPr>
              <a:t> </a:t>
            </a:r>
            <a:r>
              <a:rPr lang="lv-LV" sz="2800" b="1" dirty="0">
                <a:solidFill>
                  <a:prstClr val="black"/>
                </a:solidFill>
                <a:latin typeface="Calibri Light" panose="020F0302020204030204"/>
              </a:rPr>
              <a:t>ekonomikas komplicētība</a:t>
            </a:r>
            <a:br>
              <a:rPr lang="lv-LV" sz="2800" b="1" dirty="0">
                <a:solidFill>
                  <a:prstClr val="black"/>
                </a:solidFill>
                <a:latin typeface="Calibri Light" panose="020F0302020204030204"/>
              </a:rPr>
            </a:br>
            <a:r>
              <a:rPr lang="lv-LV" sz="2000" dirty="0"/>
              <a:t>(valsts vieta </a:t>
            </a:r>
            <a:r>
              <a:rPr lang="lv-LV" sz="2000" i="1" dirty="0" err="1"/>
              <a:t>Economic</a:t>
            </a:r>
            <a:r>
              <a:rPr lang="lv-LV" sz="2000" i="1" dirty="0"/>
              <a:t> </a:t>
            </a:r>
            <a:r>
              <a:rPr lang="lv-LV" sz="2000" i="1" dirty="0" err="1"/>
              <a:t>Complexity</a:t>
            </a:r>
            <a:r>
              <a:rPr lang="lv-LV" sz="2000" i="1" dirty="0"/>
              <a:t> </a:t>
            </a:r>
            <a:r>
              <a:rPr lang="lv-LV" sz="2000" dirty="0"/>
              <a:t>reitingā 2017)</a:t>
            </a:r>
            <a:br>
              <a:rPr lang="lv-LV" sz="2000" dirty="0"/>
            </a:br>
            <a:endParaRPr lang="en-US" sz="2000" dirty="0"/>
          </a:p>
        </p:txBody>
      </p:sp>
      <p:graphicFrame>
        <p:nvGraphicFramePr>
          <p:cNvPr id="4" name="Content Placeholder 6"/>
          <p:cNvGraphicFramePr>
            <a:graphicFrameLocks noGrp="1"/>
          </p:cNvGraphicFramePr>
          <p:nvPr>
            <p:ph idx="1"/>
            <p:extLst>
              <p:ext uri="{D42A27DB-BD31-4B8C-83A1-F6EECF244321}">
                <p14:modId xmlns:p14="http://schemas.microsoft.com/office/powerpoint/2010/main" val="777606508"/>
              </p:ext>
            </p:extLst>
          </p:nvPr>
        </p:nvGraphicFramePr>
        <p:xfrm>
          <a:off x="838200" y="1639567"/>
          <a:ext cx="7729728" cy="4108739"/>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647700" y="5765030"/>
            <a:ext cx="7434072" cy="322845"/>
          </a:xfrm>
          <a:prstGeom prst="rect">
            <a:avLst/>
          </a:prstGeom>
        </p:spPr>
        <p:txBody>
          <a:bodyPr wrap="square">
            <a:spAutoFit/>
          </a:bodyPr>
          <a:lstStyle/>
          <a:p>
            <a:pPr>
              <a:lnSpc>
                <a:spcPct val="107000"/>
              </a:lnSpc>
              <a:spcAft>
                <a:spcPts val="800"/>
              </a:spcAft>
            </a:pPr>
            <a:r>
              <a:rPr lang="en-US" sz="1400" dirty="0" err="1"/>
              <a:t>Avots</a:t>
            </a:r>
            <a:r>
              <a:rPr lang="en-US" sz="1400" dirty="0"/>
              <a:t>: </a:t>
            </a:r>
            <a:r>
              <a:rPr lang="en-US" sz="1400" i="1" dirty="0"/>
              <a:t>The Atlas of Economic Complexity</a:t>
            </a:r>
            <a:r>
              <a:rPr lang="lv-LV" sz="1400" i="1" dirty="0"/>
              <a:t> </a:t>
            </a:r>
            <a:r>
              <a:rPr lang="lv-LV" sz="1400" dirty="0"/>
              <a:t>(reitingā</a:t>
            </a:r>
            <a:r>
              <a:rPr lang="en-US" sz="1400" dirty="0"/>
              <a:t> </a:t>
            </a:r>
            <a:r>
              <a:rPr lang="en-US" sz="1400" dirty="0" err="1"/>
              <a:t>iek</a:t>
            </a:r>
            <a:r>
              <a:rPr lang="lv-LV" sz="1400" dirty="0"/>
              <a:t>ļ</a:t>
            </a:r>
            <a:r>
              <a:rPr lang="en-US" sz="1400" dirty="0" err="1"/>
              <a:t>auti</a:t>
            </a:r>
            <a:r>
              <a:rPr lang="en-US" sz="1400" dirty="0"/>
              <a:t> </a:t>
            </a:r>
            <a:r>
              <a:rPr lang="en-US" sz="1400" dirty="0" err="1"/>
              <a:t>dati</a:t>
            </a:r>
            <a:r>
              <a:rPr lang="en-US" sz="1400" dirty="0"/>
              <a:t> par 12</a:t>
            </a:r>
            <a:r>
              <a:rPr lang="lv-LV" sz="1400" dirty="0"/>
              <a:t>6</a:t>
            </a:r>
            <a:r>
              <a:rPr lang="en-US" sz="1400" dirty="0"/>
              <a:t> </a:t>
            </a:r>
            <a:r>
              <a:rPr lang="en-US" sz="1400" dirty="0" err="1"/>
              <a:t>valstīm</a:t>
            </a:r>
            <a:r>
              <a:rPr lang="lv-LV" sz="1400" dirty="0"/>
              <a:t>)</a:t>
            </a:r>
            <a:endParaRPr lang="en-US" sz="1400" dirty="0"/>
          </a:p>
        </p:txBody>
      </p:sp>
    </p:spTree>
    <p:extLst>
      <p:ext uri="{BB962C8B-B14F-4D97-AF65-F5344CB8AC3E}">
        <p14:creationId xmlns:p14="http://schemas.microsoft.com/office/powerpoint/2010/main" val="38387485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TotalTime>
  <Words>1123</Words>
  <Application>Microsoft Office PowerPoint</Application>
  <PresentationFormat>On-screen Show (4:3)</PresentationFormat>
  <Paragraphs>118</Paragraphs>
  <Slides>21</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Produktivitāte Latvijā (tendences, izaicinājumi, politika)</vt:lpstr>
      <vt:lpstr>Latvijas pievienotās vērtības, nodarbinātības un produktivitātes pieauguma tempi (% pret iepriekšējo gadu)</vt:lpstr>
      <vt:lpstr>Latvijas produktivitātes plaisa (atpalicība no ES28 un ES15 vidējā līmeņa, % punkti)</vt:lpstr>
      <vt:lpstr>Latvijas nozaru produktivitāte pret ES vidējo līmeni (ES28 =100)</vt:lpstr>
      <vt:lpstr>Latvijas nozaru produktivitāte (2017.gadā, vidēji tautsaimniecībā=100)</vt:lpstr>
      <vt:lpstr>Augsto tehnoloģiju sektors* tautsaimniecības struktūrā (2017. gadā, pēc nodarbināto skaita)</vt:lpstr>
      <vt:lpstr>Augsto tehnoloģiju produktu daļa kopējā eksportā (2017. gads, procentos)</vt:lpstr>
      <vt:lpstr>Apstrādes rūpniecības struktūra pēc tehnoloģiskās intensitātes (2017. gads, pēc nodarbināto skaita)</vt:lpstr>
      <vt:lpstr>Latvijas ekonomikas komplicētība (valsts vieta Economic Complexity reitingā 2017) </vt:lpstr>
      <vt:lpstr>Daži secinājumi</vt:lpstr>
      <vt:lpstr>Galvenie produktivitāti veicinošie politikas virzieni Latvijā</vt:lpstr>
      <vt:lpstr>Stabilas makroekonomiskās vides nodrošināšana</vt:lpstr>
      <vt:lpstr>Uzņēmējdarbības vides kvalitātes uzlabošana</vt:lpstr>
      <vt:lpstr>Darbaspēka pieejamības un kvalitātes uzlabošana (1)</vt:lpstr>
      <vt:lpstr>Darbaspēka pieejamības un kvalitātes uzlabošana (2)</vt:lpstr>
      <vt:lpstr>Augstākas pievienotās vērtības ražošanas veicināšana (1)</vt:lpstr>
      <vt:lpstr>Augstākas pievienotās vērtības ražošanas veicināšana (2)</vt:lpstr>
      <vt:lpstr>Augstākas pievienotās vērtības ražošanas veicināšana (3)</vt:lpstr>
      <vt:lpstr>Latvijas reģionu un Rīgas konkurētspējas stiprināšana</vt:lpstr>
      <vt:lpstr>Ilgtspējīgas attīstības nodrošināšana</vt:lpstr>
      <vt:lpstr>Daži secinājumi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Kohēzija Latvijā un Eiropas Savienībā: quo vadis?</dc:title>
  <dc:creator>Martins Zemitis</dc:creator>
  <cp:lastModifiedBy>Marta</cp:lastModifiedBy>
  <cp:revision>119</cp:revision>
  <cp:lastPrinted>2019-02-13T07:27:11Z</cp:lastPrinted>
  <dcterms:created xsi:type="dcterms:W3CDTF">2017-07-26T20:05:57Z</dcterms:created>
  <dcterms:modified xsi:type="dcterms:W3CDTF">2019-02-13T21:13:16Z</dcterms:modified>
</cp:coreProperties>
</file>