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9" r:id="rId5"/>
    <p:sldId id="261" r:id="rId6"/>
    <p:sldId id="262" r:id="rId7"/>
    <p:sldId id="263" r:id="rId8"/>
    <p:sldId id="259" r:id="rId9"/>
    <p:sldId id="260" r:id="rId10"/>
    <p:sldId id="270" r:id="rId11"/>
    <p:sldId id="266" r:id="rId12"/>
    <p:sldId id="264" r:id="rId13"/>
    <p:sldId id="267" r:id="rId14"/>
    <p:sldId id="268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621EBDA-2B62-46B7-93FB-0C4359853C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143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92C8B4E-B84D-4966-ADAE-5C40B31E7C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035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3B657A7-8336-4E4E-8FB6-94B7693174C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E374E-99B3-4B5F-8FE9-C00630ADB3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927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F9298-E7D4-40DF-8AB4-E1E75642B1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885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14048-696B-4442-AB71-E69E5ED44A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483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8B962-F46A-4FC3-A3A5-467FECFF8A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81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28283-01A4-462B-895D-C9E2C2D688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54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8C56-6576-472F-A77F-622BBE7EC4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33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A4ED-B655-4FF1-B4CB-ABBD873C7E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792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5F47-65DA-4952-82B5-BE897E5C48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1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70E8-6BE4-4E29-93CE-56FEFAFC68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91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759B-4746-4D35-B11E-B700EA5430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14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20576B-5C93-41B9-BBBE-FB25D45F4A5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375923"/>
            <a:ext cx="8064896" cy="1169551"/>
          </a:xfrm>
        </p:spPr>
        <p:txBody>
          <a:bodyPr wrap="square">
            <a:spAutoFit/>
          </a:bodyPr>
          <a:lstStyle/>
          <a:p>
            <a:r>
              <a:rPr lang="lv-LV" altLang="en-US" sz="3500" dirty="0"/>
              <a:t>Produktivitāte, investīcijas un reģionālā dimensija Latvijā  </a:t>
            </a:r>
            <a:endParaRPr lang="en-GB" altLang="en-US" sz="35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725144"/>
            <a:ext cx="8532812" cy="1728787"/>
          </a:xfrm>
        </p:spPr>
        <p:txBody>
          <a:bodyPr/>
          <a:lstStyle/>
          <a:p>
            <a:r>
              <a:rPr lang="lv-LV" altLang="en-US" dirty="0"/>
              <a:t>Mārtiņš Zemītis</a:t>
            </a:r>
          </a:p>
          <a:p>
            <a:r>
              <a:rPr lang="lv-LV" altLang="en-US" sz="2000" dirty="0"/>
              <a:t>Eiropas Komisijas ekonomikas padomnieks </a:t>
            </a:r>
            <a:endParaRPr lang="en-GB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2" y="11336"/>
            <a:ext cx="8229600" cy="936625"/>
          </a:xfrm>
        </p:spPr>
        <p:txBody>
          <a:bodyPr/>
          <a:lstStyle/>
          <a:p>
            <a:pPr marL="92075"/>
            <a:r>
              <a:rPr lang="lv-LV" b="0" spc="-300" dirty="0">
                <a:solidFill>
                  <a:schemeClr val="bg1"/>
                </a:solidFill>
              </a:rPr>
              <a:t>Investīciju tendences</a:t>
            </a:r>
            <a:endParaRPr lang="en-GB" b="0" spc="-3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96546"/>
            <a:ext cx="2632814" cy="286450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05" y="996546"/>
            <a:ext cx="2568824" cy="264847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4"/>
            <a:ext cx="2439462" cy="26060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8" y="3730756"/>
            <a:ext cx="2753610" cy="290245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58" y="3730756"/>
            <a:ext cx="2603232" cy="290245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2467320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1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231"/>
            <a:ext cx="9144000" cy="936625"/>
          </a:xfrm>
        </p:spPr>
        <p:txBody>
          <a:bodyPr/>
          <a:lstStyle/>
          <a:p>
            <a:pPr algn="ctr"/>
            <a:r>
              <a:rPr lang="lv-LV" dirty="0"/>
              <a:t>Ieguldījumu līmenis pētniecībā un attīstībā </a:t>
            </a:r>
            <a:r>
              <a:rPr lang="lv-LV" dirty="0">
                <a:solidFill>
                  <a:srgbClr val="FF0000"/>
                </a:solidFill>
              </a:rPr>
              <a:t>neveicina</a:t>
            </a:r>
            <a:r>
              <a:rPr lang="lv-LV" dirty="0"/>
              <a:t> produktivitāti 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07504" y="2132856"/>
            <a:ext cx="4464496" cy="400981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Investīcijas RDTI - pētniecībā, attīstībā, tehnoloģijās un inovācijās - ir spēcīgs produktivitātes dzinulis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Diemžēl LV smagi un ilglaicīgi atpaliek no ES-15, ES-13, </a:t>
            </a:r>
            <a:r>
              <a:rPr lang="lv-LV" sz="2000" i="0" dirty="0" err="1"/>
              <a:t>utt</a:t>
            </a:r>
            <a:r>
              <a:rPr lang="lv-LV" sz="2000" i="0" dirty="0"/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2017.gadā, R&amp;D investīcijas sasniedza </a:t>
            </a:r>
            <a:r>
              <a:rPr lang="lv-LV" sz="2000" b="1" i="0" dirty="0"/>
              <a:t>0,51% </a:t>
            </a:r>
            <a:r>
              <a:rPr lang="lv-LV" sz="2000" i="0" dirty="0"/>
              <a:t>no IKP, pateicoties ES fondiem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Uzņēmumu investīcijas ir 0,14%, kas ir zemākais rādītājs ES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Valsts kapitālsabiedrībām ir investīciju potenciāls</a:t>
            </a:r>
            <a:endParaRPr lang="en-GB" sz="2000" i="0" dirty="0"/>
          </a:p>
        </p:txBody>
      </p:sp>
      <p:pic>
        <p:nvPicPr>
          <p:cNvPr id="3" name="Picture 2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441" r="30000" b="31922"/>
          <a:stretch/>
        </p:blipFill>
        <p:spPr>
          <a:xfrm>
            <a:off x="4788024" y="2204864"/>
            <a:ext cx="4139951" cy="42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079723"/>
          </a:xfrm>
        </p:spPr>
        <p:txBody>
          <a:bodyPr/>
          <a:lstStyle/>
          <a:p>
            <a:r>
              <a:rPr lang="lv-LV" sz="2600" dirty="0"/>
              <a:t>Latvijas izcilo digitālo infrastruktūru </a:t>
            </a:r>
            <a:r>
              <a:rPr lang="lv-LV" sz="2600" dirty="0">
                <a:solidFill>
                  <a:srgbClr val="FF0000"/>
                </a:solidFill>
              </a:rPr>
              <a:t>neizmanto</a:t>
            </a:r>
            <a:r>
              <a:rPr lang="lv-LV" sz="2600" dirty="0"/>
              <a:t> </a:t>
            </a:r>
            <a:r>
              <a:rPr lang="lv-LV" sz="2600" dirty="0">
                <a:solidFill>
                  <a:srgbClr val="FF0000"/>
                </a:solidFill>
              </a:rPr>
              <a:t>pilnvērtīgi</a:t>
            </a:r>
            <a:r>
              <a:rPr lang="lv-LV" sz="2600" dirty="0"/>
              <a:t> IT speciālistu un </a:t>
            </a:r>
            <a:br>
              <a:rPr lang="lv-LV" sz="2600" dirty="0"/>
            </a:br>
            <a:r>
              <a:rPr lang="lv-LV" sz="2600" dirty="0"/>
              <a:t>MVU tehnoloģiju integrācijas trūkuma dēļ</a:t>
            </a:r>
            <a:endParaRPr lang="en-GB" sz="26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07504" y="2564904"/>
            <a:ext cx="4536504" cy="410507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 err="1"/>
              <a:t>Digitalizācija</a:t>
            </a:r>
            <a:r>
              <a:rPr lang="lv-LV" sz="2000" i="0" dirty="0"/>
              <a:t> arī ir viens no produktivitātes dzinuļiem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Latvijā pakalpojumu pieejamība, savienojamība ir virs ES vidējās, bet digitālās prasmes un tehnoloģiju lietošana ir zem ES vidējā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b="1" i="0" dirty="0"/>
              <a:t>18% </a:t>
            </a:r>
            <a:r>
              <a:rPr lang="lv-LV" sz="2000" i="0" dirty="0"/>
              <a:t>iedzīvotājiem laukos nav fiksētās platjoslas infrastruktūras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Tikai ~</a:t>
            </a:r>
            <a:r>
              <a:rPr lang="lv-LV" sz="2000" b="1" i="0" dirty="0"/>
              <a:t>10% </a:t>
            </a:r>
            <a:r>
              <a:rPr lang="lv-LV" sz="2000" i="0" dirty="0"/>
              <a:t>Latvijas darba devēju investē savu darbinieku e-prasmēs </a:t>
            </a:r>
            <a:endParaRPr lang="en-GB" sz="2000" i="0" dirty="0"/>
          </a:p>
        </p:txBody>
      </p:sp>
      <p:pic>
        <p:nvPicPr>
          <p:cNvPr id="5" name="Picture 4" descr="LV-DESI2018-Country-Profile-LANGpdf.pdf - Adobe Acrobat Reader 20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28356" r="44514" b="14862"/>
          <a:stretch/>
        </p:blipFill>
        <p:spPr>
          <a:xfrm>
            <a:off x="4644008" y="2691123"/>
            <a:ext cx="4380824" cy="36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850"/>
            <a:ext cx="9144000" cy="936625"/>
          </a:xfrm>
        </p:spPr>
        <p:txBody>
          <a:bodyPr/>
          <a:lstStyle/>
          <a:p>
            <a:pPr marL="180975"/>
            <a:r>
              <a:rPr lang="lv-LV" dirty="0"/>
              <a:t>Produktivitāti spēcīgi ietekmē reģionālā dimensija, kas maz pētīta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79512" y="2564905"/>
            <a:ext cx="4680520" cy="372178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Produktivitātes izpētei svarīga ne tikai makro, industriju, bet arī reģionālā dimensija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Kvalificēta darbaspēka un kvalitatīvu darba vietu trūkums ietekmē </a:t>
            </a:r>
            <a:r>
              <a:rPr lang="lv-LV" sz="2000" i="0" dirty="0">
                <a:solidFill>
                  <a:srgbClr val="FF0000"/>
                </a:solidFill>
              </a:rPr>
              <a:t>reģionu</a:t>
            </a:r>
            <a:r>
              <a:rPr lang="lv-LV" sz="2000" i="0" dirty="0"/>
              <a:t> konkurētspēju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Reģionos atšķiras publisko pakalpojumu kvalitāte un digitālo pakalpojumu pieejamība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Nepieciešama izpēte un dati!!!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GB" sz="2000" i="0" dirty="0"/>
          </a:p>
        </p:txBody>
      </p:sp>
      <p:pic>
        <p:nvPicPr>
          <p:cNvPr id="3" name="Picture 2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4" t="33429" r="50000" b="30903"/>
          <a:stretch/>
        </p:blipFill>
        <p:spPr>
          <a:xfrm>
            <a:off x="4946227" y="2348880"/>
            <a:ext cx="4051257" cy="40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6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568952" cy="4176464"/>
          </a:xfrm>
        </p:spPr>
        <p:txBody>
          <a:bodyPr/>
          <a:lstStyle/>
          <a:p>
            <a:r>
              <a:rPr lang="lv-LV" sz="2000" dirty="0"/>
              <a:t>Literatūra:</a:t>
            </a:r>
            <a:br>
              <a:rPr lang="lv-LV" sz="2000" b="0" dirty="0"/>
            </a:br>
            <a:br>
              <a:rPr lang="lv-LV" sz="2000" b="0" dirty="0"/>
            </a:br>
            <a:r>
              <a:rPr lang="en-GB" sz="2000" b="0" dirty="0" err="1"/>
              <a:t>Arpaia</a:t>
            </a:r>
            <a:r>
              <a:rPr lang="en-GB" sz="2000" b="0" dirty="0"/>
              <a:t> and Kiss, 2015, </a:t>
            </a:r>
            <a:r>
              <a:rPr lang="en-GB" sz="2000" b="0" i="1" dirty="0"/>
              <a:t>Benchmarks for the assessment of wage developments</a:t>
            </a:r>
            <a:r>
              <a:rPr lang="lv-LV" sz="2000" b="0" dirty="0"/>
              <a:t>,</a:t>
            </a:r>
            <a:r>
              <a:rPr lang="en-GB" sz="2000" b="0" dirty="0"/>
              <a:t> Analytical Web Note, DG EMPL</a:t>
            </a:r>
            <a:r>
              <a:rPr lang="lv-LV" sz="2000" b="0" dirty="0"/>
              <a:t> </a:t>
            </a:r>
            <a:br>
              <a:rPr lang="lv-LV" sz="2000" b="0" dirty="0"/>
            </a:br>
            <a:br>
              <a:rPr lang="lv-LV" sz="2000" b="0" dirty="0"/>
            </a:br>
            <a:r>
              <a:rPr lang="en-GB" sz="2000" b="0" dirty="0" err="1"/>
              <a:t>Durán</a:t>
            </a:r>
            <a:r>
              <a:rPr lang="lv-LV" sz="2000" b="0" dirty="0"/>
              <a:t> </a:t>
            </a:r>
            <a:r>
              <a:rPr lang="en-GB" sz="2000" b="0" dirty="0"/>
              <a:t>and Navarrete-Plana</a:t>
            </a:r>
            <a:r>
              <a:rPr lang="lv-LV" sz="2000" b="0" dirty="0"/>
              <a:t>, </a:t>
            </a:r>
            <a:r>
              <a:rPr lang="en-GB" sz="2000" b="0" dirty="0"/>
              <a:t>2018</a:t>
            </a:r>
            <a:r>
              <a:rPr lang="lv-LV" sz="2000" b="0" dirty="0"/>
              <a:t>, </a:t>
            </a:r>
            <a:r>
              <a:rPr lang="lv-LV" sz="2000" b="0" i="1" dirty="0"/>
              <a:t>FDI </a:t>
            </a:r>
            <a:r>
              <a:rPr lang="lv-LV" sz="2000" b="0" i="1" dirty="0" err="1"/>
              <a:t>and</a:t>
            </a:r>
            <a:r>
              <a:rPr lang="lv-LV" sz="2000" b="0" i="1" dirty="0"/>
              <a:t> </a:t>
            </a:r>
            <a:r>
              <a:rPr lang="lv-LV" sz="2000" b="0" i="1" dirty="0" err="1"/>
              <a:t>Investment</a:t>
            </a:r>
            <a:r>
              <a:rPr lang="lv-LV" sz="2000" b="0" i="1" dirty="0"/>
              <a:t> </a:t>
            </a:r>
            <a:r>
              <a:rPr lang="lv-LV" sz="2000" b="0" i="1" dirty="0" err="1"/>
              <a:t>Uncertainty</a:t>
            </a:r>
            <a:r>
              <a:rPr lang="lv-LV" sz="2000" b="0" i="1" dirty="0"/>
              <a:t> </a:t>
            </a:r>
            <a:r>
              <a:rPr lang="lv-LV" sz="2000" b="0" i="1" dirty="0" err="1"/>
              <a:t>in</a:t>
            </a:r>
            <a:r>
              <a:rPr lang="lv-LV" sz="2000" b="0" i="1" dirty="0"/>
              <a:t> </a:t>
            </a:r>
            <a:r>
              <a:rPr lang="lv-LV" sz="2000" b="0" i="1" dirty="0" err="1"/>
              <a:t>the</a:t>
            </a:r>
            <a:r>
              <a:rPr lang="lv-LV" sz="2000" b="0" i="1" dirty="0"/>
              <a:t> </a:t>
            </a:r>
            <a:r>
              <a:rPr lang="lv-LV" sz="2000" b="0" i="1" dirty="0" err="1"/>
              <a:t>Baltics</a:t>
            </a:r>
            <a:r>
              <a:rPr lang="lv-LV" sz="2000" b="0" dirty="0"/>
              <a:t>, </a:t>
            </a:r>
            <a:r>
              <a:rPr lang="lv-LV" sz="2000" b="0" dirty="0" err="1"/>
              <a:t>Economic</a:t>
            </a:r>
            <a:r>
              <a:rPr lang="lv-LV" sz="2000" b="0" dirty="0"/>
              <a:t> </a:t>
            </a:r>
            <a:r>
              <a:rPr lang="lv-LV" sz="2000" b="0" dirty="0" err="1"/>
              <a:t>Brief</a:t>
            </a:r>
            <a:r>
              <a:rPr lang="lv-LV" sz="2000" b="0" dirty="0"/>
              <a:t>, DG ECFIN</a:t>
            </a:r>
            <a:br>
              <a:rPr lang="lv-LV" sz="2000" b="0" dirty="0"/>
            </a:br>
            <a:br>
              <a:rPr lang="lv-LV" sz="2000" b="0" dirty="0"/>
            </a:br>
            <a:r>
              <a:rPr lang="lv-LV" sz="2000" b="0" dirty="0" err="1"/>
              <a:t>European</a:t>
            </a:r>
            <a:r>
              <a:rPr lang="lv-LV" sz="2000" b="0" dirty="0"/>
              <a:t> </a:t>
            </a:r>
            <a:r>
              <a:rPr lang="lv-LV" sz="2000" b="0" dirty="0" err="1"/>
              <a:t>Commission</a:t>
            </a:r>
            <a:r>
              <a:rPr lang="lv-LV" sz="2000" b="0" dirty="0"/>
              <a:t>, </a:t>
            </a:r>
            <a:r>
              <a:rPr lang="lv-LV" sz="2000" b="0" i="1" dirty="0"/>
              <a:t>Latvia </a:t>
            </a:r>
            <a:r>
              <a:rPr lang="lv-LV" sz="2000" b="0" i="1" dirty="0" err="1"/>
              <a:t>Country</a:t>
            </a:r>
            <a:r>
              <a:rPr lang="lv-LV" sz="2000" b="0" i="1" dirty="0"/>
              <a:t> </a:t>
            </a:r>
            <a:r>
              <a:rPr lang="lv-LV" sz="2000" b="0" i="1" dirty="0" err="1"/>
              <a:t>Reports</a:t>
            </a:r>
            <a:r>
              <a:rPr lang="lv-LV" sz="2000" b="0" dirty="0"/>
              <a:t>, 2018-2019</a:t>
            </a:r>
            <a:br>
              <a:rPr lang="lv-LV" sz="2000" b="0" dirty="0"/>
            </a:br>
            <a:br>
              <a:rPr lang="lv-LV" sz="2000" b="0" dirty="0"/>
            </a:br>
            <a:r>
              <a:rPr lang="lv-LV" sz="2000" b="0" dirty="0" err="1"/>
              <a:t>European</a:t>
            </a:r>
            <a:r>
              <a:rPr lang="lv-LV" sz="2000" b="0" dirty="0"/>
              <a:t> </a:t>
            </a:r>
            <a:r>
              <a:rPr lang="lv-LV" sz="2000" b="0" dirty="0" err="1"/>
              <a:t>Commission</a:t>
            </a:r>
            <a:r>
              <a:rPr lang="lv-LV" sz="2000" b="0" dirty="0"/>
              <a:t>, </a:t>
            </a:r>
            <a:r>
              <a:rPr lang="lv-LV" sz="2000" b="0" i="1" dirty="0" err="1"/>
              <a:t>Digital</a:t>
            </a:r>
            <a:r>
              <a:rPr lang="lv-LV" sz="2000" b="0" i="1" dirty="0"/>
              <a:t> </a:t>
            </a:r>
            <a:r>
              <a:rPr lang="lv-LV" sz="2000" b="0" i="1" dirty="0" err="1"/>
              <a:t>Economy</a:t>
            </a:r>
            <a:r>
              <a:rPr lang="lv-LV" sz="2000" b="0" i="1" dirty="0"/>
              <a:t> </a:t>
            </a:r>
            <a:r>
              <a:rPr lang="lv-LV" sz="2000" b="0" i="1" dirty="0" err="1"/>
              <a:t>and</a:t>
            </a:r>
            <a:r>
              <a:rPr lang="lv-LV" sz="2000" b="0" i="1" dirty="0"/>
              <a:t> </a:t>
            </a:r>
            <a:r>
              <a:rPr lang="lv-LV" sz="2000" b="0" i="1" dirty="0" err="1"/>
              <a:t>Society</a:t>
            </a:r>
            <a:r>
              <a:rPr lang="lv-LV" sz="2000" b="0" i="1" dirty="0"/>
              <a:t> </a:t>
            </a:r>
            <a:r>
              <a:rPr lang="lv-LV" sz="2000" b="0" i="1" dirty="0" err="1"/>
              <a:t>Index</a:t>
            </a:r>
            <a:r>
              <a:rPr lang="lv-LV" sz="2000" b="0" i="1" dirty="0"/>
              <a:t>: Latvia </a:t>
            </a:r>
            <a:r>
              <a:rPr lang="lv-LV" sz="2000" b="0" dirty="0"/>
              <a:t>(DESI), 2018</a:t>
            </a:r>
            <a:br>
              <a:rPr lang="lv-LV" dirty="0"/>
            </a:br>
            <a:br>
              <a:rPr lang="lv-LV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82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8" y="1268760"/>
            <a:ext cx="8719616" cy="936625"/>
          </a:xfrm>
        </p:spPr>
        <p:txBody>
          <a:bodyPr/>
          <a:lstStyle/>
          <a:p>
            <a:pPr algn="ctr"/>
            <a:r>
              <a:rPr lang="lv-LV" altLang="en-US" sz="2800" dirty="0"/>
              <a:t>Darbaspēka produktivitāte Latvijā augusi </a:t>
            </a:r>
            <a:r>
              <a:rPr lang="lv-LV" altLang="en-US" sz="2800" dirty="0">
                <a:solidFill>
                  <a:srgbClr val="FF0000"/>
                </a:solidFill>
              </a:rPr>
              <a:t>straujāk</a:t>
            </a:r>
            <a:r>
              <a:rPr lang="lv-LV" altLang="en-US" sz="2800" dirty="0"/>
              <a:t> nekā ES-28 un ES-10 </a:t>
            </a:r>
          </a:p>
        </p:txBody>
      </p:sp>
      <p:pic>
        <p:nvPicPr>
          <p:cNvPr id="2" name="Picture 1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519" r="16111" b="2639"/>
          <a:stretch/>
        </p:blipFill>
        <p:spPr>
          <a:xfrm>
            <a:off x="5073600" y="2132856"/>
            <a:ext cx="4034904" cy="4680520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23528" y="2276251"/>
            <a:ext cx="4544392" cy="3529013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LV produktivitāte (2017): </a:t>
            </a:r>
            <a:r>
              <a:rPr lang="lv-LV" sz="2000" b="1" i="0" dirty="0"/>
              <a:t>68% no ES vidējā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Pieaugums straujāks nekā 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000" i="0" dirty="0"/>
              <a:t>Tom</a:t>
            </a:r>
            <a:r>
              <a:rPr lang="lv-LV" sz="2000" i="0" dirty="0" err="1"/>
              <a:t>ēr</a:t>
            </a:r>
            <a:r>
              <a:rPr lang="lv-LV" sz="2000" i="0" dirty="0"/>
              <a:t> pēc krīzes pieaugums 2x lēnāks nekā pirms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"Zemu augošie augļi" noplūkti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Uz zemām darbaspēka un resursu izmaksām balstītie biznesa modeļi sevi izsmeļ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Nepieciešams virzīties augšup "vērtību ķēdēs" industriju ietvaros - zems </a:t>
            </a:r>
            <a:r>
              <a:rPr lang="lv-LV" sz="2000" dirty="0" err="1"/>
              <a:t>hi-tech</a:t>
            </a:r>
            <a:r>
              <a:rPr lang="lv-LV" sz="2000" dirty="0"/>
              <a:t> </a:t>
            </a:r>
            <a:r>
              <a:rPr lang="lv-LV" sz="2000" i="0" dirty="0"/>
              <a:t>produktu īpatsvars eksportā</a:t>
            </a:r>
            <a:endParaRPr lang="en-GB" sz="2000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279"/>
            <a:ext cx="9144000" cy="936625"/>
          </a:xfrm>
        </p:spPr>
        <p:txBody>
          <a:bodyPr/>
          <a:lstStyle/>
          <a:p>
            <a:r>
              <a:rPr lang="lv-LV" dirty="0"/>
              <a:t>Produktivitāte spēcīgi </a:t>
            </a:r>
            <a:r>
              <a:rPr lang="lv-LV" dirty="0">
                <a:solidFill>
                  <a:srgbClr val="FF0000"/>
                </a:solidFill>
              </a:rPr>
              <a:t>atšķiras</a:t>
            </a:r>
            <a:r>
              <a:rPr lang="lv-LV" dirty="0"/>
              <a:t> pa sektoriem</a:t>
            </a:r>
            <a:br>
              <a:rPr lang="lv-LV" dirty="0"/>
            </a:br>
            <a:r>
              <a:rPr lang="lv-LV" sz="2000" dirty="0"/>
              <a:t>(2010-2017, %)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924944"/>
            <a:ext cx="5184576" cy="3289734"/>
          </a:xfrm>
        </p:spPr>
        <p:txBody>
          <a:bodyPr/>
          <a:lstStyle/>
          <a:p>
            <a:pPr>
              <a:buClrTx/>
            </a:pPr>
            <a:r>
              <a:rPr lang="lv-LV" sz="2000" i="0" dirty="0"/>
              <a:t>Lielākais darbaspēka pieaugums bijis augsto prasmju segmentā (IKT un finanšu pakalpojumi)</a:t>
            </a:r>
          </a:p>
          <a:p>
            <a:pPr>
              <a:buClrTx/>
            </a:pPr>
            <a:r>
              <a:rPr lang="lv-LV" sz="2000" i="0" dirty="0"/>
              <a:t>Taču šajos sektoros bijis zemākais produktivitātes  pieaugums</a:t>
            </a:r>
          </a:p>
          <a:p>
            <a:pPr>
              <a:buClrTx/>
            </a:pPr>
            <a:r>
              <a:rPr lang="lv-LV" sz="2000" i="0" dirty="0"/>
              <a:t>Viena skaidrojuma hipotēze: firmas iegulda jaudu audzēšanā un jaunos darbiniekos, nevis produktivitātē </a:t>
            </a:r>
          </a:p>
          <a:p>
            <a:pPr>
              <a:buClrTx/>
            </a:pPr>
            <a:r>
              <a:rPr lang="lv-LV" sz="2000" i="0" dirty="0"/>
              <a:t>Būvniecības sektora produktivitātes pieaugums varētu nebūt ilgtspējīgs</a:t>
            </a:r>
            <a:endParaRPr lang="en-GB" sz="2000" i="0" dirty="0"/>
          </a:p>
        </p:txBody>
      </p:sp>
      <p:pic>
        <p:nvPicPr>
          <p:cNvPr id="7" name="Picture 6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27847" r="49723" b="24282"/>
          <a:stretch/>
        </p:blipFill>
        <p:spPr>
          <a:xfrm>
            <a:off x="5508104" y="2132856"/>
            <a:ext cx="346059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268760"/>
            <a:ext cx="9036496" cy="936625"/>
          </a:xfrm>
        </p:spPr>
        <p:txBody>
          <a:bodyPr/>
          <a:lstStyle/>
          <a:p>
            <a:pPr marL="92075" algn="ctr"/>
            <a:r>
              <a:rPr lang="lv-LV" dirty="0"/>
              <a:t>Darbaspēka produktivitātes pieaugums Latvijā </a:t>
            </a:r>
            <a:r>
              <a:rPr lang="lv-LV" dirty="0">
                <a:solidFill>
                  <a:srgbClr val="FF0000"/>
                </a:solidFill>
              </a:rPr>
              <a:t>atpaliek</a:t>
            </a:r>
            <a:r>
              <a:rPr lang="lv-LV" dirty="0"/>
              <a:t> no kaimiņiem</a:t>
            </a:r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23528" y="2420888"/>
            <a:ext cx="4248472" cy="3721782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Visas Baltijas valstis sākotnēji strauji audzēja produktivitāti iepretim ES-15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Tomēr LT un EE tā viscaur pieaugusi straujāk, nekā LV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Kopš krīzes plaisa paplašinājusies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Daļēji tas saistīts ar ĀTI dinamiku, jo ĀTI ir kanāls, caur kuru notiek zināšanu un tehnoloģiju pārnese</a:t>
            </a:r>
            <a:endParaRPr lang="en-GB" sz="2000" i="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36" y="2276872"/>
            <a:ext cx="3894844" cy="43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625"/>
          </a:xfrm>
        </p:spPr>
        <p:txBody>
          <a:bodyPr/>
          <a:lstStyle/>
          <a:p>
            <a:pPr algn="ctr"/>
            <a:r>
              <a:rPr lang="lv-LV" dirty="0"/>
              <a:t>Ierobežotais darba tirgus </a:t>
            </a:r>
            <a:r>
              <a:rPr lang="lv-LV" dirty="0">
                <a:solidFill>
                  <a:srgbClr val="FF0000"/>
                </a:solidFill>
              </a:rPr>
              <a:t>audzē algas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95536" y="2348880"/>
            <a:ext cx="4320480" cy="3865799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Labvēlīgais ekonomikas cikls un deficīts darba tirgū sekmē algu pieaugumu - </a:t>
            </a:r>
            <a:r>
              <a:rPr lang="lv-LV" sz="2000" b="1" i="0" dirty="0"/>
              <a:t>7.9% </a:t>
            </a:r>
            <a:r>
              <a:rPr lang="lv-LV" sz="2000" i="0" dirty="0"/>
              <a:t>2017.gadā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Algu pieaugums šobrīd straujākais trīs gadu laikā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Kopš 2012.gada algas aug virs EK mērķa atzīmēm, kas balstītas uz izaugsmes pieņēmumiem, ņemot vērā inflāciju, produktivitāti, bezdarbu, ULC un REER</a:t>
            </a:r>
            <a:endParaRPr lang="en-GB" sz="2000" i="0" dirty="0"/>
          </a:p>
        </p:txBody>
      </p:sp>
      <p:pic>
        <p:nvPicPr>
          <p:cNvPr id="5" name="Picture 4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741" r="29861" b="17408"/>
          <a:stretch/>
        </p:blipFill>
        <p:spPr>
          <a:xfrm>
            <a:off x="5292080" y="2060848"/>
            <a:ext cx="3600400" cy="456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850"/>
            <a:ext cx="9144000" cy="936625"/>
          </a:xfrm>
        </p:spPr>
        <p:txBody>
          <a:bodyPr/>
          <a:lstStyle/>
          <a:p>
            <a:pPr marL="92075" algn="ctr"/>
            <a:r>
              <a:rPr lang="lv-LV" dirty="0"/>
              <a:t>Darbaspēka izmaksu pieaugums </a:t>
            </a:r>
            <a:br>
              <a:rPr lang="lv-LV" dirty="0"/>
            </a:br>
            <a:r>
              <a:rPr lang="lv-LV" dirty="0"/>
              <a:t>vairo ārējās </a:t>
            </a:r>
            <a:r>
              <a:rPr lang="lv-LV" dirty="0">
                <a:solidFill>
                  <a:srgbClr val="FF0000"/>
                </a:solidFill>
              </a:rPr>
              <a:t>konkurētspējas riskus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07504" y="2348880"/>
            <a:ext cx="4968552" cy="393780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Kaut arī vienas darbaspēja vienības cenas (ULC) pieauguma temps samazinās, tas joprojām ir viens no augstākajiem 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ULC pieaug straujāk nekā LV galvenajos eksporta tirgos: reālais efektīvais valūtas kurss 2014.-2017.g palielinājās par 10.3%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Darbaspēka deficīts būs pastāvīgs LV fenomens (ja ne izmaiņas migrācijas politikā)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Bet augošās algas var palīdzēt veicināt </a:t>
            </a:r>
            <a:r>
              <a:rPr lang="lv-LV" sz="2000" i="0" dirty="0" err="1"/>
              <a:t>remigrāciju</a:t>
            </a:r>
            <a:endParaRPr lang="en-GB" sz="2000" i="0" dirty="0"/>
          </a:p>
        </p:txBody>
      </p:sp>
      <p:pic>
        <p:nvPicPr>
          <p:cNvPr id="5" name="Picture 4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9312" r="49722" b="32176"/>
          <a:stretch/>
        </p:blipFill>
        <p:spPr>
          <a:xfrm>
            <a:off x="5131447" y="2476500"/>
            <a:ext cx="3761033" cy="40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625"/>
          </a:xfrm>
        </p:spPr>
        <p:txBody>
          <a:bodyPr/>
          <a:lstStyle/>
          <a:p>
            <a:pPr marL="180975" algn="ctr"/>
            <a:r>
              <a:rPr lang="lv-LV" dirty="0"/>
              <a:t>Tomēr pagaidām Latvijas </a:t>
            </a:r>
            <a:r>
              <a:rPr lang="lv-LV" dirty="0">
                <a:solidFill>
                  <a:srgbClr val="FF0000"/>
                </a:solidFill>
              </a:rPr>
              <a:t>eksporta tirgus daļa</a:t>
            </a:r>
            <a:r>
              <a:rPr lang="lv-LV" dirty="0"/>
              <a:t> turpina pieaugt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251520" y="2373085"/>
            <a:ext cx="4464496" cy="3529013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Spītējot samazinājumam 2015.gadā, LV eksporta daļa globālajā tirgū aug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Tomēr LV izaugsmes temps atpaliek no Īrijas, Rumānijas un Lietuvas (ES līderi)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Algu pieaugums LV nav </a:t>
            </a:r>
            <a:r>
              <a:rPr lang="lv-LV" sz="2000" i="0" dirty="0" err="1"/>
              <a:t>rezultējies</a:t>
            </a:r>
            <a:r>
              <a:rPr lang="lv-LV" sz="2000" i="0" dirty="0"/>
              <a:t> inflācijas pieaugumā, kas būtiski augstāks nekā tirdzniecības partnervalstīs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v-LV" sz="2000" i="0" dirty="0"/>
              <a:t>Rezultātā Latvijas cenu konkurētspēja vēl necieš</a:t>
            </a:r>
            <a:endParaRPr lang="en-GB" sz="2000" i="0" dirty="0"/>
          </a:p>
        </p:txBody>
      </p:sp>
      <p:pic>
        <p:nvPicPr>
          <p:cNvPr id="3" name="Picture 2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05" r="30000" b="27338"/>
          <a:stretch/>
        </p:blipFill>
        <p:spPr>
          <a:xfrm>
            <a:off x="5220072" y="2349825"/>
            <a:ext cx="3773016" cy="44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850"/>
            <a:ext cx="9144000" cy="936625"/>
          </a:xfrm>
        </p:spPr>
        <p:txBody>
          <a:bodyPr/>
          <a:lstStyle/>
          <a:p>
            <a:pPr marL="88900" algn="ctr"/>
            <a:r>
              <a:rPr lang="lv-LV" dirty="0"/>
              <a:t>Investīcijas Latvijā bijušas ļoti </a:t>
            </a:r>
            <a:r>
              <a:rPr lang="lv-LV" dirty="0">
                <a:solidFill>
                  <a:srgbClr val="FF0000"/>
                </a:solidFill>
              </a:rPr>
              <a:t>nevienmērīgas</a:t>
            </a:r>
            <a:r>
              <a:rPr lang="lv-LV" dirty="0"/>
              <a:t>, </a:t>
            </a:r>
            <a:r>
              <a:rPr lang="lv-LV" dirty="0">
                <a:solidFill>
                  <a:srgbClr val="FF0000"/>
                </a:solidFill>
              </a:rPr>
              <a:t>atpaliek</a:t>
            </a:r>
            <a:r>
              <a:rPr lang="lv-LV" dirty="0"/>
              <a:t> no kaimiņiem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23528" y="2348880"/>
            <a:ext cx="4618933" cy="3893943"/>
          </a:xfrm>
        </p:spPr>
        <p:txBody>
          <a:bodyPr/>
          <a:lstStyle/>
          <a:p>
            <a:pPr>
              <a:buClrTx/>
            </a:pPr>
            <a:r>
              <a:rPr lang="lv-LV" sz="2000" i="0" dirty="0"/>
              <a:t>Kāpumi un kritumi izteiktāki LV, nekā LT un EE</a:t>
            </a:r>
          </a:p>
          <a:p>
            <a:pPr>
              <a:buClrTx/>
            </a:pPr>
            <a:r>
              <a:rPr lang="lv-LV" sz="2000" i="0" dirty="0"/>
              <a:t>Tikai 2018.gadā investīcijas LV  atgriezušās 2012.gada līmenī</a:t>
            </a:r>
          </a:p>
          <a:p>
            <a:pPr>
              <a:buClrTx/>
            </a:pPr>
            <a:r>
              <a:rPr lang="lv-LV" sz="2000" i="0" dirty="0"/>
              <a:t>Pēc krīzes publiskās investīcijas pārsniegušas pirms-krīzes līmeni, bet privātas investīcijas būtiski atpaliek</a:t>
            </a:r>
          </a:p>
          <a:p>
            <a:pPr>
              <a:buClrTx/>
            </a:pPr>
            <a:r>
              <a:rPr lang="lv-LV" sz="2000" i="0" dirty="0"/>
              <a:t>Investīcijas Baltijā tomēr kopumā ienāk straujāk, nekā citās ES valstīs, bet to daļēji var izskaidrot kā pēc-krīzes "pingponga bumbiņas atsitienu"</a:t>
            </a:r>
            <a:endParaRPr lang="en-GB" sz="2000" i="0" dirty="0"/>
          </a:p>
        </p:txBody>
      </p:sp>
      <p:pic>
        <p:nvPicPr>
          <p:cNvPr id="5" name="Picture 4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523" r="29722" b="23773"/>
          <a:stretch/>
        </p:blipFill>
        <p:spPr>
          <a:xfrm>
            <a:off x="5014469" y="2382537"/>
            <a:ext cx="4048441" cy="42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2255"/>
            <a:ext cx="9144000" cy="936625"/>
          </a:xfrm>
        </p:spPr>
        <p:txBody>
          <a:bodyPr/>
          <a:lstStyle/>
          <a:p>
            <a:pPr marL="180975"/>
            <a:r>
              <a:rPr lang="lv-LV" sz="2500" dirty="0"/>
              <a:t>Investīcijas </a:t>
            </a:r>
            <a:r>
              <a:rPr lang="lv-LV" sz="2500" dirty="0">
                <a:solidFill>
                  <a:srgbClr val="92D050"/>
                </a:solidFill>
              </a:rPr>
              <a:t>spēcīgas</a:t>
            </a:r>
            <a:r>
              <a:rPr lang="lv-LV" sz="2500" dirty="0"/>
              <a:t> transporta, loģistikas, biznesa pakalpojumos un inženierbūvēs, </a:t>
            </a:r>
            <a:r>
              <a:rPr lang="lv-LV" sz="2500" dirty="0">
                <a:solidFill>
                  <a:srgbClr val="FF0000"/>
                </a:solidFill>
              </a:rPr>
              <a:t>vājas</a:t>
            </a:r>
            <a:r>
              <a:rPr lang="lv-LV" sz="2500" dirty="0"/>
              <a:t> - ražošanas un mājokļu sektoros </a:t>
            </a:r>
            <a:endParaRPr lang="en-GB" sz="25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251520" y="2619642"/>
            <a:ext cx="4608512" cy="4033069"/>
          </a:xfrm>
        </p:spPr>
        <p:txBody>
          <a:bodyPr/>
          <a:lstStyle/>
          <a:p>
            <a:pPr>
              <a:buClrTx/>
            </a:pPr>
            <a:r>
              <a:rPr lang="lv-LV" sz="2000" i="0" dirty="0"/>
              <a:t>Visvairāk investīciju ienācis inženierbūvju segmentā, kas atspoguļo ES fondus un spēcīgo transporta un biznesa pakalpojumu izaugsmi</a:t>
            </a:r>
          </a:p>
          <a:p>
            <a:pPr>
              <a:buClrTx/>
            </a:pPr>
            <a:r>
              <a:rPr lang="lv-LV" sz="2000" i="0" dirty="0"/>
              <a:t>Ļoti vājas investīcijas bijušas mājokļos, ko nosaka iedzīvotāju skaita samazināšanās, trūkumi īres regulācijā un būvniecības saskaņošanā un vājā kreditēšana</a:t>
            </a:r>
            <a:endParaRPr lang="en-GB" sz="2000" i="0" dirty="0"/>
          </a:p>
        </p:txBody>
      </p:sp>
      <p:pic>
        <p:nvPicPr>
          <p:cNvPr id="5" name="Picture 4" descr="14 LV Country report 2019 v1.0.docx [Read-Only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4" t="26320" r="50139" b="34213"/>
          <a:stretch/>
        </p:blipFill>
        <p:spPr>
          <a:xfrm>
            <a:off x="5148064" y="2492896"/>
            <a:ext cx="3816424" cy="42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613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746</TotalTime>
  <Words>643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Verdana</vt:lpstr>
      <vt:lpstr>Wingdings</vt:lpstr>
      <vt:lpstr>Blank</vt:lpstr>
      <vt:lpstr>Produktivitāte, investīcijas un reģionālā dimensija Latvijā  </vt:lpstr>
      <vt:lpstr>Darbaspēka produktivitāte Latvijā augusi straujāk nekā ES-28 un ES-10 </vt:lpstr>
      <vt:lpstr>Produktivitāte spēcīgi atšķiras pa sektoriem (2010-2017, %)</vt:lpstr>
      <vt:lpstr>Darbaspēka produktivitātes pieaugums Latvijā atpaliek no kaimiņiem</vt:lpstr>
      <vt:lpstr>Ierobežotais darba tirgus audzē algas</vt:lpstr>
      <vt:lpstr>Darbaspēka izmaksu pieaugums  vairo ārējās konkurētspējas riskus </vt:lpstr>
      <vt:lpstr>Tomēr pagaidām Latvijas eksporta tirgus daļa turpina pieaugt</vt:lpstr>
      <vt:lpstr>Investīcijas Latvijā bijušas ļoti nevienmērīgas, atpaliek no kaimiņiem</vt:lpstr>
      <vt:lpstr>Investīcijas spēcīgas transporta, loģistikas, biznesa pakalpojumos un inženierbūvēs, vājas - ražošanas un mājokļu sektoros </vt:lpstr>
      <vt:lpstr>Investīciju tendences</vt:lpstr>
      <vt:lpstr>Ieguldījumu līmenis pētniecībā un attīstībā neveicina produktivitāti </vt:lpstr>
      <vt:lpstr>Latvijas izcilo digitālo infrastruktūru neizmanto pilnvērtīgi IT speciālistu un  MVU tehnoloģiju integrācijas trūkuma dēļ</vt:lpstr>
      <vt:lpstr>Produktivitāti spēcīgi ietekmē reģionālā dimensija, kas maz pētīta</vt:lpstr>
      <vt:lpstr>Literatūra:  Arpaia and Kiss, 2015, Benchmarks for the assessment of wage developments, Analytical Web Note, DG EMPL   Durán and Navarrete-Plana, 2018, FDI and Investment Uncertainty in the Baltics, Economic Brief, DG ECFIN  European Commission, Latvia Country Reports, 2018-2019  European Commission, Digital Economy and Society Index: Latvia (DESI), 2018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ZEMITIS Martins (COMM-RIGA)</dc:creator>
  <cp:lastModifiedBy>Marta</cp:lastModifiedBy>
  <cp:revision>23</cp:revision>
  <dcterms:created xsi:type="dcterms:W3CDTF">2019-02-11T11:18:34Z</dcterms:created>
  <dcterms:modified xsi:type="dcterms:W3CDTF">2019-02-13T21:11:45Z</dcterms:modified>
</cp:coreProperties>
</file>