
<file path=[Content_Types].xml><?xml version="1.0" encoding="utf-8"?>
<Types xmlns="http://schemas.openxmlformats.org/package/2006/content-types">
  <Default Extension="xml" ContentType="application/xml"/>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9.jpg" ContentType="image/jpeg"/>
  <Override PartName="/ppt/media/image10.jpg" ContentType="image/jpeg"/>
  <Override PartName="/ppt/media/image11.jpg" ContentType="image/jpeg"/>
  <Override PartName="/ppt/media/image12.jpg" ContentType="image/jpeg"/>
  <Override PartName="/ppt/notesSlides/notesSlide4.xml" ContentType="application/vnd.openxmlformats-officedocument.presentationml.notesSlide+xml"/>
  <Override PartName="/ppt/media/image14.jpg" ContentType="image/jpeg"/>
  <Override PartName="/ppt/media/image15.jpg" ContentType="image/jpeg"/>
  <Override PartName="/ppt/media/image1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4" r:id="rId2"/>
    <p:sldId id="321" r:id="rId3"/>
    <p:sldId id="341" r:id="rId4"/>
    <p:sldId id="337" r:id="rId5"/>
    <p:sldId id="340" r:id="rId6"/>
    <p:sldId id="342" r:id="rId7"/>
    <p:sldId id="336" r:id="rId8"/>
    <p:sldId id="323" r:id="rId9"/>
    <p:sldId id="328" r:id="rId10"/>
    <p:sldId id="329" r:id="rId11"/>
    <p:sldId id="333" r:id="rId12"/>
    <p:sldId id="397" r:id="rId13"/>
    <p:sldId id="398" r:id="rId14"/>
    <p:sldId id="401" r:id="rId15"/>
    <p:sldId id="403" r:id="rId16"/>
    <p:sldId id="396" r:id="rId17"/>
  </p:sldIdLst>
  <p:sldSz cx="20105688" cy="11309350"/>
  <p:notesSz cx="20104100" cy="1130935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8" userDrawn="1">
          <p15:clr>
            <a:srgbClr val="A4A3A4"/>
          </p15:clr>
        </p15:guide>
        <p15:guide id="2" pos="37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84D"/>
    <a:srgbClr val="ACC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23" autoAdjust="0"/>
    <p:restoredTop sz="95872" autoAdjust="0"/>
  </p:normalViewPr>
  <p:slideViewPr>
    <p:cSldViewPr>
      <p:cViewPr>
        <p:scale>
          <a:sx n="72" d="100"/>
          <a:sy n="72" d="100"/>
        </p:scale>
        <p:origin x="920" y="312"/>
      </p:cViewPr>
      <p:guideLst>
        <p:guide orient="horz" pos="1258"/>
        <p:guide pos="37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840" y="20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gs" Target="tags/tag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9A2E8B00-86BA-0B47-AA63-30E72EAEFC72}" type="datetimeFigureOut">
              <a:rPr lang="en-US" smtClean="0"/>
              <a:t>9/11/20</a:t>
            </a:fld>
            <a:endParaRPr lang="en-US"/>
          </a:p>
        </p:txBody>
      </p:sp>
      <p:sp>
        <p:nvSpPr>
          <p:cNvPr id="4" name="Footer Placeholder 3"/>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69B47795-C3B8-A545-87A5-147C7586D5F0}" type="slidenum">
              <a:rPr lang="en-US" smtClean="0"/>
              <a:t>‹#›</a:t>
            </a:fld>
            <a:endParaRPr lang="en-US"/>
          </a:p>
        </p:txBody>
      </p:sp>
    </p:spTree>
    <p:extLst>
      <p:ext uri="{BB962C8B-B14F-4D97-AF65-F5344CB8AC3E}">
        <p14:creationId xmlns:p14="http://schemas.microsoft.com/office/powerpoint/2010/main" val="2052375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08B457D-1FD7-4999-990C-8EBF61B3321C}" type="datetimeFigureOut">
              <a:rPr lang="en-US" smtClean="0"/>
              <a:t>9/11/20</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BBD0A03-7A96-48F0-88E2-5167137E9ABC}" type="slidenum">
              <a:rPr lang="en-US" smtClean="0"/>
              <a:t>‹#›</a:t>
            </a:fld>
            <a:endParaRPr lang="en-US"/>
          </a:p>
        </p:txBody>
      </p:sp>
    </p:spTree>
    <p:extLst>
      <p:ext uri="{BB962C8B-B14F-4D97-AF65-F5344CB8AC3E}">
        <p14:creationId xmlns:p14="http://schemas.microsoft.com/office/powerpoint/2010/main" val="405647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BBBD0A03-7A96-48F0-88E2-5167137E9ABC}" type="slidenum">
              <a:rPr lang="en-US" smtClean="0"/>
              <a:t>1</a:t>
            </a:fld>
            <a:endParaRPr lang="en-US"/>
          </a:p>
        </p:txBody>
      </p:sp>
    </p:spTree>
    <p:extLst>
      <p:ext uri="{BB962C8B-B14F-4D97-AF65-F5344CB8AC3E}">
        <p14:creationId xmlns:p14="http://schemas.microsoft.com/office/powerpoint/2010/main" val="367569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BBBD0A03-7A96-48F0-88E2-5167137E9ABC}" type="slidenum">
              <a:rPr lang="en-US" smtClean="0"/>
              <a:t>2</a:t>
            </a:fld>
            <a:endParaRPr lang="en-US"/>
          </a:p>
        </p:txBody>
      </p:sp>
    </p:spTree>
    <p:extLst>
      <p:ext uri="{BB962C8B-B14F-4D97-AF65-F5344CB8AC3E}">
        <p14:creationId xmlns:p14="http://schemas.microsoft.com/office/powerpoint/2010/main" val="311841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BBBD0A03-7A96-48F0-88E2-5167137E9ABC}" type="slidenum">
              <a:rPr lang="en-US" smtClean="0"/>
              <a:t>3</a:t>
            </a:fld>
            <a:endParaRPr lang="en-US"/>
          </a:p>
        </p:txBody>
      </p:sp>
    </p:spTree>
    <p:extLst>
      <p:ext uri="{BB962C8B-B14F-4D97-AF65-F5344CB8AC3E}">
        <p14:creationId xmlns:p14="http://schemas.microsoft.com/office/powerpoint/2010/main" val="223216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BBD0A03-7A96-48F0-88E2-5167137E9ABC}" type="slidenum">
              <a:rPr lang="en-US" smtClean="0"/>
              <a:t>7</a:t>
            </a:fld>
            <a:endParaRPr lang="en-US"/>
          </a:p>
        </p:txBody>
      </p:sp>
    </p:spTree>
    <p:extLst>
      <p:ext uri="{BB962C8B-B14F-4D97-AF65-F5344CB8AC3E}">
        <p14:creationId xmlns:p14="http://schemas.microsoft.com/office/powerpoint/2010/main" val="387563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50" b="0" i="0">
                <a:solidFill>
                  <a:srgbClr val="ACC0C6"/>
                </a:solidFill>
                <a:latin typeface="Arial (null)"/>
                <a:cs typeface="Arial (null)"/>
              </a:defRPr>
            </a:lvl1pPr>
          </a:lstStyle>
          <a:p>
            <a:endParaRPr dirty="0"/>
          </a:p>
        </p:txBody>
      </p:sp>
      <p:sp>
        <p:nvSpPr>
          <p:cNvPr id="3" name="Holder 3"/>
          <p:cNvSpPr>
            <a:spLocks noGrp="1"/>
          </p:cNvSpPr>
          <p:nvPr>
            <p:ph sz="half" idx="2"/>
          </p:nvPr>
        </p:nvSpPr>
        <p:spPr>
          <a:xfrm>
            <a:off x="1005284" y="2601151"/>
            <a:ext cx="8745975" cy="65402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4429" y="2601151"/>
            <a:ext cx="8745975" cy="65402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p:cNvSpPr/>
          <p:nvPr userDrawn="1"/>
        </p:nvSpPr>
        <p:spPr>
          <a:xfrm>
            <a:off x="1589" y="794"/>
            <a:ext cx="20104099" cy="11308556"/>
          </a:xfrm>
          <a:prstGeom prst="rect">
            <a:avLst/>
          </a:prstGeom>
          <a:blipFill>
            <a:blip r:embed="rId2" cstate="print"/>
            <a:stretch>
              <a:fillRect/>
            </a:stretch>
          </a:blipFill>
        </p:spPr>
        <p:txBody>
          <a:bodyPr wrap="square" lIns="0" tIns="0" rIns="0" bIns="0" rtlCol="0"/>
          <a:lstStyle/>
          <a:p>
            <a:endParaRPr b="0" i="0" dirty="0">
              <a:latin typeface="Arial (null)"/>
            </a:endParaRPr>
          </a:p>
        </p:txBody>
      </p:sp>
      <p:sp>
        <p:nvSpPr>
          <p:cNvPr id="15" name="Picture Placeholder 14"/>
          <p:cNvSpPr>
            <a:spLocks noGrp="1"/>
          </p:cNvSpPr>
          <p:nvPr>
            <p:ph type="pic" sz="quarter" idx="12"/>
          </p:nvPr>
        </p:nvSpPr>
        <p:spPr>
          <a:xfrm>
            <a:off x="0" y="0"/>
            <a:ext cx="20105688" cy="11307763"/>
          </a:xfrm>
        </p:spPr>
        <p:txBody>
          <a:bodyP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10" name="Text Placeholder 2"/>
          <p:cNvSpPr>
            <a:spLocks noGrp="1"/>
          </p:cNvSpPr>
          <p:nvPr>
            <p:ph type="body" sz="quarter" idx="11"/>
          </p:nvPr>
        </p:nvSpPr>
        <p:spPr>
          <a:xfrm>
            <a:off x="5736761" y="718526"/>
            <a:ext cx="9533010" cy="3269274"/>
          </a:xfrm>
        </p:spPr>
        <p:txBody>
          <a:bodyPr>
            <a:normAutofit/>
          </a:bodyPr>
          <a:lstStyle>
            <a:lvl1pPr>
              <a:lnSpc>
                <a:spcPct val="76000"/>
              </a:lnSpc>
              <a:defRPr sz="4250" b="1" spc="0" baseline="0">
                <a:solidFill>
                  <a:schemeClr val="bg1"/>
                </a:solidFill>
              </a:defRPr>
            </a:lvl1pPr>
            <a:lvl2pPr>
              <a:lnSpc>
                <a:spcPct val="76000"/>
              </a:lnSpc>
              <a:defRPr sz="4250" b="1" spc="0" baseline="0">
                <a:solidFill>
                  <a:schemeClr val="bg1"/>
                </a:solidFill>
              </a:defRPr>
            </a:lvl2pPr>
            <a:lvl3pPr>
              <a:lnSpc>
                <a:spcPct val="76000"/>
              </a:lnSpc>
              <a:defRPr sz="4250" b="1" spc="0" baseline="0">
                <a:solidFill>
                  <a:schemeClr val="bg1"/>
                </a:solidFill>
              </a:defRPr>
            </a:lvl3pPr>
            <a:lvl4pPr>
              <a:lnSpc>
                <a:spcPct val="76000"/>
              </a:lnSpc>
              <a:defRPr sz="4250" b="1" spc="0" baseline="0">
                <a:solidFill>
                  <a:schemeClr val="bg1"/>
                </a:solidFill>
              </a:defRPr>
            </a:lvl4pPr>
            <a:lvl5pPr>
              <a:lnSpc>
                <a:spcPct val="76000"/>
              </a:lnSpc>
              <a:defRPr sz="4250" b="1" spc="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49044" y="9007475"/>
            <a:ext cx="1676400" cy="164580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14472444" y="7712075"/>
            <a:ext cx="4038600" cy="31242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3"/>
          </p:nvPr>
        </p:nvSpPr>
        <p:spPr>
          <a:xfrm>
            <a:off x="1442244" y="1387474"/>
            <a:ext cx="10640670" cy="8275793"/>
          </a:xfrm>
        </p:spPr>
        <p:txBody>
          <a:bodyPr numCol="2" spcCol="180000">
            <a:noAutofit/>
          </a:bodyPr>
          <a:lstStyle>
            <a:lvl1pPr>
              <a:defRPr sz="1950" b="1"/>
            </a:lvl1pPr>
            <a:lvl2pPr>
              <a:defRPr sz="1950" b="1"/>
            </a:lvl2pPr>
            <a:lvl3pPr>
              <a:defRPr sz="1950" b="1"/>
            </a:lvl3pPr>
            <a:lvl4pPr>
              <a:defRPr sz="1950" b="1"/>
            </a:lvl4pPr>
            <a:lvl5pPr>
              <a:defRPr sz="1950"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23380" y="1158875"/>
            <a:ext cx="3387664" cy="114481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p:nvPr userDrawn="1"/>
        </p:nvSpPr>
        <p:spPr>
          <a:xfrm>
            <a:off x="13298818" y="1"/>
            <a:ext cx="6806565" cy="11308715"/>
          </a:xfrm>
          <a:custGeom>
            <a:avLst/>
            <a:gdLst/>
            <a:ahLst/>
            <a:cxnLst/>
            <a:rect l="l" t="t" r="r" b="b"/>
            <a:pathLst>
              <a:path w="6806565" h="11308715">
                <a:moveTo>
                  <a:pt x="0" y="11308556"/>
                </a:moveTo>
                <a:lnTo>
                  <a:pt x="6806075" y="11308556"/>
                </a:lnTo>
                <a:lnTo>
                  <a:pt x="6806075"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10" name="Text Placeholder 2"/>
          <p:cNvSpPr>
            <a:spLocks noGrp="1"/>
          </p:cNvSpPr>
          <p:nvPr>
            <p:ph type="body" sz="quarter" idx="13"/>
          </p:nvPr>
        </p:nvSpPr>
        <p:spPr>
          <a:xfrm>
            <a:off x="14396244" y="1387475"/>
            <a:ext cx="4572000" cy="6228724"/>
          </a:xfrm>
        </p:spPr>
        <p:txBody>
          <a:bodyPr numCol="1" spcCol="180000">
            <a:noAutofit/>
          </a:bodyPr>
          <a:lstStyle>
            <a:lvl1pPr algn="l">
              <a:defRPr sz="1950" b="0">
                <a:solidFill>
                  <a:schemeClr val="bg1"/>
                </a:solidFill>
              </a:defRPr>
            </a:lvl1pPr>
            <a:lvl2pPr algn="l">
              <a:defRPr sz="1950" b="0">
                <a:solidFill>
                  <a:schemeClr val="bg1"/>
                </a:solidFill>
              </a:defRPr>
            </a:lvl2pPr>
            <a:lvl3pPr algn="l">
              <a:defRPr sz="1950" b="0">
                <a:solidFill>
                  <a:schemeClr val="bg1"/>
                </a:solidFill>
              </a:defRPr>
            </a:lvl3pPr>
            <a:lvl4pPr algn="l">
              <a:defRPr sz="1950" b="0">
                <a:solidFill>
                  <a:schemeClr val="bg1"/>
                </a:solidFill>
              </a:defRPr>
            </a:lvl4pPr>
            <a:lvl5pPr algn="l">
              <a:defRPr sz="195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2"/>
          <p:cNvSpPr>
            <a:spLocks noGrp="1"/>
          </p:cNvSpPr>
          <p:nvPr>
            <p:ph type="pic" sz="quarter" idx="14"/>
          </p:nvPr>
        </p:nvSpPr>
        <p:spPr>
          <a:xfrm>
            <a:off x="1571625" y="1570038"/>
            <a:ext cx="6215063" cy="4143375"/>
          </a:xfrm>
        </p:spPr>
        <p:txBody>
          <a:bodyPr/>
          <a:lstStyle/>
          <a:p>
            <a:endParaRPr lang="en-US"/>
          </a:p>
        </p:txBody>
      </p:sp>
      <p:sp>
        <p:nvSpPr>
          <p:cNvPr id="19" name="Picture Placeholder 4"/>
          <p:cNvSpPr>
            <a:spLocks noGrp="1"/>
          </p:cNvSpPr>
          <p:nvPr>
            <p:ph type="pic" sz="quarter" idx="15"/>
          </p:nvPr>
        </p:nvSpPr>
        <p:spPr>
          <a:xfrm>
            <a:off x="8027988" y="1570038"/>
            <a:ext cx="4051300" cy="5508625"/>
          </a:xfrm>
        </p:spPr>
        <p:txBody>
          <a:bodyPr/>
          <a:lstStyle/>
          <a:p>
            <a:endParaRPr lang="en-US"/>
          </a:p>
        </p:txBody>
      </p:sp>
      <p:sp>
        <p:nvSpPr>
          <p:cNvPr id="20" name="Picture Placeholder 14"/>
          <p:cNvSpPr>
            <a:spLocks noGrp="1"/>
          </p:cNvSpPr>
          <p:nvPr>
            <p:ph type="pic" sz="quarter" idx="16"/>
          </p:nvPr>
        </p:nvSpPr>
        <p:spPr>
          <a:xfrm>
            <a:off x="1571625" y="5989638"/>
            <a:ext cx="6203950" cy="3748087"/>
          </a:xfrm>
        </p:spPr>
        <p:txBody>
          <a:bodyPr/>
          <a:lstStyle/>
          <a:p>
            <a:endParaRPr lang="en-US"/>
          </a:p>
        </p:txBody>
      </p:sp>
      <p:sp>
        <p:nvSpPr>
          <p:cNvPr id="21" name="Picture Placeholder 16"/>
          <p:cNvSpPr>
            <a:spLocks noGrp="1"/>
          </p:cNvSpPr>
          <p:nvPr>
            <p:ph type="pic" sz="quarter" idx="17"/>
          </p:nvPr>
        </p:nvSpPr>
        <p:spPr>
          <a:xfrm>
            <a:off x="8027988" y="7288213"/>
            <a:ext cx="4038600" cy="2449512"/>
          </a:xfrm>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58244" y="9737725"/>
            <a:ext cx="3352800" cy="11269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Holder 2"/>
          <p:cNvSpPr>
            <a:spLocks noGrp="1"/>
          </p:cNvSpPr>
          <p:nvPr>
            <p:ph type="title" hasCustomPrompt="1"/>
          </p:nvPr>
        </p:nvSpPr>
        <p:spPr>
          <a:xfrm>
            <a:off x="3720878" y="4401826"/>
            <a:ext cx="12663933" cy="1315745"/>
          </a:xfrm>
          <a:prstGeom prst="rect">
            <a:avLst/>
          </a:prstGeom>
        </p:spPr>
        <p:txBody>
          <a:bodyPr wrap="square" lIns="0" tIns="0" rIns="0" bIns="0">
            <a:spAutoFit/>
          </a:bodyPr>
          <a:lstStyle>
            <a:lvl1pPr>
              <a:defRPr sz="8550" b="0" i="0" baseline="0">
                <a:solidFill>
                  <a:srgbClr val="ACC0C6"/>
                </a:solidFill>
                <a:latin typeface="Arial (null)"/>
                <a:cs typeface="Arial (null)"/>
              </a:defRPr>
            </a:lvl1pPr>
          </a:lstStyle>
          <a:p>
            <a:r>
              <a:rPr lang="lt-LT" kern="0" spc="-150" dirty="0">
                <a:latin typeface="PF Handbook Pro" panose="02000506090000020004" pitchFamily="2" charset="0"/>
              </a:rPr>
              <a:t>Click to add text</a:t>
            </a:r>
            <a:endParaRPr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0878" y="2682875"/>
            <a:ext cx="4191000" cy="1416288"/>
          </a:xfrm>
          <a:prstGeom prst="rect">
            <a:avLst/>
          </a:prstGeom>
        </p:spPr>
      </p:pic>
    </p:spTree>
    <p:extLst>
      <p:ext uri="{BB962C8B-B14F-4D97-AF65-F5344CB8AC3E}">
        <p14:creationId xmlns:p14="http://schemas.microsoft.com/office/powerpoint/2010/main" val="394694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ext Placeholder 6"/>
          <p:cNvSpPr>
            <a:spLocks noGrp="1"/>
          </p:cNvSpPr>
          <p:nvPr>
            <p:ph type="body" sz="quarter" idx="10"/>
          </p:nvPr>
        </p:nvSpPr>
        <p:spPr>
          <a:xfrm>
            <a:off x="3766344" y="5121275"/>
            <a:ext cx="8991600" cy="3886200"/>
          </a:xfrm>
        </p:spPr>
        <p:txBody>
          <a:bodyPr>
            <a:noAutofit/>
          </a:bodyPr>
          <a:lstStyle>
            <a:lvl1pPr>
              <a:defRPr sz="2600" b="0" i="0" baseline="0">
                <a:latin typeface="Arial (null)"/>
              </a:defRPr>
            </a:lvl1pPr>
            <a:lvl2pPr>
              <a:defRPr sz="2600" b="0" i="0" baseline="0">
                <a:latin typeface="Arial (null)"/>
              </a:defRPr>
            </a:lvl2pPr>
            <a:lvl3pPr>
              <a:defRPr sz="2600" b="0" i="0" baseline="0">
                <a:latin typeface="Arial (null)"/>
              </a:defRPr>
            </a:lvl3pPr>
            <a:lvl4pPr>
              <a:defRPr sz="2600" b="0" i="0" baseline="0">
                <a:latin typeface="Arial (null)"/>
              </a:defRPr>
            </a:lvl4pPr>
            <a:lvl5pPr>
              <a:defRPr sz="2600" b="0" i="0" baseline="0">
                <a:latin typeface="Arial (nu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1"/>
          </p:nvPr>
        </p:nvSpPr>
        <p:spPr>
          <a:xfrm>
            <a:off x="3728244" y="3281941"/>
            <a:ext cx="9067800" cy="1600200"/>
          </a:xfrm>
        </p:spPr>
        <p:txBody>
          <a:bodyPr>
            <a:noAutofit/>
          </a:bodyPr>
          <a:lstStyle>
            <a:lvl1pPr>
              <a:lnSpc>
                <a:spcPct val="76000"/>
              </a:lnSpc>
              <a:defRPr sz="6600" b="1">
                <a:solidFill>
                  <a:srgbClr val="ACC0C6"/>
                </a:solidFill>
              </a:defRPr>
            </a:lvl1pPr>
            <a:lvl2pPr>
              <a:lnSpc>
                <a:spcPct val="76000"/>
              </a:lnSpc>
              <a:defRPr sz="6600" b="1">
                <a:solidFill>
                  <a:srgbClr val="ACC0C6"/>
                </a:solidFill>
              </a:defRPr>
            </a:lvl2pPr>
            <a:lvl3pPr>
              <a:lnSpc>
                <a:spcPct val="76000"/>
              </a:lnSpc>
              <a:defRPr sz="6600" b="1">
                <a:solidFill>
                  <a:srgbClr val="ACC0C6"/>
                </a:solidFill>
              </a:defRPr>
            </a:lvl3pPr>
            <a:lvl4pPr>
              <a:lnSpc>
                <a:spcPct val="76000"/>
              </a:lnSpc>
              <a:defRPr sz="6600" b="1">
                <a:solidFill>
                  <a:srgbClr val="ACC0C6"/>
                </a:solidFill>
              </a:defRPr>
            </a:lvl4pPr>
            <a:lvl5pPr>
              <a:lnSpc>
                <a:spcPct val="76000"/>
              </a:lnSpc>
              <a:defRPr sz="660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3044" y="9312275"/>
            <a:ext cx="3387664" cy="1144812"/>
          </a:xfrm>
          <a:prstGeom prst="rect">
            <a:avLst/>
          </a:prstGeom>
        </p:spPr>
      </p:pic>
    </p:spTree>
    <p:extLst>
      <p:ext uri="{BB962C8B-B14F-4D97-AF65-F5344CB8AC3E}">
        <p14:creationId xmlns:p14="http://schemas.microsoft.com/office/powerpoint/2010/main" val="267643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6" name="bk object 16"/>
          <p:cNvSpPr/>
          <p:nvPr userDrawn="1"/>
        </p:nvSpPr>
        <p:spPr>
          <a:xfrm>
            <a:off x="6597179" y="1"/>
            <a:ext cx="13508786" cy="11308715"/>
          </a:xfrm>
          <a:custGeom>
            <a:avLst/>
            <a:gdLst/>
            <a:ahLst/>
            <a:cxnLst/>
            <a:rect l="l" t="t" r="r" b="b"/>
            <a:pathLst>
              <a:path w="13507719" h="11308715">
                <a:moveTo>
                  <a:pt x="0" y="11308556"/>
                </a:moveTo>
                <a:lnTo>
                  <a:pt x="13507442" y="11308556"/>
                </a:lnTo>
                <a:lnTo>
                  <a:pt x="13507442" y="0"/>
                </a:lnTo>
                <a:lnTo>
                  <a:pt x="0" y="0"/>
                </a:lnTo>
                <a:lnTo>
                  <a:pt x="0" y="11308556"/>
                </a:lnTo>
                <a:close/>
              </a:path>
            </a:pathLst>
          </a:custGeom>
          <a:solidFill>
            <a:srgbClr val="005293"/>
          </a:solidFill>
        </p:spPr>
        <p:txBody>
          <a:bodyPr wrap="square" lIns="0" tIns="0" rIns="0" bIns="0" rtlCol="0"/>
          <a:lstStyle/>
          <a:p>
            <a:endParaRPr sz="1800" b="0" i="0" dirty="0">
              <a:latin typeface="Arial (null)"/>
            </a:endParaRPr>
          </a:p>
        </p:txBody>
      </p:sp>
      <p:sp>
        <p:nvSpPr>
          <p:cNvPr id="9" name="Text Placeholder 2"/>
          <p:cNvSpPr>
            <a:spLocks noGrp="1"/>
          </p:cNvSpPr>
          <p:nvPr>
            <p:ph type="body" sz="quarter" idx="10"/>
          </p:nvPr>
        </p:nvSpPr>
        <p:spPr>
          <a:xfrm>
            <a:off x="1518444" y="1844675"/>
            <a:ext cx="4191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7891203" y="1927850"/>
            <a:ext cx="7669213" cy="2286000"/>
          </a:xfrm>
        </p:spPr>
        <p:txBody>
          <a:bodyPr>
            <a:noAutofit/>
          </a:bodyPr>
          <a:lstStyle>
            <a:lvl1pPr>
              <a:lnSpc>
                <a:spcPct val="76000"/>
              </a:lnSpc>
              <a:defRPr sz="6750" b="1" baseline="0">
                <a:solidFill>
                  <a:srgbClr val="ACC0C6"/>
                </a:solidFill>
              </a:defRPr>
            </a:lvl1pPr>
            <a:lvl2pPr>
              <a:lnSpc>
                <a:spcPct val="76000"/>
              </a:lnSpc>
              <a:defRPr sz="6750" b="1" baseline="0">
                <a:solidFill>
                  <a:srgbClr val="ACC0C6"/>
                </a:solidFill>
              </a:defRPr>
            </a:lvl2pPr>
            <a:lvl3pPr>
              <a:lnSpc>
                <a:spcPct val="76000"/>
              </a:lnSpc>
              <a:defRPr sz="6750" b="1" baseline="0">
                <a:solidFill>
                  <a:srgbClr val="ACC0C6"/>
                </a:solidFill>
              </a:defRPr>
            </a:lvl3pPr>
            <a:lvl4pPr>
              <a:lnSpc>
                <a:spcPct val="76000"/>
              </a:lnSpc>
              <a:defRPr sz="6750" b="1" baseline="0">
                <a:solidFill>
                  <a:srgbClr val="ACC0C6"/>
                </a:solidFill>
              </a:defRPr>
            </a:lvl4pPr>
            <a:lvl5pPr>
              <a:lnSpc>
                <a:spcPct val="76000"/>
              </a:lnSpc>
              <a:defRPr sz="6750" b="1" baseline="0">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2"/>
          </p:nvPr>
        </p:nvSpPr>
        <p:spPr>
          <a:xfrm>
            <a:off x="7919244" y="4235450"/>
            <a:ext cx="82296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9419" y="8550275"/>
            <a:ext cx="1828800" cy="1831077"/>
          </a:xfrm>
          <a:prstGeom prst="rect">
            <a:avLst/>
          </a:prstGeom>
        </p:spPr>
      </p:pic>
    </p:spTree>
  </p:cSld>
  <p:clrMapOvr>
    <a:masterClrMapping/>
  </p:clrMapOvr>
  <p:extLst>
    <p:ext uri="{DCECCB84-F9BA-43D5-87BE-67443E8EF086}">
      <p15:sldGuideLst xmlns:p15="http://schemas.microsoft.com/office/powerpoint/2012/main">
        <p15:guide id="1" pos="1005" userDrawn="1">
          <p15:clr>
            <a:srgbClr val="FBAE40"/>
          </p15:clr>
        </p15:guide>
        <p15:guide id="2" orient="horz" pos="12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2027" y="9159875"/>
            <a:ext cx="4901636" cy="721119"/>
          </a:xfrm>
          <a:prstGeom prst="rect">
            <a:avLst/>
          </a:prstGeom>
        </p:spPr>
      </p:pic>
      <p:sp>
        <p:nvSpPr>
          <p:cNvPr id="8" name="Text Placeholder 4"/>
          <p:cNvSpPr>
            <a:spLocks noGrp="1"/>
          </p:cNvSpPr>
          <p:nvPr>
            <p:ph type="body" sz="quarter" idx="11"/>
          </p:nvPr>
        </p:nvSpPr>
        <p:spPr>
          <a:xfrm>
            <a:off x="4528345" y="3097010"/>
            <a:ext cx="11049000" cy="2209800"/>
          </a:xfrm>
        </p:spPr>
        <p:txBody>
          <a:bodyPr>
            <a:noAutofit/>
          </a:bodyPr>
          <a:lstStyle>
            <a:lvl1pPr algn="ctr">
              <a:lnSpc>
                <a:spcPts val="9300"/>
              </a:lnSpc>
              <a:defRPr sz="8550" b="1">
                <a:solidFill>
                  <a:srgbClr val="ACC0C6"/>
                </a:solidFill>
              </a:defRPr>
            </a:lvl1pPr>
            <a:lvl2pPr algn="ctr">
              <a:lnSpc>
                <a:spcPts val="9300"/>
              </a:lnSpc>
              <a:defRPr sz="8550" b="1">
                <a:solidFill>
                  <a:srgbClr val="ACC0C6"/>
                </a:solidFill>
              </a:defRPr>
            </a:lvl2pPr>
            <a:lvl3pPr algn="ctr">
              <a:lnSpc>
                <a:spcPts val="9300"/>
              </a:lnSpc>
              <a:defRPr sz="8550" b="1">
                <a:solidFill>
                  <a:srgbClr val="ACC0C6"/>
                </a:solidFill>
              </a:defRPr>
            </a:lvl3pPr>
            <a:lvl4pPr algn="ctr">
              <a:lnSpc>
                <a:spcPts val="9300"/>
              </a:lnSpc>
              <a:defRPr sz="8550" b="1">
                <a:solidFill>
                  <a:srgbClr val="ACC0C6"/>
                </a:solidFill>
              </a:defRPr>
            </a:lvl4pPr>
            <a:lvl5pPr algn="ct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288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object 2"/>
          <p:cNvSpPr/>
          <p:nvPr userDrawn="1"/>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9" name="Text Placeholder 2"/>
          <p:cNvSpPr>
            <a:spLocks noGrp="1"/>
          </p:cNvSpPr>
          <p:nvPr>
            <p:ph type="body" sz="quarter" idx="11"/>
          </p:nvPr>
        </p:nvSpPr>
        <p:spPr>
          <a:xfrm>
            <a:off x="3669506" y="4512560"/>
            <a:ext cx="10271125" cy="28194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69506" y="2835275"/>
            <a:ext cx="3944938" cy="1325986"/>
          </a:xfrm>
          <a:prstGeom prst="rect">
            <a:avLst/>
          </a:prstGeom>
        </p:spPr>
      </p:pic>
    </p:spTree>
    <p:extLst>
      <p:ext uri="{BB962C8B-B14F-4D97-AF65-F5344CB8AC3E}">
        <p14:creationId xmlns:p14="http://schemas.microsoft.com/office/powerpoint/2010/main" val="117850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object 2"/>
          <p:cNvSpPr/>
          <p:nvPr userDrawn="1"/>
        </p:nvSpPr>
        <p:spPr>
          <a:xfrm>
            <a:off x="794" y="3544570"/>
            <a:ext cx="20104100" cy="7748905"/>
          </a:xfrm>
          <a:custGeom>
            <a:avLst/>
            <a:gdLst/>
            <a:ahLst/>
            <a:cxnLst/>
            <a:rect l="l" t="t" r="r" b="b"/>
            <a:pathLst>
              <a:path w="20104100" h="7748905">
                <a:moveTo>
                  <a:pt x="0" y="7748455"/>
                </a:moveTo>
                <a:lnTo>
                  <a:pt x="20104099" y="7748455"/>
                </a:lnTo>
                <a:lnTo>
                  <a:pt x="20104099" y="0"/>
                </a:lnTo>
                <a:lnTo>
                  <a:pt x="0" y="0"/>
                </a:lnTo>
                <a:lnTo>
                  <a:pt x="0" y="7748455"/>
                </a:lnTo>
                <a:close/>
              </a:path>
            </a:pathLst>
          </a:custGeom>
          <a:solidFill>
            <a:srgbClr val="005293"/>
          </a:solidFill>
        </p:spPr>
        <p:txBody>
          <a:bodyPr wrap="square" lIns="0" tIns="0" rIns="0" bIns="0" rtlCol="0"/>
          <a:lstStyle/>
          <a:p>
            <a:endParaRPr b="0" i="0" dirty="0">
              <a:latin typeface="Arial (null)"/>
            </a:endParaRPr>
          </a:p>
        </p:txBody>
      </p:sp>
      <p:sp>
        <p:nvSpPr>
          <p:cNvPr id="8" name="Text Placeholder 2"/>
          <p:cNvSpPr>
            <a:spLocks noGrp="1"/>
          </p:cNvSpPr>
          <p:nvPr>
            <p:ph type="body" sz="quarter" idx="11"/>
          </p:nvPr>
        </p:nvSpPr>
        <p:spPr>
          <a:xfrm>
            <a:off x="3669506" y="4206875"/>
            <a:ext cx="12707938" cy="45720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9644" y="2158505"/>
            <a:ext cx="3387664" cy="1144812"/>
          </a:xfrm>
          <a:prstGeom prst="rect">
            <a:avLst/>
          </a:prstGeom>
        </p:spPr>
      </p:pic>
    </p:spTree>
    <p:extLst>
      <p:ext uri="{BB962C8B-B14F-4D97-AF65-F5344CB8AC3E}">
        <p14:creationId xmlns:p14="http://schemas.microsoft.com/office/powerpoint/2010/main" val="305488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320044" y="1387475"/>
            <a:ext cx="5334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0" y="3254375"/>
            <a:ext cx="20105688" cy="8054975"/>
          </a:xfrm>
        </p:spPr>
        <p:txBody>
          <a:bodyPr/>
          <a:lstStyle/>
          <a:p>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4644" y="1638981"/>
            <a:ext cx="3387664" cy="1144812"/>
          </a:xfrm>
          <a:prstGeom prst="rect">
            <a:avLst/>
          </a:prstGeom>
        </p:spPr>
      </p:pic>
    </p:spTree>
    <p:extLst>
      <p:ext uri="{BB962C8B-B14F-4D97-AF65-F5344CB8AC3E}">
        <p14:creationId xmlns:p14="http://schemas.microsoft.com/office/powerpoint/2010/main" val="138718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66044" y="1920875"/>
            <a:ext cx="3886200" cy="48006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6534627" y="0"/>
            <a:ext cx="13571061" cy="11309350"/>
          </a:xfrm>
        </p:spPr>
        <p:txBody>
          <a:bodyPr/>
          <a:lstStyle/>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9419" y="8550275"/>
            <a:ext cx="1828800" cy="1831077"/>
          </a:xfrm>
          <a:prstGeom prst="rect">
            <a:avLst/>
          </a:prstGeom>
        </p:spPr>
      </p:pic>
    </p:spTree>
    <p:extLst>
      <p:ext uri="{BB962C8B-B14F-4D97-AF65-F5344CB8AC3E}">
        <p14:creationId xmlns:p14="http://schemas.microsoft.com/office/powerpoint/2010/main" val="7597024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20878" y="4401826"/>
            <a:ext cx="12663933" cy="1315745"/>
          </a:xfrm>
          <a:prstGeom prst="rect">
            <a:avLst/>
          </a:prstGeom>
        </p:spPr>
        <p:txBody>
          <a:bodyPr wrap="square" lIns="0" tIns="0" rIns="0" bIns="0">
            <a:spAutoFit/>
          </a:bodyPr>
          <a:lstStyle>
            <a:lvl1pPr>
              <a:defRPr sz="8550" b="1" i="0">
                <a:solidFill>
                  <a:srgbClr val="ACC0C6"/>
                </a:solidFill>
                <a:latin typeface="Arial Narrow"/>
                <a:cs typeface="Arial Narrow"/>
              </a:defRPr>
            </a:lvl1pPr>
          </a:lstStyle>
          <a:p>
            <a:endParaRPr dirty="0"/>
          </a:p>
        </p:txBody>
      </p:sp>
      <p:sp>
        <p:nvSpPr>
          <p:cNvPr id="4" name="Holder 4"/>
          <p:cNvSpPr>
            <a:spLocks noGrp="1"/>
          </p:cNvSpPr>
          <p:nvPr>
            <p:ph type="ftr" sz="quarter" idx="5"/>
          </p:nvPr>
        </p:nvSpPr>
        <p:spPr>
          <a:xfrm>
            <a:off x="6835934" y="10517697"/>
            <a:ext cx="6433820" cy="276999"/>
          </a:xfrm>
          <a:prstGeom prst="rect">
            <a:avLst/>
          </a:prstGeom>
        </p:spPr>
        <p:txBody>
          <a:bodyPr wrap="square" lIns="0" tIns="0" rIns="0" bIns="0">
            <a:spAutoFit/>
          </a:bodyPr>
          <a:lstStyle>
            <a:lvl1pPr algn="ctr">
              <a:defRPr b="0" i="0">
                <a:solidFill>
                  <a:schemeClr val="tx1">
                    <a:tint val="75000"/>
                  </a:schemeClr>
                </a:solidFill>
                <a:latin typeface="Arial (null)"/>
              </a:defRPr>
            </a:lvl1pPr>
          </a:lstStyle>
          <a:p>
            <a:endParaRPr lang="en-US" dirty="0"/>
          </a:p>
        </p:txBody>
      </p:sp>
      <p:sp>
        <p:nvSpPr>
          <p:cNvPr id="5" name="Holder 5"/>
          <p:cNvSpPr>
            <a:spLocks noGrp="1"/>
          </p:cNvSpPr>
          <p:nvPr>
            <p:ph type="dt" sz="half" idx="6"/>
          </p:nvPr>
        </p:nvSpPr>
        <p:spPr>
          <a:xfrm>
            <a:off x="1005285" y="10517697"/>
            <a:ext cx="4624308" cy="276999"/>
          </a:xfrm>
          <a:prstGeom prst="rect">
            <a:avLst/>
          </a:prstGeom>
        </p:spPr>
        <p:txBody>
          <a:bodyPr wrap="square" lIns="0" tIns="0" rIns="0" bIns="0">
            <a:spAutoFit/>
          </a:bodyPr>
          <a:lstStyle>
            <a:lvl1pPr algn="l">
              <a:defRPr b="0" i="0">
                <a:solidFill>
                  <a:schemeClr val="tx1">
                    <a:tint val="75000"/>
                  </a:schemeClr>
                </a:solidFill>
                <a:latin typeface="Arial (null)"/>
              </a:defRPr>
            </a:lvl1pPr>
          </a:lstStyle>
          <a:p>
            <a:fld id="{1D8BD707-D9CF-40AE-B4C6-C98DA3205C09}" type="datetimeFigureOut">
              <a:rPr lang="en-US" smtClean="0"/>
              <a:pPr/>
              <a:t>9/11/20</a:t>
            </a:fld>
            <a:endParaRPr lang="en-US" dirty="0"/>
          </a:p>
        </p:txBody>
      </p:sp>
      <p:sp>
        <p:nvSpPr>
          <p:cNvPr id="6" name="Holder 6"/>
          <p:cNvSpPr>
            <a:spLocks noGrp="1"/>
          </p:cNvSpPr>
          <p:nvPr>
            <p:ph type="sldNum" sz="quarter" idx="7"/>
          </p:nvPr>
        </p:nvSpPr>
        <p:spPr>
          <a:xfrm>
            <a:off x="14476097" y="10517697"/>
            <a:ext cx="4624308" cy="276999"/>
          </a:xfrm>
          <a:prstGeom prst="rect">
            <a:avLst/>
          </a:prstGeom>
        </p:spPr>
        <p:txBody>
          <a:bodyPr wrap="square" lIns="0" tIns="0" rIns="0" bIns="0">
            <a:spAutoFit/>
          </a:bodyPr>
          <a:lstStyle>
            <a:lvl1pPr algn="r">
              <a:defRPr b="0" i="0">
                <a:solidFill>
                  <a:schemeClr val="tx1">
                    <a:tint val="75000"/>
                  </a:schemeClr>
                </a:solidFill>
                <a:latin typeface="Arial (null)"/>
              </a:defRPr>
            </a:lvl1pPr>
          </a:lstStyle>
          <a:p>
            <a:fld id="{B6F15528-21DE-4FAA-801E-634DDDAF4B2B}" type="slidenum">
              <a:rPr lang="en-US" smtClean="0"/>
              <a:pPr/>
              <a:t>‹#›</a:t>
            </a:fld>
            <a:endParaRPr lang="en-US" dirty="0"/>
          </a:p>
        </p:txBody>
      </p:sp>
      <p:sp>
        <p:nvSpPr>
          <p:cNvPr id="8" name="Text Placeholder 7"/>
          <p:cNvSpPr>
            <a:spLocks noGrp="1"/>
          </p:cNvSpPr>
          <p:nvPr>
            <p:ph type="body" idx="1"/>
          </p:nvPr>
        </p:nvSpPr>
        <p:spPr>
          <a:xfrm>
            <a:off x="1382713" y="3009900"/>
            <a:ext cx="17340262" cy="71770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3" r:id="rId1"/>
    <p:sldLayoutId id="2147483672" r:id="rId2"/>
    <p:sldLayoutId id="2147483671" r:id="rId3"/>
    <p:sldLayoutId id="2147483662" r:id="rId4"/>
    <p:sldLayoutId id="2147483670" r:id="rId5"/>
    <p:sldLayoutId id="2147483669" r:id="rId6"/>
    <p:sldLayoutId id="2147483668" r:id="rId7"/>
    <p:sldLayoutId id="2147483667" r:id="rId8"/>
    <p:sldLayoutId id="2147483666" r:id="rId9"/>
    <p:sldLayoutId id="2147483664" r:id="rId10"/>
    <p:sldLayoutId id="2147483665" r:id="rId11"/>
    <p:sldLayoutId id="2147483661" r:id="rId12"/>
  </p:sldLayoutIdLst>
  <p:txStyles>
    <p:titleStyle>
      <a:lvl1pPr>
        <a:defRPr>
          <a:latin typeface="PF Handbook Pro" panose="02000506090000020004" pitchFamily="2" charset="0"/>
          <a:ea typeface="+mj-ea"/>
          <a:cs typeface="+mj-cs"/>
        </a:defRPr>
      </a:lvl1pPr>
    </p:titleStyle>
    <p:bodyStyle>
      <a:lvl1pPr marL="0">
        <a:defRPr b="0" i="0">
          <a:latin typeface="Arial (null)"/>
          <a:ea typeface="+mn-ea"/>
          <a:cs typeface="+mn-cs"/>
        </a:defRPr>
      </a:lvl1pPr>
      <a:lvl2pPr marL="457200">
        <a:defRPr b="0" i="0">
          <a:latin typeface="Arial (null)"/>
          <a:ea typeface="+mn-ea"/>
          <a:cs typeface="+mn-cs"/>
        </a:defRPr>
      </a:lvl2pPr>
      <a:lvl3pPr marL="914400">
        <a:defRPr b="0" i="0">
          <a:latin typeface="Arial (null)"/>
          <a:ea typeface="+mn-ea"/>
          <a:cs typeface="+mn-cs"/>
        </a:defRPr>
      </a:lvl3pPr>
      <a:lvl4pPr marL="1371600">
        <a:defRPr b="0" i="0">
          <a:latin typeface="Arial (null)"/>
          <a:ea typeface="+mn-ea"/>
          <a:cs typeface="+mn-cs"/>
        </a:defRPr>
      </a:lvl4pPr>
      <a:lvl5pPr marL="1828800">
        <a:defRPr b="0" i="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biblioteka.lu.lv/" TargetMode="Externa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69506" y="4206875"/>
            <a:ext cx="12707938" cy="5638800"/>
          </a:xfrm>
        </p:spPr>
        <p:txBody>
          <a:bodyPr/>
          <a:lstStyle/>
          <a:p>
            <a:pPr algn="l">
              <a:lnSpc>
                <a:spcPct val="100000"/>
              </a:lnSpc>
            </a:pPr>
            <a:r>
              <a:rPr lang="en-GB" sz="6600" dirty="0" smtClean="0">
                <a:solidFill>
                  <a:schemeClr val="bg1"/>
                </a:solidFill>
                <a:latin typeface="Arial Narrow" panose="020B0604020202020204" pitchFamily="34" charset="0"/>
                <a:cs typeface="Arial Narrow" panose="020B0604020202020204" pitchFamily="34" charset="0"/>
              </a:rPr>
              <a:t>STUDY PROCESS ORGANIZATION AT THE FACULTY OF BUSINESS, MANAGEMENT AND ECONOMICS</a:t>
            </a:r>
            <a:endParaRPr lang="en-GB" sz="6600" dirty="0">
              <a:solidFill>
                <a:schemeClr val="bg1"/>
              </a:solidFill>
              <a:latin typeface="Arial Narrow" panose="020B0604020202020204" pitchFamily="34" charset="0"/>
              <a:cs typeface="Arial Narrow" panose="020B0604020202020204" pitchFamily="34" charset="0"/>
            </a:endParaRPr>
          </a:p>
        </p:txBody>
      </p:sp>
      <p:sp>
        <p:nvSpPr>
          <p:cNvPr id="3" name="TextBox 2"/>
          <p:cNvSpPr txBox="1"/>
          <p:nvPr/>
        </p:nvSpPr>
        <p:spPr>
          <a:xfrm>
            <a:off x="3669506" y="8626475"/>
            <a:ext cx="11430000" cy="1446550"/>
          </a:xfrm>
          <a:prstGeom prst="rect">
            <a:avLst/>
          </a:prstGeom>
          <a:noFill/>
        </p:spPr>
        <p:txBody>
          <a:bodyPr wrap="square" rtlCol="0">
            <a:spAutoFit/>
          </a:bodyPr>
          <a:lstStyle/>
          <a:p>
            <a:r>
              <a:rPr lang="lv-LV" sz="4400" b="1" spc="-150" dirty="0">
                <a:solidFill>
                  <a:schemeClr val="bg1"/>
                </a:solidFill>
                <a:latin typeface="Arial" charset="0"/>
                <a:ea typeface="Arial" charset="0"/>
                <a:cs typeface="Arial" charset="0"/>
              </a:rPr>
              <a:t>2020./ 2021.</a:t>
            </a:r>
            <a:r>
              <a:rPr lang="en-US" sz="4400" b="1" spc="-150" dirty="0">
                <a:solidFill>
                  <a:schemeClr val="bg1"/>
                </a:solidFill>
                <a:latin typeface="Arial" charset="0"/>
                <a:ea typeface="Arial" charset="0"/>
                <a:cs typeface="Arial" charset="0"/>
              </a:rPr>
              <a:t> </a:t>
            </a:r>
            <a:endParaRPr lang="en-US" sz="4400" b="1" dirty="0">
              <a:solidFill>
                <a:schemeClr val="bg1"/>
              </a:solidFill>
              <a:latin typeface="Arial" charset="0"/>
              <a:ea typeface="Arial" charset="0"/>
              <a:cs typeface="Arial" charset="0"/>
            </a:endParaRPr>
          </a:p>
          <a:p>
            <a:endParaRPr lang="en-US" sz="4400" b="1" dirty="0">
              <a:latin typeface="Arial" charset="0"/>
              <a:ea typeface="Arial" charset="0"/>
              <a:cs typeface="Arial" charset="0"/>
            </a:endParaRPr>
          </a:p>
        </p:txBody>
      </p:sp>
    </p:spTree>
    <p:extLst>
      <p:ext uri="{BB962C8B-B14F-4D97-AF65-F5344CB8AC3E}">
        <p14:creationId xmlns:p14="http://schemas.microsoft.com/office/powerpoint/2010/main" val="311277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83CAB07-C1FC-0345-B974-4008B6EC8552}"/>
              </a:ext>
            </a:extLst>
          </p:cNvPr>
          <p:cNvSpPr>
            <a:spLocks noGrp="1"/>
          </p:cNvSpPr>
          <p:nvPr>
            <p:ph type="body" sz="quarter" idx="12"/>
          </p:nvPr>
        </p:nvSpPr>
        <p:spPr>
          <a:xfrm>
            <a:off x="5557044" y="996950"/>
            <a:ext cx="14097000" cy="1647825"/>
          </a:xfrm>
        </p:spPr>
        <p:txBody>
          <a:bodyPr>
            <a:normAutofit/>
          </a:bodyPr>
          <a:lstStyle/>
          <a:p>
            <a:r>
              <a:rPr lang="en-GB" sz="4800" b="1" dirty="0" smtClean="0">
                <a:solidFill>
                  <a:srgbClr val="002060"/>
                </a:solidFill>
                <a:latin typeface="Arial Narrow" panose="020B0604020202020204" pitchFamily="34" charset="0"/>
                <a:cs typeface="Arial Narrow" panose="020B0604020202020204" pitchFamily="34" charset="0"/>
              </a:rPr>
              <a:t>ENSURE DISTANCE/ONLINE STUDIES ACCORDING TO SCHEDULES!</a:t>
            </a:r>
          </a:p>
        </p:txBody>
      </p:sp>
      <p:sp>
        <p:nvSpPr>
          <p:cNvPr id="4" name="TextBox 3">
            <a:extLst>
              <a:ext uri="{FF2B5EF4-FFF2-40B4-BE49-F238E27FC236}">
                <a16:creationId xmlns="" xmlns:a16="http://schemas.microsoft.com/office/drawing/2014/main" id="{4927C199-54C7-AD4B-A1E2-C6BBFC08CC33}"/>
              </a:ext>
            </a:extLst>
          </p:cNvPr>
          <p:cNvSpPr txBox="1"/>
          <p:nvPr/>
        </p:nvSpPr>
        <p:spPr>
          <a:xfrm>
            <a:off x="1823244" y="3035300"/>
            <a:ext cx="10210800" cy="7848302"/>
          </a:xfrm>
          <a:prstGeom prst="rect">
            <a:avLst/>
          </a:prstGeom>
          <a:noFill/>
        </p:spPr>
        <p:txBody>
          <a:bodyPr wrap="square" rtlCol="0">
            <a:spAutoFit/>
          </a:bodyPr>
          <a:lstStyle/>
          <a:p>
            <a:pPr marL="457200" indent="-457200">
              <a:buFont typeface="Wingdings" pitchFamily="2" charset="2"/>
              <a:buChar char="ü"/>
            </a:pPr>
            <a:r>
              <a:rPr lang="en-GB" sz="3600" dirty="0" smtClean="0">
                <a:latin typeface="Arial Narrow" panose="020B0604020202020204" pitchFamily="34" charset="0"/>
                <a:cs typeface="Arial Narrow" panose="020B0604020202020204" pitchFamily="34" charset="0"/>
              </a:rPr>
              <a:t>For student groups, in which more than 50% of students can't be present due to epidemiological restrictions</a:t>
            </a:r>
          </a:p>
          <a:p>
            <a:pPr marL="457200" indent="-457200">
              <a:buFont typeface="Wingdings" pitchFamily="2" charset="2"/>
              <a:buChar char="ü"/>
            </a:pPr>
            <a:endParaRPr lang="en-GB" sz="3600" dirty="0" smtClean="0">
              <a:latin typeface="Arial Narrow" panose="020B0604020202020204" pitchFamily="34" charset="0"/>
              <a:cs typeface="Arial Narrow" panose="020B0604020202020204" pitchFamily="34" charset="0"/>
            </a:endParaRPr>
          </a:p>
          <a:p>
            <a:pPr marL="457200" indent="-457200">
              <a:buFont typeface="Wingdings" pitchFamily="2" charset="2"/>
              <a:buChar char="ü"/>
            </a:pPr>
            <a:r>
              <a:rPr lang="en-GB" sz="3600" dirty="0" smtClean="0">
                <a:latin typeface="Arial Narrow" panose="020B0604020202020204" pitchFamily="34" charset="0"/>
                <a:cs typeface="Arial Narrow" panose="020B0604020202020204" pitchFamily="34" charset="0"/>
              </a:rPr>
              <a:t>For student groups, where study course academic staff member is in self-isolation or quarantine;</a:t>
            </a:r>
          </a:p>
          <a:p>
            <a:endParaRPr lang="en-GB" sz="3600" dirty="0" smtClean="0">
              <a:latin typeface="Arial Narrow" panose="020B0604020202020204" pitchFamily="34" charset="0"/>
              <a:cs typeface="Arial Narrow" panose="020B0604020202020204" pitchFamily="34" charset="0"/>
            </a:endParaRPr>
          </a:p>
          <a:p>
            <a:pPr marL="457200" indent="-457200">
              <a:buFont typeface="Wingdings" pitchFamily="2" charset="2"/>
              <a:buChar char="ü"/>
            </a:pPr>
            <a:r>
              <a:rPr lang="en-GB" sz="3600" dirty="0" smtClean="0">
                <a:latin typeface="Arial Narrow" panose="020B0604020202020204" pitchFamily="34" charset="0"/>
                <a:cs typeface="Arial Narrow" panose="020B0604020202020204" pitchFamily="34" charset="0"/>
              </a:rPr>
              <a:t>In cases, when one lecture is distance/online, all other lectures scheduled the same day, are provided in distance/online; </a:t>
            </a:r>
            <a:endParaRPr lang="en-GB" sz="3600" b="1" dirty="0" smtClean="0">
              <a:latin typeface="Arial Narrow" panose="020B0604020202020204" pitchFamily="34" charset="0"/>
              <a:cs typeface="Arial Narrow" panose="020B0604020202020204" pitchFamily="34" charset="0"/>
            </a:endParaRPr>
          </a:p>
          <a:p>
            <a:endParaRPr lang="en-GB" sz="3600" b="1" dirty="0" smtClean="0">
              <a:latin typeface="Arial Narrow" panose="020B0604020202020204" pitchFamily="34" charset="0"/>
              <a:cs typeface="Arial Narrow" panose="020B0604020202020204" pitchFamily="34" charset="0"/>
            </a:endParaRPr>
          </a:p>
          <a:p>
            <a:pPr marL="457200" indent="-457200">
              <a:buFont typeface="Wingdings" pitchFamily="2" charset="2"/>
              <a:buChar char="ü"/>
            </a:pPr>
            <a:r>
              <a:rPr lang="en-GB" sz="3600" dirty="0" smtClean="0">
                <a:latin typeface="Arial Narrow" panose="020B0604020202020204" pitchFamily="34" charset="0"/>
                <a:cs typeface="Arial Narrow" panose="020B0604020202020204" pitchFamily="34" charset="0"/>
              </a:rPr>
              <a:t>For student groups, where courses are scheduled together with different study year, study programme students and it is not possible to ensure 2 meters distance between different student groups. </a:t>
            </a:r>
            <a:endParaRPr lang="en-GB" dirty="0"/>
          </a:p>
        </p:txBody>
      </p:sp>
      <p:pic>
        <p:nvPicPr>
          <p:cNvPr id="5" name="Picture 4" descr="A group of people standing in front of a computer&#10;&#10;Description automatically generated">
            <a:extLst>
              <a:ext uri="{FF2B5EF4-FFF2-40B4-BE49-F238E27FC236}">
                <a16:creationId xmlns="" xmlns:a16="http://schemas.microsoft.com/office/drawing/2014/main" id="{159F33F5-AF29-B64E-A927-C6B04FB514B1}"/>
              </a:ext>
            </a:extLst>
          </p:cNvPr>
          <p:cNvPicPr>
            <a:picLocks noChangeAspect="1"/>
          </p:cNvPicPr>
          <p:nvPr/>
        </p:nvPicPr>
        <p:blipFill rotWithShape="1">
          <a:blip r:embed="rId2">
            <a:extLst>
              <a:ext uri="{28A0092B-C50C-407E-A947-70E740481C1C}">
                <a14:useLocalDpi xmlns:a14="http://schemas.microsoft.com/office/drawing/2010/main" val="0"/>
              </a:ext>
            </a:extLst>
          </a:blip>
          <a:srcRect l="21094" r="5469"/>
          <a:stretch/>
        </p:blipFill>
        <p:spPr>
          <a:xfrm>
            <a:off x="12034044" y="3902075"/>
            <a:ext cx="7792342" cy="5305424"/>
          </a:xfrm>
          <a:prstGeom prst="rect">
            <a:avLst/>
          </a:prstGeom>
        </p:spPr>
      </p:pic>
    </p:spTree>
    <p:extLst>
      <p:ext uri="{BB962C8B-B14F-4D97-AF65-F5344CB8AC3E}">
        <p14:creationId xmlns:p14="http://schemas.microsoft.com/office/powerpoint/2010/main" val="804100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83CAB07-C1FC-0345-B974-4008B6EC8552}"/>
              </a:ext>
            </a:extLst>
          </p:cNvPr>
          <p:cNvSpPr>
            <a:spLocks noGrp="1"/>
          </p:cNvSpPr>
          <p:nvPr>
            <p:ph type="body" sz="quarter" idx="12"/>
          </p:nvPr>
        </p:nvSpPr>
        <p:spPr>
          <a:xfrm>
            <a:off x="5633244" y="1768475"/>
            <a:ext cx="14097000" cy="1647825"/>
          </a:xfrm>
        </p:spPr>
        <p:txBody>
          <a:bodyPr>
            <a:normAutofit/>
          </a:bodyPr>
          <a:lstStyle/>
          <a:p>
            <a:r>
              <a:rPr lang="lv-LV" sz="4800" b="1" dirty="0" smtClean="0">
                <a:solidFill>
                  <a:srgbClr val="002060"/>
                </a:solidFill>
                <a:latin typeface="Arial Narrow" panose="020B0604020202020204" pitchFamily="34" charset="0"/>
                <a:cs typeface="Arial Narrow" panose="020B0604020202020204" pitchFamily="34" charset="0"/>
              </a:rPr>
              <a:t>OBLIGATIONS FOR STUDENTS!!!</a:t>
            </a:r>
            <a:endParaRPr lang="lv-LV" sz="4800" b="1" dirty="0">
              <a:solidFill>
                <a:srgbClr val="002060"/>
              </a:solidFill>
              <a:latin typeface="Arial Narrow" panose="020B0604020202020204" pitchFamily="34" charset="0"/>
              <a:cs typeface="Arial Narrow" panose="020B0604020202020204" pitchFamily="34" charset="0"/>
            </a:endParaRPr>
          </a:p>
        </p:txBody>
      </p:sp>
      <p:sp>
        <p:nvSpPr>
          <p:cNvPr id="3" name="Rectangle 2">
            <a:extLst>
              <a:ext uri="{FF2B5EF4-FFF2-40B4-BE49-F238E27FC236}">
                <a16:creationId xmlns="" xmlns:a16="http://schemas.microsoft.com/office/drawing/2014/main" id="{22CBF287-0F24-0A40-B4D4-B73EDD60C299}"/>
              </a:ext>
            </a:extLst>
          </p:cNvPr>
          <p:cNvSpPr/>
          <p:nvPr/>
        </p:nvSpPr>
        <p:spPr>
          <a:xfrm>
            <a:off x="1442244" y="3432175"/>
            <a:ext cx="8610600" cy="1144480"/>
          </a:xfrm>
          <a:prstGeom prst="rect">
            <a:avLst/>
          </a:prstGeom>
        </p:spPr>
        <p:txBody>
          <a:bodyPr wrap="square">
            <a:spAutoFit/>
          </a:bodyPr>
          <a:lstStyle/>
          <a:p>
            <a:pPr marL="914400" lvl="1" indent="-457200" algn="just">
              <a:lnSpc>
                <a:spcPct val="107000"/>
              </a:lnSpc>
              <a:spcAft>
                <a:spcPts val="300"/>
              </a:spcAft>
              <a:buFont typeface="Arial" panose="020B0604020202020204" pitchFamily="34" charset="0"/>
              <a:buChar char="•"/>
            </a:pPr>
            <a:endParaRPr lang="lv-LV" sz="3200" dirty="0">
              <a:latin typeface="Arial Narrow" panose="020B0604020202020204" pitchFamily="34" charset="0"/>
              <a:ea typeface="Calibri" panose="020F0502020204030204" pitchFamily="34" charset="0"/>
              <a:cs typeface="Arial Narrow" panose="020B0604020202020204" pitchFamily="34" charset="0"/>
            </a:endParaRPr>
          </a:p>
          <a:p>
            <a:pPr marL="914400" lvl="1" indent="-457200" algn="just">
              <a:lnSpc>
                <a:spcPct val="107000"/>
              </a:lnSpc>
              <a:spcAft>
                <a:spcPts val="300"/>
              </a:spcAft>
              <a:buFont typeface="Arial" panose="020B0604020202020204" pitchFamily="34" charset="0"/>
              <a:buChar char="•"/>
            </a:pPr>
            <a:endParaRPr lang="x-none" sz="3200" dirty="0">
              <a:effectLst/>
              <a:latin typeface="Arial Narrow" panose="020B0604020202020204" pitchFamily="34" charset="0"/>
              <a:ea typeface="Calibri" panose="020F0502020204030204" pitchFamily="34" charset="0"/>
              <a:cs typeface="Arial Narrow" panose="020B0604020202020204" pitchFamily="34" charset="0"/>
            </a:endParaRPr>
          </a:p>
        </p:txBody>
      </p:sp>
      <p:sp>
        <p:nvSpPr>
          <p:cNvPr id="4" name="Rectangle 3">
            <a:extLst>
              <a:ext uri="{FF2B5EF4-FFF2-40B4-BE49-F238E27FC236}">
                <a16:creationId xmlns="" xmlns:a16="http://schemas.microsoft.com/office/drawing/2014/main" id="{F4B59A0F-C4D0-E34D-AF2A-E9D5B1C31148}"/>
              </a:ext>
            </a:extLst>
          </p:cNvPr>
          <p:cNvSpPr/>
          <p:nvPr/>
        </p:nvSpPr>
        <p:spPr>
          <a:xfrm>
            <a:off x="1417638" y="3216275"/>
            <a:ext cx="9156700" cy="7436651"/>
          </a:xfrm>
          <a:prstGeom prst="rect">
            <a:avLst/>
          </a:prstGeom>
        </p:spPr>
        <p:txBody>
          <a:bodyPr wrap="square">
            <a:spAutoFit/>
          </a:bodyPr>
          <a:lstStyle/>
          <a:p>
            <a:pPr marL="914400" lvl="1" indent="-457200" algn="just">
              <a:lnSpc>
                <a:spcPct val="107000"/>
              </a:lnSpc>
              <a:spcAft>
                <a:spcPts val="300"/>
              </a:spcAft>
              <a:buFont typeface="Wingdings" pitchFamily="2" charset="2"/>
              <a:buChar char="ü"/>
            </a:pPr>
            <a:r>
              <a:rPr lang="en-GB" sz="3600" b="1" dirty="0" smtClean="0">
                <a:latin typeface="Arial Narrow" panose="020B0604020202020204" pitchFamily="34" charset="0"/>
                <a:ea typeface="Calibri" panose="020F0502020204030204" pitchFamily="34" charset="0"/>
                <a:cs typeface="Arial Narrow" panose="020B0604020202020204" pitchFamily="34" charset="0"/>
              </a:rPr>
              <a:t>Follow up updated information provided by the UL and FBME!</a:t>
            </a:r>
          </a:p>
          <a:p>
            <a:pPr marL="914400" lvl="1" indent="-457200" algn="just">
              <a:lnSpc>
                <a:spcPct val="107000"/>
              </a:lnSpc>
              <a:spcAft>
                <a:spcPts val="300"/>
              </a:spcAft>
              <a:buFont typeface="Wingdings" pitchFamily="2" charset="2"/>
              <a:buChar char="ü"/>
            </a:pPr>
            <a:endParaRPr lang="en-GB" sz="3600" dirty="0" smtClean="0">
              <a:latin typeface="Arial Narrow" panose="020B0604020202020204" pitchFamily="34" charset="0"/>
              <a:ea typeface="Calibri" panose="020F0502020204030204" pitchFamily="34" charset="0"/>
              <a:cs typeface="Arial Narrow" panose="020B0604020202020204" pitchFamily="34" charset="0"/>
            </a:endParaRPr>
          </a:p>
          <a:p>
            <a:pPr marL="914400" lvl="1" indent="-457200" algn="just">
              <a:lnSpc>
                <a:spcPct val="107000"/>
              </a:lnSpc>
              <a:spcAft>
                <a:spcPts val="300"/>
              </a:spcAft>
              <a:buFont typeface="Wingdings" pitchFamily="2" charset="2"/>
              <a:buChar char="ü"/>
            </a:pPr>
            <a:r>
              <a:rPr lang="en-GB" sz="3600" dirty="0" smtClean="0">
                <a:latin typeface="Arial Narrow" panose="020B0604020202020204" pitchFamily="34" charset="0"/>
                <a:ea typeface="Calibri" panose="020F0502020204030204" pitchFamily="34" charset="0"/>
                <a:cs typeface="Arial Narrow" panose="020B0604020202020204" pitchFamily="34" charset="0"/>
              </a:rPr>
              <a:t>Each day after 17:00 check information on possible changes in lecture schedules;</a:t>
            </a:r>
          </a:p>
          <a:p>
            <a:pPr marL="914400" lvl="1" indent="-457200" algn="just">
              <a:lnSpc>
                <a:spcPct val="107000"/>
              </a:lnSpc>
              <a:spcAft>
                <a:spcPts val="300"/>
              </a:spcAft>
              <a:buFont typeface="Wingdings" pitchFamily="2" charset="2"/>
              <a:buChar char="ü"/>
            </a:pPr>
            <a:endParaRPr lang="en-GB" sz="3600" dirty="0" smtClean="0">
              <a:latin typeface="Arial Narrow" panose="020B0604020202020204" pitchFamily="34" charset="0"/>
              <a:ea typeface="Calibri" panose="020F0502020204030204" pitchFamily="34" charset="0"/>
              <a:cs typeface="Arial Narrow" panose="020B0604020202020204" pitchFamily="34" charset="0"/>
            </a:endParaRPr>
          </a:p>
          <a:p>
            <a:pPr marL="914400" lvl="1" indent="-457200" algn="just">
              <a:lnSpc>
                <a:spcPct val="107000"/>
              </a:lnSpc>
              <a:spcAft>
                <a:spcPts val="300"/>
              </a:spcAft>
              <a:buFont typeface="Wingdings" pitchFamily="2" charset="2"/>
              <a:buChar char="ü"/>
            </a:pPr>
            <a:r>
              <a:rPr lang="en-GB" sz="3600" dirty="0" smtClean="0">
                <a:latin typeface="Arial Narrow" panose="020B0604020202020204" pitchFamily="34" charset="0"/>
                <a:ea typeface="Calibri" panose="020F0502020204030204" pitchFamily="34" charset="0"/>
                <a:cs typeface="Arial Narrow" panose="020B0604020202020204" pitchFamily="34" charset="0"/>
              </a:rPr>
              <a:t>1st-year bachelor and master level students participate in all info seminars organized by the FBME!</a:t>
            </a:r>
          </a:p>
          <a:p>
            <a:pPr marL="914400" lvl="1" indent="-457200" algn="just">
              <a:lnSpc>
                <a:spcPct val="107000"/>
              </a:lnSpc>
              <a:spcAft>
                <a:spcPts val="300"/>
              </a:spcAft>
              <a:buFont typeface="Wingdings" pitchFamily="2" charset="2"/>
              <a:buChar char="ü"/>
            </a:pPr>
            <a:endParaRPr lang="en-GB" sz="3600" dirty="0" smtClean="0">
              <a:latin typeface="Arial Narrow" panose="020B0604020202020204" pitchFamily="34" charset="0"/>
              <a:ea typeface="Calibri" panose="020F0502020204030204" pitchFamily="34" charset="0"/>
              <a:cs typeface="Arial Narrow" panose="020B0604020202020204" pitchFamily="34" charset="0"/>
            </a:endParaRPr>
          </a:p>
          <a:p>
            <a:pPr marL="914400" lvl="1" indent="-457200" algn="just">
              <a:lnSpc>
                <a:spcPct val="107000"/>
              </a:lnSpc>
              <a:spcAft>
                <a:spcPts val="300"/>
              </a:spcAft>
              <a:buFont typeface="Wingdings" pitchFamily="2" charset="2"/>
              <a:buChar char="ü"/>
            </a:pPr>
            <a:r>
              <a:rPr lang="en-GB" sz="3600" dirty="0" smtClean="0">
                <a:latin typeface="Arial Narrow" panose="020B0604020202020204" pitchFamily="34" charset="0"/>
                <a:ea typeface="Calibri" panose="020F0502020204030204" pitchFamily="34" charset="0"/>
                <a:cs typeface="Arial Narrow" panose="020B0604020202020204" pitchFamily="34" charset="0"/>
              </a:rPr>
              <a:t>Follow directions at premises in the FBME – 1st-year students use central stairs.</a:t>
            </a:r>
          </a:p>
        </p:txBody>
      </p:sp>
      <p:pic>
        <p:nvPicPr>
          <p:cNvPr id="7" name="Picture 6" descr="A group of people standing in front of a crowd&#10;&#10;Description automatically generated">
            <a:extLst>
              <a:ext uri="{FF2B5EF4-FFF2-40B4-BE49-F238E27FC236}">
                <a16:creationId xmlns="" xmlns:a16="http://schemas.microsoft.com/office/drawing/2014/main" id="{59E5F076-4118-B840-B0D6-001512C9A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432" y="3673475"/>
            <a:ext cx="9156700" cy="5386294"/>
          </a:xfrm>
          <a:prstGeom prst="rect">
            <a:avLst/>
          </a:prstGeom>
        </p:spPr>
      </p:pic>
    </p:spTree>
    <p:extLst>
      <p:ext uri="{BB962C8B-B14F-4D97-AF65-F5344CB8AC3E}">
        <p14:creationId xmlns:p14="http://schemas.microsoft.com/office/powerpoint/2010/main" val="77249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83CAB07-C1FC-0345-B974-4008B6EC8552}"/>
              </a:ext>
            </a:extLst>
          </p:cNvPr>
          <p:cNvSpPr>
            <a:spLocks noGrp="1"/>
          </p:cNvSpPr>
          <p:nvPr>
            <p:ph type="body" sz="quarter" idx="12"/>
          </p:nvPr>
        </p:nvSpPr>
        <p:spPr>
          <a:xfrm>
            <a:off x="5633244" y="1768475"/>
            <a:ext cx="14097000" cy="1647825"/>
          </a:xfrm>
        </p:spPr>
        <p:txBody>
          <a:bodyPr>
            <a:normAutofit/>
          </a:bodyPr>
          <a:lstStyle/>
          <a:p>
            <a:r>
              <a:rPr lang="lv-LV" sz="4800" b="1" dirty="0">
                <a:solidFill>
                  <a:srgbClr val="002060"/>
                </a:solidFill>
                <a:latin typeface="Arial Narrow" panose="020B0604020202020204" pitchFamily="34" charset="0"/>
                <a:cs typeface="Arial Narrow" panose="020B0604020202020204" pitchFamily="34" charset="0"/>
              </a:rPr>
              <a:t>OBLIGATIONS FOR STUDENTS!!!</a:t>
            </a:r>
          </a:p>
        </p:txBody>
      </p:sp>
      <p:sp>
        <p:nvSpPr>
          <p:cNvPr id="3" name="Rectangle 2">
            <a:extLst>
              <a:ext uri="{FF2B5EF4-FFF2-40B4-BE49-F238E27FC236}">
                <a16:creationId xmlns="" xmlns:a16="http://schemas.microsoft.com/office/drawing/2014/main" id="{22CBF287-0F24-0A40-B4D4-B73EDD60C299}"/>
              </a:ext>
            </a:extLst>
          </p:cNvPr>
          <p:cNvSpPr/>
          <p:nvPr/>
        </p:nvSpPr>
        <p:spPr>
          <a:xfrm>
            <a:off x="1442244" y="3432175"/>
            <a:ext cx="8610600" cy="1144480"/>
          </a:xfrm>
          <a:prstGeom prst="rect">
            <a:avLst/>
          </a:prstGeom>
        </p:spPr>
        <p:txBody>
          <a:bodyPr wrap="square">
            <a:spAutoFit/>
          </a:bodyPr>
          <a:lstStyle/>
          <a:p>
            <a:pPr marL="914400" lvl="1" indent="-457200" algn="just">
              <a:lnSpc>
                <a:spcPct val="107000"/>
              </a:lnSpc>
              <a:spcAft>
                <a:spcPts val="300"/>
              </a:spcAft>
              <a:buFont typeface="Arial" panose="020B0604020202020204" pitchFamily="34" charset="0"/>
              <a:buChar char="•"/>
            </a:pPr>
            <a:endParaRPr lang="lv-LV" sz="3200" dirty="0">
              <a:latin typeface="Arial Narrow" panose="020B0604020202020204" pitchFamily="34" charset="0"/>
              <a:ea typeface="Calibri" panose="020F0502020204030204" pitchFamily="34" charset="0"/>
              <a:cs typeface="Arial Narrow" panose="020B0604020202020204" pitchFamily="34" charset="0"/>
            </a:endParaRPr>
          </a:p>
          <a:p>
            <a:pPr marL="914400" lvl="1" indent="-457200" algn="just">
              <a:lnSpc>
                <a:spcPct val="107000"/>
              </a:lnSpc>
              <a:spcAft>
                <a:spcPts val="300"/>
              </a:spcAft>
              <a:buFont typeface="Arial" panose="020B0604020202020204" pitchFamily="34" charset="0"/>
              <a:buChar char="•"/>
            </a:pPr>
            <a:endParaRPr lang="x-none" sz="3200" dirty="0">
              <a:effectLst/>
              <a:latin typeface="Arial Narrow" panose="020B0604020202020204" pitchFamily="34" charset="0"/>
              <a:ea typeface="Calibri" panose="020F0502020204030204" pitchFamily="34" charset="0"/>
              <a:cs typeface="Arial Narrow" panose="020B0604020202020204" pitchFamily="34" charset="0"/>
            </a:endParaRPr>
          </a:p>
        </p:txBody>
      </p:sp>
      <p:sp>
        <p:nvSpPr>
          <p:cNvPr id="5" name="Rectangle 4">
            <a:extLst>
              <a:ext uri="{FF2B5EF4-FFF2-40B4-BE49-F238E27FC236}">
                <a16:creationId xmlns="" xmlns:a16="http://schemas.microsoft.com/office/drawing/2014/main" id="{1F83F9BA-A1ED-D34A-9248-EFFB497B8018}"/>
              </a:ext>
            </a:extLst>
          </p:cNvPr>
          <p:cNvSpPr/>
          <p:nvPr/>
        </p:nvSpPr>
        <p:spPr>
          <a:xfrm>
            <a:off x="1242218" y="3416300"/>
            <a:ext cx="17116425" cy="5828647"/>
          </a:xfrm>
          <a:prstGeom prst="rect">
            <a:avLst/>
          </a:prstGeom>
        </p:spPr>
        <p:txBody>
          <a:bodyPr wrap="square">
            <a:spAutoFit/>
          </a:bodyPr>
          <a:lstStyle/>
          <a:p>
            <a:pPr marL="914400" lvl="1" indent="-457200" algn="just">
              <a:lnSpc>
                <a:spcPct val="107000"/>
              </a:lnSpc>
              <a:spcAft>
                <a:spcPts val="300"/>
              </a:spcAft>
              <a:buFont typeface="Wingdings" pitchFamily="2" charset="2"/>
              <a:buChar char="ü"/>
            </a:pPr>
            <a:r>
              <a:rPr lang="en-GB" sz="3800" b="1" dirty="0" smtClean="0">
                <a:latin typeface="Arial Narrow" panose="020B0604020202020204" pitchFamily="34" charset="0"/>
                <a:ea typeface="Calibri" panose="020F0502020204030204" pitchFamily="34" charset="0"/>
                <a:cs typeface="Arial Narrow" panose="020B0604020202020204" pitchFamily="34" charset="0"/>
              </a:rPr>
              <a:t>All classrooms will be open, providing students with the opportunity to stay in classrooms before lectures and also between lectures, except for computer classes.</a:t>
            </a:r>
          </a:p>
          <a:p>
            <a:pPr marL="914400" lvl="1" indent="-457200" algn="just">
              <a:lnSpc>
                <a:spcPct val="107000"/>
              </a:lnSpc>
              <a:spcAft>
                <a:spcPts val="300"/>
              </a:spcAft>
              <a:buFont typeface="Wingdings" pitchFamily="2" charset="2"/>
              <a:buChar char="ü"/>
            </a:pPr>
            <a:endParaRPr lang="en-GB" sz="3800" b="1" dirty="0" smtClean="0">
              <a:latin typeface="Arial Narrow" panose="020B0604020202020204" pitchFamily="34" charset="0"/>
              <a:ea typeface="Calibri" panose="020F0502020204030204" pitchFamily="34" charset="0"/>
              <a:cs typeface="Arial Narrow" panose="020B0604020202020204" pitchFamily="34" charset="0"/>
            </a:endParaRPr>
          </a:p>
          <a:p>
            <a:pPr marL="914400" lvl="1" indent="-457200" algn="just">
              <a:lnSpc>
                <a:spcPct val="107000"/>
              </a:lnSpc>
              <a:spcAft>
                <a:spcPts val="300"/>
              </a:spcAft>
              <a:buFont typeface="Wingdings" pitchFamily="2" charset="2"/>
              <a:buChar char="ü"/>
            </a:pPr>
            <a:r>
              <a:rPr lang="en-GB" sz="3800" b="1" dirty="0" smtClean="0">
                <a:latin typeface="Arial Narrow" panose="020B0604020202020204" pitchFamily="34" charset="0"/>
                <a:ea typeface="Calibri" panose="020F0502020204030204" pitchFamily="34" charset="0"/>
                <a:cs typeface="Arial Narrow" panose="020B0604020202020204" pitchFamily="34" charset="0"/>
              </a:rPr>
              <a:t>Full-time classes, which at the same time by several student groups to take their seats in the lecture room according to the planned division of the group and keep two meters distance</a:t>
            </a:r>
          </a:p>
          <a:p>
            <a:pPr marL="914400" lvl="1" indent="-457200" algn="just">
              <a:lnSpc>
                <a:spcPct val="107000"/>
              </a:lnSpc>
              <a:spcAft>
                <a:spcPts val="300"/>
              </a:spcAft>
              <a:buFont typeface="Wingdings" pitchFamily="2" charset="2"/>
              <a:buChar char="ü"/>
            </a:pPr>
            <a:endParaRPr lang="en-GB" sz="3800" b="1" dirty="0" smtClean="0">
              <a:latin typeface="Arial Narrow" panose="020B0604020202020204" pitchFamily="34" charset="0"/>
              <a:ea typeface="Calibri" panose="020F0502020204030204" pitchFamily="34" charset="0"/>
              <a:cs typeface="Arial Narrow" panose="020B0604020202020204" pitchFamily="34" charset="0"/>
            </a:endParaRPr>
          </a:p>
          <a:p>
            <a:pPr marL="914400" lvl="1" indent="-457200" algn="just">
              <a:lnSpc>
                <a:spcPct val="107000"/>
              </a:lnSpc>
              <a:spcAft>
                <a:spcPts val="300"/>
              </a:spcAft>
              <a:buFont typeface="Wingdings" pitchFamily="2" charset="2"/>
              <a:buChar char="ü"/>
            </a:pPr>
            <a:r>
              <a:rPr lang="en-GB" sz="3800" b="1" dirty="0" smtClean="0">
                <a:latin typeface="Arial Narrow" panose="020B0604020202020204" pitchFamily="34" charset="0"/>
                <a:ea typeface="Calibri" panose="020F0502020204030204" pitchFamily="34" charset="0"/>
                <a:cs typeface="Arial Narrow" panose="020B0604020202020204" pitchFamily="34" charset="0"/>
              </a:rPr>
              <a:t>Students who are unable to participate in the study process may be provided with individual and examination plans</a:t>
            </a:r>
            <a:endParaRPr lang="en-GB" sz="3800" b="1" dirty="0">
              <a:effectLst/>
              <a:latin typeface="Arial Narrow" panose="020B0604020202020204" pitchFamily="34" charset="0"/>
              <a:ea typeface="Calibri" panose="020F0502020204030204" pitchFamily="34" charset="0"/>
              <a:cs typeface="Arial Narrow" panose="020B0604020202020204" pitchFamily="34" charset="0"/>
            </a:endParaRPr>
          </a:p>
        </p:txBody>
      </p:sp>
    </p:spTree>
    <p:extLst>
      <p:ext uri="{BB962C8B-B14F-4D97-AF65-F5344CB8AC3E}">
        <p14:creationId xmlns:p14="http://schemas.microsoft.com/office/powerpoint/2010/main" val="341983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lv-LV" sz="8000" dirty="0">
                <a:solidFill>
                  <a:schemeClr val="bg1"/>
                </a:solidFill>
                <a:latin typeface="Arial Narrow" panose="020B0604020202020204" pitchFamily="34" charset="0"/>
                <a:cs typeface="Arial Narrow" panose="020B0604020202020204" pitchFamily="34" charset="0"/>
              </a:rPr>
              <a:t>ACADEMIC INTEGRITY</a:t>
            </a:r>
          </a:p>
        </p:txBody>
      </p:sp>
    </p:spTree>
    <p:extLst>
      <p:ext uri="{BB962C8B-B14F-4D97-AF65-F5344CB8AC3E}">
        <p14:creationId xmlns:p14="http://schemas.microsoft.com/office/powerpoint/2010/main" val="215221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C518B17-E5E0-6541-A863-D466D878FE98}"/>
              </a:ext>
            </a:extLst>
          </p:cNvPr>
          <p:cNvSpPr>
            <a:spLocks noGrp="1"/>
          </p:cNvSpPr>
          <p:nvPr>
            <p:ph type="body" sz="quarter" idx="10"/>
          </p:nvPr>
        </p:nvSpPr>
        <p:spPr/>
        <p:txBody>
          <a:bodyPr>
            <a:noAutofit/>
          </a:bodyPr>
          <a:lstStyle/>
          <a:p>
            <a:r>
              <a:rPr lang="en-GB" sz="4800" b="1" dirty="0" smtClean="0">
                <a:solidFill>
                  <a:srgbClr val="002060"/>
                </a:solidFill>
                <a:latin typeface="Arial Narrow" panose="020B0604020202020204" pitchFamily="34" charset="0"/>
                <a:cs typeface="Arial Narrow" panose="020B0604020202020204" pitchFamily="34" charset="0"/>
              </a:rPr>
              <a:t>THE CONTROL OF ACADEMIC INTEGRITY AND PLAGIARISM!</a:t>
            </a:r>
            <a:endParaRPr lang="en-GB" sz="4800" b="1" dirty="0">
              <a:solidFill>
                <a:srgbClr val="002060"/>
              </a:solidFill>
              <a:latin typeface="Arial Narrow" panose="020B0604020202020204" pitchFamily="34" charset="0"/>
              <a:cs typeface="Arial Narrow" panose="020B0604020202020204" pitchFamily="34" charset="0"/>
            </a:endParaRPr>
          </a:p>
        </p:txBody>
      </p:sp>
      <p:sp>
        <p:nvSpPr>
          <p:cNvPr id="3" name="Text Placeholder 2">
            <a:extLst>
              <a:ext uri="{FF2B5EF4-FFF2-40B4-BE49-F238E27FC236}">
                <a16:creationId xmlns="" xmlns:a16="http://schemas.microsoft.com/office/drawing/2014/main" id="{16CF27FC-0EF6-5340-A24A-42B034B0091A}"/>
              </a:ext>
            </a:extLst>
          </p:cNvPr>
          <p:cNvSpPr>
            <a:spLocks noGrp="1"/>
          </p:cNvSpPr>
          <p:nvPr>
            <p:ph type="body" sz="quarter" idx="11"/>
          </p:nvPr>
        </p:nvSpPr>
        <p:spPr>
          <a:xfrm>
            <a:off x="7004844" y="1311275"/>
            <a:ext cx="12420600" cy="8527425"/>
          </a:xfrm>
        </p:spPr>
        <p:txBody>
          <a:bodyPr/>
          <a:lstStyle/>
          <a:p>
            <a:pPr marL="571500" indent="-571500">
              <a:lnSpc>
                <a:spcPct val="150000"/>
              </a:lnSpc>
              <a:buFont typeface="Wingdings" pitchFamily="2" charset="2"/>
              <a:buChar char="ü"/>
            </a:pPr>
            <a:r>
              <a:rPr lang="en-GB" sz="4000" dirty="0" smtClean="0">
                <a:solidFill>
                  <a:schemeClr val="bg1"/>
                </a:solidFill>
                <a:latin typeface="Arial Narrow" panose="020B0604020202020204" pitchFamily="34" charset="0"/>
                <a:cs typeface="Arial Narrow" panose="020B0604020202020204" pitchFamily="34" charset="0"/>
              </a:rPr>
              <a:t>Academic staff members carry out continuous control of academic integrity during the study process!</a:t>
            </a:r>
          </a:p>
          <a:p>
            <a:pPr marL="571500" indent="-571500">
              <a:lnSpc>
                <a:spcPct val="150000"/>
              </a:lnSpc>
              <a:buFont typeface="Wingdings" pitchFamily="2" charset="2"/>
              <a:buChar char="ü"/>
            </a:pPr>
            <a:r>
              <a:rPr lang="en-GB" sz="4000" dirty="0" smtClean="0">
                <a:solidFill>
                  <a:schemeClr val="bg1"/>
                </a:solidFill>
                <a:latin typeface="Arial Narrow" panose="020B0604020202020204" pitchFamily="34" charset="0"/>
                <a:cs typeface="Arial Narrow" panose="020B0604020202020204" pitchFamily="34" charset="0"/>
              </a:rPr>
              <a:t>All violations are recorded and reviewed at the FBME or UL level according to the UL Code of Academic Ethics!</a:t>
            </a:r>
          </a:p>
          <a:p>
            <a:pPr marL="571500" indent="-571500">
              <a:lnSpc>
                <a:spcPct val="150000"/>
              </a:lnSpc>
              <a:buFont typeface="Wingdings" pitchFamily="2" charset="2"/>
              <a:buChar char="ü"/>
            </a:pPr>
            <a:r>
              <a:rPr lang="en-GB" sz="4000" dirty="0" smtClean="0">
                <a:solidFill>
                  <a:schemeClr val="bg1"/>
                </a:solidFill>
                <a:latin typeface="Arial Narrow" panose="020B0604020202020204" pitchFamily="34" charset="0"/>
                <a:cs typeface="Arial Narrow" panose="020B0604020202020204" pitchFamily="34" charset="0"/>
              </a:rPr>
              <a:t>Each UL academic staff members have access to a plagiarism control program</a:t>
            </a:r>
          </a:p>
          <a:p>
            <a:pPr marL="571500" indent="-571500">
              <a:lnSpc>
                <a:spcPct val="150000"/>
              </a:lnSpc>
              <a:buFont typeface="Wingdings" pitchFamily="2" charset="2"/>
              <a:buChar char="ü"/>
            </a:pPr>
            <a:r>
              <a:rPr lang="en-GB" sz="4000" dirty="0" smtClean="0">
                <a:solidFill>
                  <a:schemeClr val="bg1"/>
                </a:solidFill>
                <a:latin typeface="Arial Narrow" panose="020B0604020202020204" pitchFamily="34" charset="0"/>
                <a:cs typeface="Arial Narrow" panose="020B0604020202020204" pitchFamily="34" charset="0"/>
              </a:rPr>
              <a:t>Plagiarism check is mandatory:</a:t>
            </a:r>
          </a:p>
          <a:p>
            <a:pPr marL="742950" indent="-742950">
              <a:lnSpc>
                <a:spcPct val="150000"/>
              </a:lnSpc>
              <a:buAutoNum type="arabicParenR"/>
            </a:pPr>
            <a:r>
              <a:rPr lang="en-GB" sz="4000" dirty="0" smtClean="0">
                <a:solidFill>
                  <a:schemeClr val="bg1"/>
                </a:solidFill>
                <a:latin typeface="Arial Narrow" panose="020B0604020202020204" pitchFamily="34" charset="0"/>
                <a:cs typeface="Arial Narrow" panose="020B0604020202020204" pitchFamily="34" charset="0"/>
              </a:rPr>
              <a:t>Before final thesis defence session;</a:t>
            </a:r>
          </a:p>
          <a:p>
            <a:pPr marL="742950" indent="-742950">
              <a:lnSpc>
                <a:spcPct val="150000"/>
              </a:lnSpc>
              <a:buAutoNum type="arabicParenR"/>
            </a:pPr>
            <a:r>
              <a:rPr lang="en-GB" sz="4000" dirty="0" smtClean="0">
                <a:solidFill>
                  <a:schemeClr val="bg1"/>
                </a:solidFill>
                <a:latin typeface="Arial Narrow" panose="020B0604020202020204" pitchFamily="34" charset="0"/>
                <a:cs typeface="Arial Narrow" panose="020B0604020202020204" pitchFamily="34" charset="0"/>
              </a:rPr>
              <a:t> After final thesis defence session, if a complaint is received</a:t>
            </a:r>
            <a:r>
              <a:rPr lang="lv-LV" sz="4000" dirty="0" smtClean="0">
                <a:solidFill>
                  <a:schemeClr val="bg1"/>
                </a:solidFill>
                <a:latin typeface="Arial Narrow" panose="020B0604020202020204" pitchFamily="34" charset="0"/>
                <a:cs typeface="Arial Narrow" panose="020B0604020202020204" pitchFamily="34" charset="0"/>
              </a:rPr>
              <a:t>.</a:t>
            </a:r>
            <a:endParaRPr lang="en-GB" dirty="0">
              <a:solidFill>
                <a:schemeClr val="bg1"/>
              </a:solidFill>
            </a:endParaRPr>
          </a:p>
        </p:txBody>
      </p:sp>
    </p:spTree>
    <p:extLst>
      <p:ext uri="{BB962C8B-B14F-4D97-AF65-F5344CB8AC3E}">
        <p14:creationId xmlns:p14="http://schemas.microsoft.com/office/powerpoint/2010/main" val="564403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83CAB07-C1FC-0345-B974-4008B6EC8552}"/>
              </a:ext>
            </a:extLst>
          </p:cNvPr>
          <p:cNvSpPr>
            <a:spLocks noGrp="1"/>
          </p:cNvSpPr>
          <p:nvPr>
            <p:ph type="body" sz="quarter" idx="12"/>
          </p:nvPr>
        </p:nvSpPr>
        <p:spPr>
          <a:xfrm>
            <a:off x="5633244" y="1768475"/>
            <a:ext cx="14097000" cy="1647825"/>
          </a:xfrm>
        </p:spPr>
        <p:txBody>
          <a:bodyPr>
            <a:normAutofit/>
          </a:bodyPr>
          <a:lstStyle/>
          <a:p>
            <a:r>
              <a:rPr lang="lv-LV" sz="4800" b="1" dirty="0">
                <a:solidFill>
                  <a:srgbClr val="002060"/>
                </a:solidFill>
                <a:latin typeface="Arial Narrow" panose="020B0604020202020204" pitchFamily="34" charset="0"/>
                <a:cs typeface="Arial Narrow" panose="020B0604020202020204" pitchFamily="34" charset="0"/>
              </a:rPr>
              <a:t>COMMUNICATION AND ETHICS</a:t>
            </a:r>
          </a:p>
        </p:txBody>
      </p:sp>
      <p:sp>
        <p:nvSpPr>
          <p:cNvPr id="3" name="Rectangle 2">
            <a:extLst>
              <a:ext uri="{FF2B5EF4-FFF2-40B4-BE49-F238E27FC236}">
                <a16:creationId xmlns="" xmlns:a16="http://schemas.microsoft.com/office/drawing/2014/main" id="{22CBF287-0F24-0A40-B4D4-B73EDD60C299}"/>
              </a:ext>
            </a:extLst>
          </p:cNvPr>
          <p:cNvSpPr/>
          <p:nvPr/>
        </p:nvSpPr>
        <p:spPr>
          <a:xfrm>
            <a:off x="1442244" y="3432175"/>
            <a:ext cx="8610600" cy="1144480"/>
          </a:xfrm>
          <a:prstGeom prst="rect">
            <a:avLst/>
          </a:prstGeom>
        </p:spPr>
        <p:txBody>
          <a:bodyPr wrap="square">
            <a:spAutoFit/>
          </a:bodyPr>
          <a:lstStyle/>
          <a:p>
            <a:pPr marL="914400" lvl="1" indent="-457200" algn="just">
              <a:lnSpc>
                <a:spcPct val="107000"/>
              </a:lnSpc>
              <a:spcAft>
                <a:spcPts val="300"/>
              </a:spcAft>
              <a:buFont typeface="Arial" panose="020B0604020202020204" pitchFamily="34" charset="0"/>
              <a:buChar char="•"/>
            </a:pPr>
            <a:endParaRPr lang="lv-LV" sz="3200" dirty="0">
              <a:latin typeface="Arial Narrow" panose="020B0604020202020204" pitchFamily="34" charset="0"/>
              <a:ea typeface="Calibri" panose="020F0502020204030204" pitchFamily="34" charset="0"/>
              <a:cs typeface="Arial Narrow" panose="020B0604020202020204" pitchFamily="34" charset="0"/>
            </a:endParaRPr>
          </a:p>
          <a:p>
            <a:pPr marL="914400" lvl="1" indent="-457200" algn="just">
              <a:lnSpc>
                <a:spcPct val="107000"/>
              </a:lnSpc>
              <a:spcAft>
                <a:spcPts val="300"/>
              </a:spcAft>
              <a:buFont typeface="Arial" panose="020B0604020202020204" pitchFamily="34" charset="0"/>
              <a:buChar char="•"/>
            </a:pPr>
            <a:endParaRPr lang="x-none" sz="3200" dirty="0">
              <a:effectLst/>
              <a:latin typeface="Arial Narrow" panose="020B0604020202020204" pitchFamily="34" charset="0"/>
              <a:ea typeface="Calibri" panose="020F0502020204030204" pitchFamily="34" charset="0"/>
              <a:cs typeface="Arial Narrow" panose="020B0604020202020204" pitchFamily="34" charset="0"/>
            </a:endParaRPr>
          </a:p>
        </p:txBody>
      </p:sp>
      <p:sp>
        <p:nvSpPr>
          <p:cNvPr id="4" name="Rectangle 3">
            <a:extLst>
              <a:ext uri="{FF2B5EF4-FFF2-40B4-BE49-F238E27FC236}">
                <a16:creationId xmlns="" xmlns:a16="http://schemas.microsoft.com/office/drawing/2014/main" id="{F69E0FDA-085D-9F48-B144-41E7712E40EE}"/>
              </a:ext>
            </a:extLst>
          </p:cNvPr>
          <p:cNvSpPr/>
          <p:nvPr/>
        </p:nvSpPr>
        <p:spPr>
          <a:xfrm>
            <a:off x="1670844" y="3300987"/>
            <a:ext cx="10052050" cy="7540526"/>
          </a:xfrm>
          <a:prstGeom prst="rect">
            <a:avLst/>
          </a:prstGeom>
        </p:spPr>
        <p:txBody>
          <a:bodyPr>
            <a:spAutoFit/>
          </a:bodyPr>
          <a:lstStyle/>
          <a:p>
            <a:pPr marL="1028700" lvl="1" indent="-571500">
              <a:buFont typeface="Wingdings" pitchFamily="2" charset="2"/>
              <a:buChar char="ü"/>
            </a:pPr>
            <a:r>
              <a:rPr lang="en-US" sz="4400" dirty="0">
                <a:latin typeface="Arial Narrow" panose="020B0604020202020204" pitchFamily="34" charset="0"/>
                <a:cs typeface="Arial Narrow" panose="020B0604020202020204" pitchFamily="34" charset="0"/>
              </a:rPr>
              <a:t>It is important to use LU e-mails in communication, which reduces the possibility of problems and conflicts of </a:t>
            </a:r>
            <a:r>
              <a:rPr lang="en-US" sz="4400" dirty="0" smtClean="0">
                <a:latin typeface="Arial Narrow" panose="020B0604020202020204" pitchFamily="34" charset="0"/>
                <a:cs typeface="Arial Narrow" panose="020B0604020202020204" pitchFamily="34" charset="0"/>
              </a:rPr>
              <a:t>academic ethics</a:t>
            </a:r>
            <a:r>
              <a:rPr lang="lv-LV" sz="4400" dirty="0" smtClean="0">
                <a:latin typeface="Arial Narrow" panose="020B0604020202020204" pitchFamily="34" charset="0"/>
                <a:cs typeface="Arial Narrow" panose="020B0604020202020204" pitchFamily="34" charset="0"/>
              </a:rPr>
              <a:t>;</a:t>
            </a:r>
          </a:p>
          <a:p>
            <a:pPr marL="1028700" lvl="1" indent="-571500">
              <a:buFont typeface="Wingdings" pitchFamily="2" charset="2"/>
              <a:buChar char="ü"/>
            </a:pPr>
            <a:endParaRPr lang="lv-LV" sz="4400" dirty="0">
              <a:latin typeface="Arial Narrow" panose="020B0604020202020204" pitchFamily="34" charset="0"/>
              <a:cs typeface="Arial Narrow" panose="020B0604020202020204" pitchFamily="34" charset="0"/>
            </a:endParaRPr>
          </a:p>
          <a:p>
            <a:pPr marL="1028700" lvl="1" indent="-571500">
              <a:buFont typeface="Wingdings" pitchFamily="2" charset="2"/>
              <a:buChar char="ü"/>
            </a:pPr>
            <a:r>
              <a:rPr lang="en-US" sz="4400" dirty="0">
                <a:latin typeface="Arial Narrow" panose="020B0604020202020204" pitchFamily="34" charset="0"/>
                <a:cs typeface="Arial Narrow" panose="020B0604020202020204" pitchFamily="34" charset="0"/>
              </a:rPr>
              <a:t>Academic ethics must also be observed in social network communication - the </a:t>
            </a:r>
            <a:r>
              <a:rPr lang="lv-LV" sz="4400" dirty="0" smtClean="0">
                <a:latin typeface="Arial Narrow" panose="020B0604020202020204" pitchFamily="34" charset="0"/>
                <a:cs typeface="Arial Narrow" panose="020B0604020202020204" pitchFamily="34" charset="0"/>
              </a:rPr>
              <a:t>UL</a:t>
            </a:r>
            <a:r>
              <a:rPr lang="en-US" sz="4400" dirty="0" smtClean="0">
                <a:latin typeface="Arial Narrow" panose="020B0604020202020204" pitchFamily="34" charset="0"/>
                <a:cs typeface="Arial Narrow" panose="020B0604020202020204" pitchFamily="34" charset="0"/>
              </a:rPr>
              <a:t> </a:t>
            </a:r>
            <a:r>
              <a:rPr lang="en-US" sz="4400" dirty="0">
                <a:latin typeface="Arial Narrow" panose="020B0604020202020204" pitchFamily="34" charset="0"/>
                <a:cs typeface="Arial Narrow" panose="020B0604020202020204" pitchFamily="34" charset="0"/>
              </a:rPr>
              <a:t>Academic Ethics Commission is preparing guidelines for the use of social networks!</a:t>
            </a:r>
            <a:endParaRPr lang="lv-LV" sz="4400" dirty="0">
              <a:latin typeface="Arial Narrow" panose="020B0604020202020204" pitchFamily="34" charset="0"/>
              <a:cs typeface="Arial Narrow" panose="020B0604020202020204" pitchFamily="34" charset="0"/>
            </a:endParaRPr>
          </a:p>
          <a:p>
            <a:pPr lvl="1"/>
            <a:endParaRPr lang="lv-LV" sz="4400" dirty="0"/>
          </a:p>
          <a:p>
            <a:pPr marL="571500" lvl="0" indent="-571500">
              <a:buFont typeface="Arial" panose="020B0604020202020204" pitchFamily="34" charset="0"/>
              <a:buChar char="•"/>
            </a:pPr>
            <a:endParaRPr lang="lv-LV" sz="4400" dirty="0"/>
          </a:p>
        </p:txBody>
      </p:sp>
    </p:spTree>
    <p:extLst>
      <p:ext uri="{BB962C8B-B14F-4D97-AF65-F5344CB8AC3E}">
        <p14:creationId xmlns:p14="http://schemas.microsoft.com/office/powerpoint/2010/main" val="403707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575844" y="4206875"/>
            <a:ext cx="13469938" cy="3734685"/>
          </a:xfrm>
        </p:spPr>
        <p:txBody>
          <a:bodyPr/>
          <a:lstStyle/>
          <a:p>
            <a:r>
              <a:rPr lang="en-GB" sz="8000" dirty="0" smtClean="0">
                <a:solidFill>
                  <a:schemeClr val="bg1"/>
                </a:solidFill>
                <a:latin typeface="Arial Narrow" panose="020B0604020202020204" pitchFamily="34" charset="0"/>
                <a:cs typeface="Arial Narrow" panose="020B0604020202020204" pitchFamily="34" charset="0"/>
              </a:rPr>
              <a:t>THANK YOU FOR ATTENTION!</a:t>
            </a:r>
            <a:endParaRPr lang="en-GB" sz="8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34222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747044" y="4511675"/>
            <a:ext cx="17678400" cy="5562600"/>
          </a:xfrm>
        </p:spPr>
        <p:txBody>
          <a:bodyPr/>
          <a:lstStyle/>
          <a:p>
            <a:r>
              <a:rPr lang="en-US" dirty="0" smtClean="0"/>
              <a:t>EPIDEMIOLOGICAL SAFETY MEASURES FOR THE CONTAINMENT OF THE SPREAD OF COVID-19 INFECTION</a:t>
            </a:r>
            <a:endParaRPr lang="en-US" dirty="0"/>
          </a:p>
        </p:txBody>
      </p:sp>
    </p:spTree>
    <p:extLst>
      <p:ext uri="{BB962C8B-B14F-4D97-AF65-F5344CB8AC3E}">
        <p14:creationId xmlns:p14="http://schemas.microsoft.com/office/powerpoint/2010/main" val="96358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4792F2C-D0C0-9F42-A2E0-167FAB3B64E7}"/>
              </a:ext>
            </a:extLst>
          </p:cNvPr>
          <p:cNvSpPr>
            <a:spLocks noGrp="1"/>
          </p:cNvSpPr>
          <p:nvPr>
            <p:ph type="body" sz="quarter" idx="12"/>
          </p:nvPr>
        </p:nvSpPr>
        <p:spPr>
          <a:xfrm>
            <a:off x="5938044" y="1463676"/>
            <a:ext cx="13716000" cy="838199"/>
          </a:xfrm>
        </p:spPr>
        <p:txBody>
          <a:bodyPr>
            <a:normAutofit/>
          </a:bodyPr>
          <a:lstStyle/>
          <a:p>
            <a:r>
              <a:rPr lang="lv-LV" sz="4800" b="1" dirty="0" smtClean="0">
                <a:solidFill>
                  <a:srgbClr val="002060"/>
                </a:solidFill>
                <a:latin typeface="Arial Narrow" panose="020B0604020202020204" pitchFamily="34" charset="0"/>
                <a:cs typeface="Arial Narrow" panose="020B0604020202020204" pitchFamily="34" charset="0"/>
              </a:rPr>
              <a:t>TAKE YOUR STUDENT ID CARD WITH YOU </a:t>
            </a:r>
            <a:endParaRPr lang="x-none" sz="4800" b="1" dirty="0">
              <a:solidFill>
                <a:srgbClr val="002060"/>
              </a:solidFill>
              <a:latin typeface="Arial Narrow" panose="020B0604020202020204" pitchFamily="34" charset="0"/>
              <a:cs typeface="Arial Narrow" panose="020B0604020202020204" pitchFamily="34" charset="0"/>
            </a:endParaRPr>
          </a:p>
        </p:txBody>
      </p:sp>
      <p:pic>
        <p:nvPicPr>
          <p:cNvPr id="5" name="Picture 4" descr="A picture containing book, sitting&#10;&#10;Description automatically generated">
            <a:extLst>
              <a:ext uri="{FF2B5EF4-FFF2-40B4-BE49-F238E27FC236}">
                <a16:creationId xmlns="" xmlns:a16="http://schemas.microsoft.com/office/drawing/2014/main" id="{46AA1444-0D4F-E344-8127-0DC9C3CB2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544" y="3292475"/>
            <a:ext cx="10744200" cy="7162800"/>
          </a:xfrm>
          <a:prstGeom prst="rect">
            <a:avLst/>
          </a:prstGeom>
        </p:spPr>
      </p:pic>
      <p:sp>
        <p:nvSpPr>
          <p:cNvPr id="6" name="Rectangle 5">
            <a:extLst>
              <a:ext uri="{FF2B5EF4-FFF2-40B4-BE49-F238E27FC236}">
                <a16:creationId xmlns="" xmlns:a16="http://schemas.microsoft.com/office/drawing/2014/main" id="{E4FF49CE-F630-6F4E-BDFF-AECABF3E06AC}"/>
              </a:ext>
            </a:extLst>
          </p:cNvPr>
          <p:cNvSpPr/>
          <p:nvPr/>
        </p:nvSpPr>
        <p:spPr>
          <a:xfrm>
            <a:off x="1594644" y="3292475"/>
            <a:ext cx="7086600" cy="7363939"/>
          </a:xfrm>
          <a:prstGeom prst="rect">
            <a:avLst/>
          </a:prstGeom>
        </p:spPr>
        <p:txBody>
          <a:bodyPr wrap="square">
            <a:spAutoFit/>
          </a:bodyPr>
          <a:lstStyle/>
          <a:p>
            <a:pPr marL="914400" lvl="1" indent="-457200" algn="just">
              <a:lnSpc>
                <a:spcPct val="107000"/>
              </a:lnSpc>
              <a:spcAft>
                <a:spcPts val="300"/>
              </a:spcAft>
              <a:buFont typeface="Wingdings" pitchFamily="2" charset="2"/>
              <a:buChar char="ü"/>
            </a:pPr>
            <a:r>
              <a:rPr lang="en-GB" sz="4000" dirty="0" smtClean="0">
                <a:latin typeface="Arial Narrow" panose="020B0604020202020204" pitchFamily="34" charset="0"/>
                <a:ea typeface="Calibri" panose="020F0502020204030204" pitchFamily="34" charset="0"/>
                <a:cs typeface="Arial Narrow" panose="020B0604020202020204" pitchFamily="34" charset="0"/>
              </a:rPr>
              <a:t>At the premises of the UL Faculty of Business, management, and economics there will be present safety staff, who will be checking personal identity documents and in case if necessary check person</a:t>
            </a:r>
            <a:r>
              <a:rPr lang="lv-LV" sz="4000" dirty="0" smtClean="0">
                <a:latin typeface="Arial Narrow" panose="020B0604020202020204" pitchFamily="34" charset="0"/>
                <a:ea typeface="Calibri" panose="020F0502020204030204" pitchFamily="34" charset="0"/>
                <a:cs typeface="Arial Narrow" panose="020B0604020202020204" pitchFamily="34" charset="0"/>
              </a:rPr>
              <a:t>’s </a:t>
            </a:r>
            <a:r>
              <a:rPr lang="lv-LV" sz="4000" dirty="0" err="1" smtClean="0">
                <a:latin typeface="Arial Narrow" panose="020B0604020202020204" pitchFamily="34" charset="0"/>
                <a:ea typeface="Calibri" panose="020F0502020204030204" pitchFamily="34" charset="0"/>
                <a:cs typeface="Arial Narrow" panose="020B0604020202020204" pitchFamily="34" charset="0"/>
              </a:rPr>
              <a:t>body</a:t>
            </a:r>
            <a:r>
              <a:rPr lang="lv-LV" sz="4000" dirty="0" smtClean="0">
                <a:latin typeface="Arial Narrow" panose="020B0604020202020204" pitchFamily="34" charset="0"/>
                <a:ea typeface="Calibri" panose="020F0502020204030204" pitchFamily="34" charset="0"/>
                <a:cs typeface="Arial Narrow" panose="020B0604020202020204" pitchFamily="34" charset="0"/>
              </a:rPr>
              <a:t> </a:t>
            </a:r>
            <a:r>
              <a:rPr lang="en-GB" sz="4000" dirty="0" smtClean="0">
                <a:latin typeface="Arial Narrow" panose="020B0604020202020204" pitchFamily="34" charset="0"/>
                <a:ea typeface="Calibri" panose="020F0502020204030204" pitchFamily="34" charset="0"/>
                <a:cs typeface="Arial Narrow" panose="020B0604020202020204" pitchFamily="34" charset="0"/>
              </a:rPr>
              <a:t> temperature.</a:t>
            </a:r>
            <a:endParaRPr lang="lv-LV" sz="4000" dirty="0" smtClean="0">
              <a:latin typeface="Arial Narrow" panose="020B0604020202020204" pitchFamily="34" charset="0"/>
              <a:ea typeface="Calibri" panose="020F0502020204030204" pitchFamily="34" charset="0"/>
              <a:cs typeface="Arial Narrow" panose="020B0604020202020204" pitchFamily="34" charset="0"/>
            </a:endParaRPr>
          </a:p>
          <a:p>
            <a:pPr lvl="1" algn="just">
              <a:lnSpc>
                <a:spcPct val="107000"/>
              </a:lnSpc>
              <a:spcAft>
                <a:spcPts val="300"/>
              </a:spcAft>
            </a:pPr>
            <a:endParaRPr lang="en-GB" sz="4000" dirty="0" smtClean="0">
              <a:latin typeface="Arial Narrow" panose="020B0604020202020204" pitchFamily="34" charset="0"/>
              <a:ea typeface="Calibri" panose="020F0502020204030204" pitchFamily="34" charset="0"/>
              <a:cs typeface="Arial Narrow" panose="020B0604020202020204" pitchFamily="34" charset="0"/>
            </a:endParaRPr>
          </a:p>
          <a:p>
            <a:pPr marL="914400" lvl="1" indent="-457200" algn="just">
              <a:lnSpc>
                <a:spcPct val="107000"/>
              </a:lnSpc>
              <a:spcAft>
                <a:spcPts val="300"/>
              </a:spcAft>
              <a:buFont typeface="Wingdings" pitchFamily="2" charset="2"/>
              <a:buChar char="ü"/>
            </a:pPr>
            <a:r>
              <a:rPr lang="en-GB" sz="4000" b="1" dirty="0" smtClean="0">
                <a:latin typeface="Arial Narrow" panose="020B0604020202020204" pitchFamily="34" charset="0"/>
                <a:ea typeface="Calibri" panose="020F0502020204030204" pitchFamily="34" charset="0"/>
                <a:cs typeface="Arial Narrow" panose="020B0604020202020204" pitchFamily="34" charset="0"/>
              </a:rPr>
              <a:t>Don't forget to prolong your student ID card!</a:t>
            </a:r>
            <a:endParaRPr lang="en-GB" sz="4000" dirty="0">
              <a:latin typeface="Arial Narrow" panose="020B0604020202020204" pitchFamily="34" charset="0"/>
              <a:ea typeface="Calibri" panose="020F0502020204030204" pitchFamily="34" charset="0"/>
              <a:cs typeface="Arial Narrow" panose="020B0604020202020204" pitchFamily="34" charset="0"/>
            </a:endParaRPr>
          </a:p>
        </p:txBody>
      </p:sp>
    </p:spTree>
    <p:extLst>
      <p:ext uri="{BB962C8B-B14F-4D97-AF65-F5344CB8AC3E}">
        <p14:creationId xmlns:p14="http://schemas.microsoft.com/office/powerpoint/2010/main" val="2365050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F7D2FE9-2EDB-274E-809F-3F78DAB3F350}"/>
              </a:ext>
            </a:extLst>
          </p:cNvPr>
          <p:cNvSpPr>
            <a:spLocks noGrp="1"/>
          </p:cNvSpPr>
          <p:nvPr>
            <p:ph type="body" sz="quarter" idx="12"/>
          </p:nvPr>
        </p:nvSpPr>
        <p:spPr>
          <a:xfrm rot="10800000" flipV="1">
            <a:off x="10967244" y="4283075"/>
            <a:ext cx="8077200" cy="5029200"/>
          </a:xfrm>
        </p:spPr>
        <p:txBody>
          <a:bodyPr>
            <a:noAutofit/>
          </a:bodyPr>
          <a:lstStyle/>
          <a:p>
            <a:r>
              <a:rPr lang="lv-LV" sz="4800" b="1" dirty="0" smtClean="0">
                <a:solidFill>
                  <a:srgbClr val="002060"/>
                </a:solidFill>
                <a:latin typeface="Arial Narrow" panose="020B0604020202020204" pitchFamily="34" charset="0"/>
                <a:cs typeface="Arial Narrow" panose="020B0604020202020204" pitchFamily="34" charset="0"/>
              </a:rPr>
              <a:t>AT THE PREMISES OF THE FBME THERE ARE AVAILABLE HANDS AND </a:t>
            </a:r>
            <a:r>
              <a:rPr lang="lv-LV" sz="4800" b="1" dirty="0">
                <a:solidFill>
                  <a:srgbClr val="002060"/>
                </a:solidFill>
                <a:latin typeface="Arial Narrow" panose="020B0604020202020204" pitchFamily="34" charset="0"/>
                <a:cs typeface="Arial Narrow" panose="020B0604020202020204" pitchFamily="34" charset="0"/>
              </a:rPr>
              <a:t>SURFACE </a:t>
            </a:r>
            <a:r>
              <a:rPr lang="lv-LV" sz="4800" b="1" dirty="0" smtClean="0">
                <a:solidFill>
                  <a:srgbClr val="002060"/>
                </a:solidFill>
                <a:latin typeface="Arial Narrow" panose="020B0604020202020204" pitchFamily="34" charset="0"/>
                <a:cs typeface="Arial Narrow" panose="020B0604020202020204" pitchFamily="34" charset="0"/>
              </a:rPr>
              <a:t>DISINFECTANTS!!!</a:t>
            </a:r>
            <a:endParaRPr lang="x-none" sz="4800" b="1" dirty="0">
              <a:solidFill>
                <a:srgbClr val="002060"/>
              </a:solidFill>
              <a:latin typeface="Arial Narrow" panose="020B0604020202020204" pitchFamily="34" charset="0"/>
              <a:cs typeface="Arial Narrow" panose="020B0604020202020204" pitchFamily="34" charset="0"/>
            </a:endParaRPr>
          </a:p>
        </p:txBody>
      </p:sp>
      <p:pic>
        <p:nvPicPr>
          <p:cNvPr id="5" name="Picture 4" descr="A picture containing person, indoor, person, holding&#10;&#10;Description automatically generated">
            <a:extLst>
              <a:ext uri="{FF2B5EF4-FFF2-40B4-BE49-F238E27FC236}">
                <a16:creationId xmlns="" xmlns:a16="http://schemas.microsoft.com/office/drawing/2014/main" id="{23FD7A89-8486-DF47-95F5-7C3BF4A0E387}"/>
              </a:ext>
            </a:extLst>
          </p:cNvPr>
          <p:cNvPicPr>
            <a:picLocks noChangeAspect="1"/>
          </p:cNvPicPr>
          <p:nvPr/>
        </p:nvPicPr>
        <p:blipFill rotWithShape="1">
          <a:blip r:embed="rId2">
            <a:extLst>
              <a:ext uri="{28A0092B-C50C-407E-A947-70E740481C1C}">
                <a14:useLocalDpi xmlns:a14="http://schemas.microsoft.com/office/drawing/2010/main" val="0"/>
              </a:ext>
            </a:extLst>
          </a:blip>
          <a:srcRect r="23500"/>
          <a:stretch/>
        </p:blipFill>
        <p:spPr>
          <a:xfrm>
            <a:off x="1366044" y="3444875"/>
            <a:ext cx="8885938" cy="6942138"/>
          </a:xfrm>
          <a:prstGeom prst="rect">
            <a:avLst/>
          </a:prstGeom>
        </p:spPr>
      </p:pic>
    </p:spTree>
    <p:extLst>
      <p:ext uri="{BB962C8B-B14F-4D97-AF65-F5344CB8AC3E}">
        <p14:creationId xmlns:p14="http://schemas.microsoft.com/office/powerpoint/2010/main" val="427434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4792F2C-D0C0-9F42-A2E0-167FAB3B64E7}"/>
              </a:ext>
            </a:extLst>
          </p:cNvPr>
          <p:cNvSpPr>
            <a:spLocks noGrp="1"/>
          </p:cNvSpPr>
          <p:nvPr>
            <p:ph type="body" sz="quarter" idx="12"/>
          </p:nvPr>
        </p:nvSpPr>
        <p:spPr>
          <a:xfrm>
            <a:off x="5938044" y="1768475"/>
            <a:ext cx="13716000" cy="1647825"/>
          </a:xfrm>
        </p:spPr>
        <p:txBody>
          <a:bodyPr>
            <a:normAutofit/>
          </a:bodyPr>
          <a:lstStyle/>
          <a:p>
            <a:r>
              <a:rPr lang="en-US" sz="4800" b="1" dirty="0">
                <a:solidFill>
                  <a:srgbClr val="002060"/>
                </a:solidFill>
                <a:latin typeface="Arial Narrow" panose="020B0604020202020204" pitchFamily="34" charset="0"/>
                <a:cs typeface="Arial Narrow" panose="020B0604020202020204" pitchFamily="34" charset="0"/>
              </a:rPr>
              <a:t>BE SAFE AND DO NOT ENDANGER OTHERS!</a:t>
            </a:r>
            <a:endParaRPr lang="x-none" sz="4800" b="1" dirty="0">
              <a:solidFill>
                <a:srgbClr val="002060"/>
              </a:solidFill>
              <a:latin typeface="Arial Narrow" panose="020B0604020202020204" pitchFamily="34" charset="0"/>
              <a:cs typeface="Arial Narrow" panose="020B0604020202020204" pitchFamily="34" charset="0"/>
            </a:endParaRPr>
          </a:p>
        </p:txBody>
      </p:sp>
      <p:sp>
        <p:nvSpPr>
          <p:cNvPr id="4" name="Rectangle 3">
            <a:extLst>
              <a:ext uri="{FF2B5EF4-FFF2-40B4-BE49-F238E27FC236}">
                <a16:creationId xmlns="" xmlns:a16="http://schemas.microsoft.com/office/drawing/2014/main" id="{2025AF99-770F-064E-872A-B6C84B206183}"/>
              </a:ext>
            </a:extLst>
          </p:cNvPr>
          <p:cNvSpPr/>
          <p:nvPr/>
        </p:nvSpPr>
        <p:spPr>
          <a:xfrm>
            <a:off x="1137444" y="3014789"/>
            <a:ext cx="17530814" cy="3726020"/>
          </a:xfrm>
          <a:prstGeom prst="rect">
            <a:avLst/>
          </a:prstGeom>
        </p:spPr>
        <p:txBody>
          <a:bodyPr wrap="square">
            <a:spAutoFit/>
          </a:bodyPr>
          <a:lstStyle/>
          <a:p>
            <a:pPr marL="1028700" lvl="1" indent="-571500" algn="just">
              <a:lnSpc>
                <a:spcPct val="107000"/>
              </a:lnSpc>
              <a:spcAft>
                <a:spcPts val="300"/>
              </a:spcAft>
              <a:buFont typeface="Wingdings" pitchFamily="2" charset="2"/>
              <a:buChar char="ü"/>
            </a:pPr>
            <a:r>
              <a:rPr lang="en-GB" sz="3600" dirty="0" smtClean="0">
                <a:latin typeface="Arial Narrow" panose="020B0606020202030204" pitchFamily="34" charset="0"/>
                <a:ea typeface="Calibri" panose="020F0502020204030204" pitchFamily="34" charset="0"/>
                <a:cs typeface="Arial Narrow" panose="020B0604020202020204" pitchFamily="34" charset="0"/>
              </a:rPr>
              <a:t>If you have increased body temperature and you are experiencing typical Covid-19 symptoms (such as fever, cough, sore throat, or difficulty breathing), the student must immediately inform the lecturer or study secretary at the Study Center, Room 312!</a:t>
            </a:r>
            <a:endParaRPr lang="en-GB" sz="3600" dirty="0" smtClean="0">
              <a:latin typeface="Arial Narrow" panose="020B0604020202020204" pitchFamily="34" charset="0"/>
              <a:ea typeface="Calibri" panose="020F0502020204030204" pitchFamily="34" charset="0"/>
              <a:cs typeface="Arial Narrow" panose="020B0604020202020204" pitchFamily="34" charset="0"/>
            </a:endParaRPr>
          </a:p>
          <a:p>
            <a:pPr marL="914400" lvl="1" indent="-457200" algn="just">
              <a:lnSpc>
                <a:spcPct val="107000"/>
              </a:lnSpc>
              <a:spcAft>
                <a:spcPts val="300"/>
              </a:spcAft>
              <a:buFont typeface="Wingdings" pitchFamily="2" charset="2"/>
              <a:buChar char="ü"/>
            </a:pPr>
            <a:r>
              <a:rPr lang="en-GB" sz="3600" dirty="0" smtClean="0">
                <a:latin typeface="Arial Narrow" panose="020B0604020202020204" pitchFamily="34" charset="0"/>
                <a:ea typeface="Calibri" panose="020F0502020204030204" pitchFamily="34" charset="0"/>
                <a:cs typeface="Arial Narrow" panose="020B0604020202020204" pitchFamily="34" charset="0"/>
              </a:rPr>
              <a:t>You must leave the </a:t>
            </a:r>
            <a:r>
              <a:rPr lang="en-GB" sz="3600" dirty="0">
                <a:latin typeface="Arial Narrow" panose="020B0604020202020204" pitchFamily="34" charset="0"/>
                <a:ea typeface="Calibri" panose="020F0502020204030204" pitchFamily="34" charset="0"/>
                <a:cs typeface="Arial Narrow" panose="020B0604020202020204" pitchFamily="34" charset="0"/>
              </a:rPr>
              <a:t>FBME </a:t>
            </a:r>
            <a:r>
              <a:rPr lang="en-GB" sz="3600" dirty="0" smtClean="0">
                <a:latin typeface="Arial Narrow" panose="020B0604020202020204" pitchFamily="34" charset="0"/>
                <a:ea typeface="Calibri" panose="020F0502020204030204" pitchFamily="34" charset="0"/>
                <a:cs typeface="Arial Narrow" panose="020B0604020202020204" pitchFamily="34" charset="0"/>
              </a:rPr>
              <a:t>premises and contact your family doctor to have a health check!</a:t>
            </a:r>
          </a:p>
          <a:p>
            <a:pPr marL="914400" lvl="1" indent="-457200" algn="just">
              <a:lnSpc>
                <a:spcPct val="107000"/>
              </a:lnSpc>
              <a:spcAft>
                <a:spcPts val="300"/>
              </a:spcAft>
              <a:buFont typeface="Wingdings" pitchFamily="2" charset="2"/>
              <a:buChar char="ü"/>
            </a:pPr>
            <a:r>
              <a:rPr lang="en-GB" sz="3600" dirty="0" smtClean="0">
                <a:latin typeface="Arial Narrow" panose="020B0604020202020204" pitchFamily="34" charset="0"/>
                <a:ea typeface="Calibri" panose="020F0502020204030204" pitchFamily="34" charset="0"/>
                <a:cs typeface="Arial Narrow" panose="020B0604020202020204" pitchFamily="34" charset="0"/>
              </a:rPr>
              <a:t>It is allowed to return to </a:t>
            </a:r>
            <a:r>
              <a:rPr lang="en-GB" sz="3600" dirty="0">
                <a:latin typeface="Arial Narrow" panose="020B0604020202020204" pitchFamily="34" charset="0"/>
                <a:ea typeface="Calibri" panose="020F0502020204030204" pitchFamily="34" charset="0"/>
                <a:cs typeface="Arial Narrow" panose="020B0604020202020204" pitchFamily="34" charset="0"/>
              </a:rPr>
              <a:t>FBME </a:t>
            </a:r>
            <a:r>
              <a:rPr lang="en-GB" sz="3600" dirty="0" smtClean="0">
                <a:latin typeface="Arial Narrow" panose="020B0604020202020204" pitchFamily="34" charset="0"/>
                <a:ea typeface="Calibri" panose="020F0502020204030204" pitchFamily="34" charset="0"/>
                <a:cs typeface="Arial Narrow" panose="020B0604020202020204" pitchFamily="34" charset="0"/>
              </a:rPr>
              <a:t>premises only upon presentation of </a:t>
            </a:r>
            <a:r>
              <a:rPr lang="en-US" sz="3600" dirty="0">
                <a:latin typeface="Arial Narrow" panose="020B0604020202020204" pitchFamily="34" charset="0"/>
                <a:ea typeface="Calibri" panose="020F0502020204030204" pitchFamily="34" charset="0"/>
                <a:cs typeface="Arial Narrow" panose="020B0604020202020204" pitchFamily="34" charset="0"/>
              </a:rPr>
              <a:t>doctor's certificate of health </a:t>
            </a:r>
            <a:r>
              <a:rPr lang="en-US" sz="3600" dirty="0" smtClean="0">
                <a:latin typeface="Arial Narrow" panose="020B0604020202020204" pitchFamily="34" charset="0"/>
                <a:ea typeface="Calibri" panose="020F0502020204030204" pitchFamily="34" charset="0"/>
                <a:cs typeface="Arial Narrow" panose="020B0604020202020204" pitchFamily="34" charset="0"/>
              </a:rPr>
              <a:t>condition</a:t>
            </a:r>
            <a:r>
              <a:rPr lang="lv-LV" sz="3600" dirty="0" smtClean="0">
                <a:latin typeface="Arial Narrow" panose="020B0604020202020204" pitchFamily="34" charset="0"/>
                <a:ea typeface="Calibri" panose="020F0502020204030204" pitchFamily="34" charset="0"/>
                <a:cs typeface="Arial Narrow" panose="020B0604020202020204" pitchFamily="34" charset="0"/>
              </a:rPr>
              <a:t> </a:t>
            </a:r>
            <a:r>
              <a:rPr lang="en-GB" sz="3600" dirty="0" smtClean="0">
                <a:latin typeface="Arial Narrow" panose="020B0604020202020204" pitchFamily="34" charset="0"/>
                <a:ea typeface="Calibri" panose="020F0502020204030204" pitchFamily="34" charset="0"/>
                <a:cs typeface="Arial Narrow" panose="020B0604020202020204" pitchFamily="34" charset="0"/>
              </a:rPr>
              <a:t>or a negative result of the Covid-19 test!</a:t>
            </a:r>
            <a:endParaRPr lang="en-GB" sz="3600" dirty="0">
              <a:effectLst/>
              <a:latin typeface="Arial Narrow" panose="020B0604020202020204" pitchFamily="34" charset="0"/>
              <a:ea typeface="Calibri" panose="020F0502020204030204" pitchFamily="34" charset="0"/>
              <a:cs typeface="Arial Narrow" panose="020B0604020202020204" pitchFamily="34" charset="0"/>
            </a:endParaRPr>
          </a:p>
        </p:txBody>
      </p:sp>
      <p:pic>
        <p:nvPicPr>
          <p:cNvPr id="5" name="Picture 4" descr="A picture containing holding, person, table, person&#10;&#10;Description automatically generated">
            <a:extLst>
              <a:ext uri="{FF2B5EF4-FFF2-40B4-BE49-F238E27FC236}">
                <a16:creationId xmlns="" xmlns:a16="http://schemas.microsoft.com/office/drawing/2014/main" id="{71454017-CA14-0F4F-90EB-1848E00655DC}"/>
              </a:ext>
            </a:extLst>
          </p:cNvPr>
          <p:cNvPicPr>
            <a:picLocks noChangeAspect="1"/>
          </p:cNvPicPr>
          <p:nvPr/>
        </p:nvPicPr>
        <p:blipFill rotWithShape="1">
          <a:blip r:embed="rId2">
            <a:extLst>
              <a:ext uri="{28A0092B-C50C-407E-A947-70E740481C1C}">
                <a14:useLocalDpi xmlns:a14="http://schemas.microsoft.com/office/drawing/2010/main" val="0"/>
              </a:ext>
            </a:extLst>
          </a:blip>
          <a:srcRect t="4686" b="11427"/>
          <a:stretch/>
        </p:blipFill>
        <p:spPr>
          <a:xfrm>
            <a:off x="1747044" y="6740445"/>
            <a:ext cx="17189805" cy="4876800"/>
          </a:xfrm>
          <a:prstGeom prst="rect">
            <a:avLst/>
          </a:prstGeom>
        </p:spPr>
      </p:pic>
    </p:spTree>
    <p:extLst>
      <p:ext uri="{BB962C8B-B14F-4D97-AF65-F5344CB8AC3E}">
        <p14:creationId xmlns:p14="http://schemas.microsoft.com/office/powerpoint/2010/main" val="2483880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4792F2C-D0C0-9F42-A2E0-167FAB3B64E7}"/>
              </a:ext>
            </a:extLst>
          </p:cNvPr>
          <p:cNvSpPr>
            <a:spLocks noGrp="1"/>
          </p:cNvSpPr>
          <p:nvPr>
            <p:ph type="body" sz="quarter" idx="12"/>
          </p:nvPr>
        </p:nvSpPr>
        <p:spPr>
          <a:xfrm>
            <a:off x="5938044" y="1768475"/>
            <a:ext cx="13716000" cy="1647825"/>
          </a:xfrm>
        </p:spPr>
        <p:txBody>
          <a:bodyPr>
            <a:normAutofit/>
          </a:bodyPr>
          <a:lstStyle/>
          <a:p>
            <a:r>
              <a:rPr lang="lv-LV" sz="4800" b="1" dirty="0" smtClean="0">
                <a:solidFill>
                  <a:srgbClr val="002060"/>
                </a:solidFill>
                <a:latin typeface="Arial Narrow" panose="020B0604020202020204" pitchFamily="34" charset="0"/>
                <a:cs typeface="Arial Narrow" panose="020B0604020202020204" pitchFamily="34" charset="0"/>
              </a:rPr>
              <a:t>CHANGES IN STUDY ENVIRONMENT</a:t>
            </a:r>
            <a:r>
              <a:rPr lang="x-none" sz="4800" b="1" dirty="0" smtClean="0">
                <a:solidFill>
                  <a:srgbClr val="002060"/>
                </a:solidFill>
                <a:latin typeface="Arial Narrow" panose="020B0604020202020204" pitchFamily="34" charset="0"/>
                <a:cs typeface="Arial Narrow" panose="020B0604020202020204" pitchFamily="34" charset="0"/>
              </a:rPr>
              <a:t>!</a:t>
            </a:r>
            <a:endParaRPr lang="x-none" sz="4800" b="1" dirty="0">
              <a:solidFill>
                <a:srgbClr val="002060"/>
              </a:solidFill>
              <a:latin typeface="Arial Narrow" panose="020B0604020202020204" pitchFamily="34" charset="0"/>
              <a:cs typeface="Arial Narrow" panose="020B0604020202020204" pitchFamily="34" charset="0"/>
            </a:endParaRPr>
          </a:p>
        </p:txBody>
      </p:sp>
      <p:sp>
        <p:nvSpPr>
          <p:cNvPr id="4" name="Rectangle 3">
            <a:extLst>
              <a:ext uri="{FF2B5EF4-FFF2-40B4-BE49-F238E27FC236}">
                <a16:creationId xmlns="" xmlns:a16="http://schemas.microsoft.com/office/drawing/2014/main" id="{2025AF99-770F-064E-872A-B6C84B206183}"/>
              </a:ext>
            </a:extLst>
          </p:cNvPr>
          <p:cNvSpPr/>
          <p:nvPr/>
        </p:nvSpPr>
        <p:spPr>
          <a:xfrm>
            <a:off x="1099344" y="3292475"/>
            <a:ext cx="9639300" cy="7831375"/>
          </a:xfrm>
          <a:prstGeom prst="rect">
            <a:avLst/>
          </a:prstGeom>
        </p:spPr>
        <p:txBody>
          <a:bodyPr wrap="square">
            <a:spAutoFit/>
          </a:bodyPr>
          <a:lstStyle/>
          <a:p>
            <a:pPr marL="914400" lvl="1" indent="-457200" algn="just">
              <a:lnSpc>
                <a:spcPct val="107000"/>
              </a:lnSpc>
              <a:spcAft>
                <a:spcPts val="300"/>
              </a:spcAft>
              <a:buFont typeface="Wingdings" pitchFamily="2" charset="2"/>
              <a:buChar char="ü"/>
            </a:pPr>
            <a:r>
              <a:rPr lang="en-GB" sz="3800" dirty="0" smtClean="0">
                <a:latin typeface="Arial Narrow" panose="020B0604020202020204" pitchFamily="34" charset="0"/>
                <a:ea typeface="Calibri" panose="020F0502020204030204" pitchFamily="34" charset="0"/>
                <a:cs typeface="Arial Narrow" panose="020B0604020202020204" pitchFamily="34" charset="0"/>
              </a:rPr>
              <a:t>Follow up to changes in FBME library office hours </a:t>
            </a:r>
            <a:r>
              <a:rPr lang="en-GB" sz="3800" dirty="0" smtClean="0">
                <a:latin typeface="Arial Narrow" panose="020B0604020202020204" pitchFamily="34" charset="0"/>
                <a:ea typeface="Calibri" panose="020F0502020204030204" pitchFamily="34" charset="0"/>
                <a:cs typeface="Arial Narrow" panose="020B0604020202020204" pitchFamily="34" charset="0"/>
                <a:hlinkClick r:id="rId2"/>
              </a:rPr>
              <a:t>www.biblioteka.lu.lv</a:t>
            </a:r>
            <a:r>
              <a:rPr lang="en-GB" sz="3800" dirty="0" smtClean="0">
                <a:latin typeface="Arial Narrow" panose="020B0604020202020204" pitchFamily="34" charset="0"/>
                <a:ea typeface="Calibri" panose="020F0502020204030204" pitchFamily="34" charset="0"/>
                <a:cs typeface="Arial Narrow" panose="020B0604020202020204" pitchFamily="34" charset="0"/>
              </a:rPr>
              <a:t>. Use  electronically available resources. Take into account, that books also will have quarantine time.</a:t>
            </a:r>
          </a:p>
          <a:p>
            <a:pPr marL="914400" lvl="1" indent="-457200" algn="just">
              <a:lnSpc>
                <a:spcPct val="107000"/>
              </a:lnSpc>
              <a:spcAft>
                <a:spcPts val="300"/>
              </a:spcAft>
              <a:buFont typeface="Wingdings" pitchFamily="2" charset="2"/>
              <a:buChar char="ü"/>
            </a:pPr>
            <a:endParaRPr lang="en-GB" sz="3800" b="1" dirty="0" smtClean="0">
              <a:latin typeface="Arial Narrow" panose="020B0604020202020204" pitchFamily="34" charset="0"/>
              <a:ea typeface="Calibri" panose="020F0502020204030204" pitchFamily="34" charset="0"/>
              <a:cs typeface="Arial Narrow" panose="020B0604020202020204" pitchFamily="34" charset="0"/>
            </a:endParaRPr>
          </a:p>
          <a:p>
            <a:pPr marL="914400" lvl="1" indent="-457200" algn="just">
              <a:lnSpc>
                <a:spcPct val="107000"/>
              </a:lnSpc>
              <a:spcAft>
                <a:spcPts val="300"/>
              </a:spcAft>
              <a:buFont typeface="Wingdings" pitchFamily="2" charset="2"/>
              <a:buChar char="ü"/>
            </a:pPr>
            <a:r>
              <a:rPr lang="en-GB" sz="3800" b="1" dirty="0" smtClean="0">
                <a:latin typeface="Arial Narrow" panose="020B0604020202020204" pitchFamily="34" charset="0"/>
                <a:ea typeface="Calibri" panose="020F0502020204030204" pitchFamily="34" charset="0"/>
                <a:cs typeface="Arial Narrow" panose="020B0604020202020204" pitchFamily="34" charset="0"/>
              </a:rPr>
              <a:t>Canteen </a:t>
            </a:r>
            <a:r>
              <a:rPr lang="en-GB" sz="3800" dirty="0" smtClean="0">
                <a:latin typeface="Arial Narrow" panose="020B0604020202020204" pitchFamily="34" charset="0"/>
                <a:ea typeface="Calibri" panose="020F0502020204030204" pitchFamily="34" charset="0"/>
                <a:cs typeface="Arial Narrow" panose="020B0604020202020204" pitchFamily="34" charset="0"/>
              </a:rPr>
              <a:t>of the FBME </a:t>
            </a:r>
            <a:r>
              <a:rPr lang="en-GB" sz="3800" b="1" dirty="0" smtClean="0">
                <a:latin typeface="Arial Narrow" panose="020B0604020202020204" pitchFamily="34" charset="0"/>
                <a:ea typeface="Calibri" panose="020F0502020204030204" pitchFamily="34" charset="0"/>
                <a:cs typeface="Arial Narrow" panose="020B0604020202020204" pitchFamily="34" charset="0"/>
              </a:rPr>
              <a:t>will be working as usual</a:t>
            </a:r>
            <a:r>
              <a:rPr lang="en-GB" sz="3800" dirty="0" smtClean="0">
                <a:latin typeface="Arial Narrow" panose="020B0604020202020204" pitchFamily="34" charset="0"/>
                <a:ea typeface="Calibri" panose="020F0502020204030204" pitchFamily="34" charset="0"/>
                <a:cs typeface="Arial Narrow" panose="020B0604020202020204" pitchFamily="34" charset="0"/>
              </a:rPr>
              <a:t>, but the </a:t>
            </a:r>
            <a:r>
              <a:rPr lang="en-GB" sz="3800" b="1" dirty="0" smtClean="0">
                <a:latin typeface="Arial Narrow" panose="020B0604020202020204" pitchFamily="34" charset="0"/>
                <a:ea typeface="Calibri" panose="020F0502020204030204" pitchFamily="34" charset="0"/>
                <a:cs typeface="Arial Narrow" panose="020B0604020202020204" pitchFamily="34" charset="0"/>
              </a:rPr>
              <a:t>wardrobe will be closed</a:t>
            </a:r>
            <a:r>
              <a:rPr lang="en-GB" sz="3800" dirty="0" smtClean="0">
                <a:latin typeface="Arial Narrow" panose="020B0604020202020204" pitchFamily="34" charset="0"/>
                <a:ea typeface="Calibri" panose="020F0502020204030204" pitchFamily="34" charset="0"/>
                <a:cs typeface="Arial Narrow" panose="020B0604020202020204" pitchFamily="34" charset="0"/>
              </a:rPr>
              <a:t>.</a:t>
            </a:r>
          </a:p>
          <a:p>
            <a:pPr lvl="1" algn="just">
              <a:lnSpc>
                <a:spcPct val="107000"/>
              </a:lnSpc>
              <a:spcAft>
                <a:spcPts val="300"/>
              </a:spcAft>
            </a:pPr>
            <a:endParaRPr lang="en-GB" sz="3800" b="1" dirty="0" smtClean="0">
              <a:latin typeface="Arial Narrow" panose="020B0604020202020204" pitchFamily="34" charset="0"/>
              <a:ea typeface="Calibri" panose="020F0502020204030204" pitchFamily="34" charset="0"/>
              <a:cs typeface="Arial Narrow" panose="020B0604020202020204" pitchFamily="34" charset="0"/>
            </a:endParaRPr>
          </a:p>
          <a:p>
            <a:pPr marL="914400" lvl="1" indent="-457200" algn="just">
              <a:lnSpc>
                <a:spcPct val="107000"/>
              </a:lnSpc>
              <a:spcAft>
                <a:spcPts val="300"/>
              </a:spcAft>
              <a:buFont typeface="Wingdings" pitchFamily="2" charset="2"/>
              <a:buChar char="ü"/>
            </a:pPr>
            <a:r>
              <a:rPr lang="en-GB" sz="3800" dirty="0" smtClean="0">
                <a:latin typeface="Arial Narrow" panose="020B0604020202020204" pitchFamily="34" charset="0"/>
                <a:ea typeface="Calibri" panose="020F0502020204030204" pitchFamily="34" charset="0"/>
                <a:cs typeface="Arial Narrow" panose="020B0604020202020204" pitchFamily="34" charset="0"/>
              </a:rPr>
              <a:t>All lecture rooms will be open, but your personal belongings are your own responsibility!</a:t>
            </a:r>
          </a:p>
          <a:p>
            <a:pPr marL="914400" lvl="1" indent="-457200" algn="just">
              <a:lnSpc>
                <a:spcPct val="107000"/>
              </a:lnSpc>
              <a:spcAft>
                <a:spcPts val="300"/>
              </a:spcAft>
              <a:buFont typeface="Wingdings" pitchFamily="2" charset="2"/>
              <a:buChar char="ü"/>
            </a:pPr>
            <a:endParaRPr lang="en-GB" sz="3800" b="1" dirty="0" smtClean="0">
              <a:latin typeface="Arial Narrow" panose="020B0604020202020204" pitchFamily="34" charset="0"/>
              <a:ea typeface="Calibri" panose="020F0502020204030204" pitchFamily="34" charset="0"/>
              <a:cs typeface="Arial Narrow" panose="020B0604020202020204" pitchFamily="34" charset="0"/>
            </a:endParaRPr>
          </a:p>
          <a:p>
            <a:pPr marL="914400" lvl="1" indent="-457200" algn="just">
              <a:lnSpc>
                <a:spcPct val="107000"/>
              </a:lnSpc>
              <a:spcAft>
                <a:spcPts val="300"/>
              </a:spcAft>
              <a:buFont typeface="Wingdings" pitchFamily="2" charset="2"/>
              <a:buChar char="ü"/>
            </a:pPr>
            <a:r>
              <a:rPr lang="en-GB" sz="3800" b="1" dirty="0" smtClean="0">
                <a:latin typeface="Arial Narrow" panose="020B0604020202020204" pitchFamily="34" charset="0"/>
                <a:ea typeface="Calibri" panose="020F0502020204030204" pitchFamily="34" charset="0"/>
                <a:cs typeface="Arial Narrow" panose="020B0604020202020204" pitchFamily="34" charset="0"/>
              </a:rPr>
              <a:t>Student recreational areas are closed!</a:t>
            </a:r>
            <a:endParaRPr lang="en-GB" sz="3800" b="1" dirty="0">
              <a:latin typeface="Arial Narrow" panose="020B0604020202020204" pitchFamily="34" charset="0"/>
              <a:ea typeface="Calibri" panose="020F0502020204030204" pitchFamily="34" charset="0"/>
              <a:cs typeface="Arial Narrow" panose="020B0604020202020204" pitchFamily="34" charset="0"/>
            </a:endParaRPr>
          </a:p>
        </p:txBody>
      </p:sp>
      <p:pic>
        <p:nvPicPr>
          <p:cNvPr id="5" name="Picture 4" descr="A person wearing a costume&#10;&#10;Description automatically generated">
            <a:extLst>
              <a:ext uri="{FF2B5EF4-FFF2-40B4-BE49-F238E27FC236}">
                <a16:creationId xmlns="" xmlns:a16="http://schemas.microsoft.com/office/drawing/2014/main" id="{2FDE0C09-7DB7-B64F-AD8D-DFB5CAAF7EC7}"/>
              </a:ext>
            </a:extLst>
          </p:cNvPr>
          <p:cNvPicPr>
            <a:picLocks noChangeAspect="1"/>
          </p:cNvPicPr>
          <p:nvPr/>
        </p:nvPicPr>
        <p:blipFill rotWithShape="1">
          <a:blip r:embed="rId3">
            <a:extLst>
              <a:ext uri="{28A0092B-C50C-407E-A947-70E740481C1C}">
                <a14:useLocalDpi xmlns:a14="http://schemas.microsoft.com/office/drawing/2010/main" val="0"/>
              </a:ext>
            </a:extLst>
          </a:blip>
          <a:srcRect l="18000" r="3999"/>
          <a:stretch/>
        </p:blipFill>
        <p:spPr>
          <a:xfrm>
            <a:off x="10995396" y="3417147"/>
            <a:ext cx="9098110" cy="6123728"/>
          </a:xfrm>
          <a:prstGeom prst="rect">
            <a:avLst/>
          </a:prstGeom>
        </p:spPr>
      </p:pic>
    </p:spTree>
    <p:extLst>
      <p:ext uri="{BB962C8B-B14F-4D97-AF65-F5344CB8AC3E}">
        <p14:creationId xmlns:p14="http://schemas.microsoft.com/office/powerpoint/2010/main" val="68680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04644" y="854075"/>
            <a:ext cx="9689829" cy="9495384"/>
          </a:xfrm>
          <a:prstGeom prst="rect">
            <a:avLst/>
          </a:prstGeom>
        </p:spPr>
      </p:pic>
    </p:spTree>
    <p:extLst>
      <p:ext uri="{BB962C8B-B14F-4D97-AF65-F5344CB8AC3E}">
        <p14:creationId xmlns:p14="http://schemas.microsoft.com/office/powerpoint/2010/main" val="276899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lv-LV" sz="8000" dirty="0" smtClean="0">
                <a:solidFill>
                  <a:schemeClr val="bg1"/>
                </a:solidFill>
                <a:latin typeface="Arial Narrow" panose="020B0604020202020204" pitchFamily="34" charset="0"/>
                <a:cs typeface="Arial Narrow" panose="020B0604020202020204" pitchFamily="34" charset="0"/>
              </a:rPr>
              <a:t>ORGANIZATION OF STUDY PROCESS</a:t>
            </a:r>
            <a:endParaRPr lang="lv-LV" sz="8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202344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83CAB07-C1FC-0345-B974-4008B6EC8552}"/>
              </a:ext>
            </a:extLst>
          </p:cNvPr>
          <p:cNvSpPr>
            <a:spLocks noGrp="1"/>
          </p:cNvSpPr>
          <p:nvPr>
            <p:ph type="body" sz="quarter" idx="12"/>
          </p:nvPr>
        </p:nvSpPr>
        <p:spPr>
          <a:xfrm>
            <a:off x="5557044" y="1387475"/>
            <a:ext cx="14097000" cy="1647825"/>
          </a:xfrm>
        </p:spPr>
        <p:txBody>
          <a:bodyPr>
            <a:normAutofit/>
          </a:bodyPr>
          <a:lstStyle/>
          <a:p>
            <a:r>
              <a:rPr lang="lv-LV" sz="4800" b="1" dirty="0" smtClean="0">
                <a:solidFill>
                  <a:srgbClr val="002060"/>
                </a:solidFill>
                <a:latin typeface="Arial Narrow" panose="020B0604020202020204" pitchFamily="34" charset="0"/>
                <a:cs typeface="Arial Narrow" panose="020B0604020202020204" pitchFamily="34" charset="0"/>
              </a:rPr>
              <a:t>STUDIES TAKES PLACE IN PERSON, EXCEPT OF CASES SPECIFIED IN DEAN’S PRECEPT!</a:t>
            </a:r>
            <a:endParaRPr lang="lv-LV" sz="4800" b="1" dirty="0">
              <a:solidFill>
                <a:srgbClr val="002060"/>
              </a:solidFill>
              <a:latin typeface="Arial Narrow" panose="020B0604020202020204" pitchFamily="34" charset="0"/>
              <a:cs typeface="Arial Narrow" panose="020B0604020202020204" pitchFamily="34" charset="0"/>
            </a:endParaRPr>
          </a:p>
        </p:txBody>
      </p:sp>
      <p:sp>
        <p:nvSpPr>
          <p:cNvPr id="4" name="TextBox 3">
            <a:extLst>
              <a:ext uri="{FF2B5EF4-FFF2-40B4-BE49-F238E27FC236}">
                <a16:creationId xmlns="" xmlns:a16="http://schemas.microsoft.com/office/drawing/2014/main" id="{4927C199-54C7-AD4B-A1E2-C6BBFC08CC33}"/>
              </a:ext>
            </a:extLst>
          </p:cNvPr>
          <p:cNvSpPr txBox="1"/>
          <p:nvPr/>
        </p:nvSpPr>
        <p:spPr>
          <a:xfrm>
            <a:off x="1756728" y="3292475"/>
            <a:ext cx="11191716" cy="7109639"/>
          </a:xfrm>
          <a:prstGeom prst="rect">
            <a:avLst/>
          </a:prstGeom>
          <a:noFill/>
        </p:spPr>
        <p:txBody>
          <a:bodyPr wrap="square" rtlCol="0">
            <a:spAutoFit/>
          </a:bodyPr>
          <a:lstStyle/>
          <a:p>
            <a:r>
              <a:rPr lang="en-GB" sz="3800" b="1" dirty="0" smtClean="0">
                <a:latin typeface="Arial Narrow" panose="020B0604020202020204" pitchFamily="34" charset="0"/>
                <a:cs typeface="Arial Narrow" panose="020B0604020202020204" pitchFamily="34" charset="0"/>
              </a:rPr>
              <a:t>Studies take place in person according to study programme plans and schedules:</a:t>
            </a:r>
          </a:p>
          <a:p>
            <a:endParaRPr lang="en-GB" sz="3800" u="sng" dirty="0" smtClean="0">
              <a:latin typeface="Arial Narrow" panose="020B0604020202020204" pitchFamily="34" charset="0"/>
              <a:cs typeface="Arial Narrow" panose="020B0604020202020204" pitchFamily="34" charset="0"/>
            </a:endParaRPr>
          </a:p>
          <a:p>
            <a:pPr marL="457200" indent="-457200">
              <a:buFont typeface="Wingdings" pitchFamily="2" charset="2"/>
              <a:buChar char="ü"/>
            </a:pPr>
            <a:r>
              <a:rPr lang="en-GB" sz="3800" dirty="0" smtClean="0">
                <a:latin typeface="Arial Narrow" panose="020B0604020202020204" pitchFamily="34" charset="0"/>
                <a:cs typeface="Arial Narrow" panose="020B0604020202020204" pitchFamily="34" charset="0"/>
              </a:rPr>
              <a:t>In student groups, with </a:t>
            </a:r>
            <a:r>
              <a:rPr lang="en-GB" sz="3800" b="1" dirty="0" smtClean="0">
                <a:latin typeface="Arial Narrow" panose="020B0604020202020204" pitchFamily="34" charset="0"/>
                <a:cs typeface="Arial Narrow" panose="020B0604020202020204" pitchFamily="34" charset="0"/>
              </a:rPr>
              <a:t>less than 50 persons </a:t>
            </a:r>
            <a:r>
              <a:rPr lang="en-GB" sz="3800" dirty="0" smtClean="0">
                <a:latin typeface="Arial Narrow" panose="020B0604020202020204" pitchFamily="34" charset="0"/>
                <a:cs typeface="Arial Narrow" panose="020B0604020202020204" pitchFamily="34" charset="0"/>
              </a:rPr>
              <a:t>in the room</a:t>
            </a:r>
            <a:r>
              <a:rPr lang="en-GB" sz="3800" b="1" dirty="0" smtClean="0">
                <a:latin typeface="Arial Narrow" panose="020B0604020202020204" pitchFamily="34" charset="0"/>
                <a:cs typeface="Arial Narrow" panose="020B0604020202020204" pitchFamily="34" charset="0"/>
              </a:rPr>
              <a:t>, 2 meters distance is not mandatory</a:t>
            </a:r>
          </a:p>
          <a:p>
            <a:pPr marL="457200" indent="-457200">
              <a:buFont typeface="Wingdings" pitchFamily="2" charset="2"/>
              <a:buChar char="ü"/>
            </a:pPr>
            <a:endParaRPr lang="en-GB" sz="3800" b="1" dirty="0" smtClean="0">
              <a:latin typeface="Arial Narrow" panose="020B0604020202020204" pitchFamily="34" charset="0"/>
              <a:cs typeface="Arial Narrow" panose="020B0604020202020204" pitchFamily="34" charset="0"/>
            </a:endParaRPr>
          </a:p>
          <a:p>
            <a:pPr marL="457200" indent="-457200">
              <a:buFont typeface="Wingdings" pitchFamily="2" charset="2"/>
              <a:buChar char="ü"/>
            </a:pPr>
            <a:r>
              <a:rPr lang="en-GB" sz="3800" dirty="0" smtClean="0">
                <a:latin typeface="Arial Narrow" panose="020B0604020202020204" pitchFamily="34" charset="0"/>
                <a:cs typeface="Arial Narrow" panose="020B0604020202020204" pitchFamily="34" charset="0"/>
              </a:rPr>
              <a:t>In student groups, with </a:t>
            </a:r>
            <a:r>
              <a:rPr lang="en-GB" sz="3800" b="1" dirty="0" smtClean="0">
                <a:latin typeface="Arial Narrow" panose="020B0604020202020204" pitchFamily="34" charset="0"/>
                <a:cs typeface="Arial Narrow" panose="020B0604020202020204" pitchFamily="34" charset="0"/>
              </a:rPr>
              <a:t>more than 50 persons but less than 250, with ensured 2 meters distance </a:t>
            </a:r>
            <a:r>
              <a:rPr lang="en-GB" sz="3800" dirty="0" smtClean="0">
                <a:latin typeface="Arial Narrow" panose="020B0604020202020204" pitchFamily="34" charset="0"/>
                <a:cs typeface="Arial Narrow" panose="020B0604020202020204" pitchFamily="34" charset="0"/>
              </a:rPr>
              <a:t>between students and lecturer. </a:t>
            </a:r>
          </a:p>
          <a:p>
            <a:endParaRPr lang="en-GB" sz="3800" dirty="0" smtClean="0">
              <a:latin typeface="Arial Narrow" panose="020B0604020202020204" pitchFamily="34" charset="0"/>
              <a:cs typeface="Arial Narrow" panose="020B0604020202020204" pitchFamily="34" charset="0"/>
            </a:endParaRPr>
          </a:p>
          <a:p>
            <a:pPr marL="457200" indent="-457200">
              <a:buFont typeface="Wingdings" pitchFamily="2" charset="2"/>
              <a:buChar char="ü"/>
            </a:pPr>
            <a:r>
              <a:rPr lang="en-GB" sz="3800" dirty="0" smtClean="0">
                <a:latin typeface="Arial Narrow" panose="020B0604020202020204" pitchFamily="34" charset="0"/>
                <a:cs typeface="Arial Narrow" panose="020B0604020202020204" pitchFamily="34" charset="0"/>
              </a:rPr>
              <a:t>All groups, </a:t>
            </a:r>
            <a:r>
              <a:rPr lang="en-GB" sz="3800" b="1" dirty="0" smtClean="0">
                <a:latin typeface="Arial Narrow" panose="020B0604020202020204" pitchFamily="34" charset="0"/>
                <a:cs typeface="Arial Narrow" panose="020B0604020202020204" pitchFamily="34" charset="0"/>
              </a:rPr>
              <a:t>with ensured 2 meters </a:t>
            </a:r>
            <a:r>
              <a:rPr lang="en-GB" sz="3800" dirty="0" smtClean="0">
                <a:latin typeface="Arial Narrow" panose="020B0604020202020204" pitchFamily="34" charset="0"/>
                <a:cs typeface="Arial Narrow" panose="020B0604020202020204" pitchFamily="34" charset="0"/>
              </a:rPr>
              <a:t>distance between students and lecturer. (students do not sit in first row)</a:t>
            </a:r>
            <a:endParaRPr lang="en-GB" sz="3800" dirty="0">
              <a:latin typeface="Arial Narrow" panose="020B0604020202020204" pitchFamily="34" charset="0"/>
              <a:cs typeface="Arial Narrow" panose="020B0604020202020204" pitchFamily="34" charset="0"/>
            </a:endParaRPr>
          </a:p>
        </p:txBody>
      </p:sp>
      <p:pic>
        <p:nvPicPr>
          <p:cNvPr id="5" name="Picture 4" descr="A picture containing drawing&#10;&#10;Description automatically generated">
            <a:extLst>
              <a:ext uri="{FF2B5EF4-FFF2-40B4-BE49-F238E27FC236}">
                <a16:creationId xmlns="" xmlns:a16="http://schemas.microsoft.com/office/drawing/2014/main" id="{B51EB13D-47DE-414A-BA7B-533FD32E445C}"/>
              </a:ext>
            </a:extLst>
          </p:cNvPr>
          <p:cNvPicPr>
            <a:picLocks noChangeAspect="1"/>
          </p:cNvPicPr>
          <p:nvPr/>
        </p:nvPicPr>
        <p:blipFill rotWithShape="1">
          <a:blip r:embed="rId2">
            <a:extLst>
              <a:ext uri="{28A0092B-C50C-407E-A947-70E740481C1C}">
                <a14:useLocalDpi xmlns:a14="http://schemas.microsoft.com/office/drawing/2010/main" val="0"/>
              </a:ext>
            </a:extLst>
          </a:blip>
          <a:srcRect b="8667"/>
          <a:stretch/>
        </p:blipFill>
        <p:spPr>
          <a:xfrm>
            <a:off x="13177044" y="3902075"/>
            <a:ext cx="5715000" cy="5219700"/>
          </a:xfrm>
          <a:prstGeom prst="rect">
            <a:avLst/>
          </a:prstGeom>
        </p:spPr>
      </p:pic>
    </p:spTree>
    <p:extLst>
      <p:ext uri="{BB962C8B-B14F-4D97-AF65-F5344CB8AC3E}">
        <p14:creationId xmlns:p14="http://schemas.microsoft.com/office/powerpoint/2010/main" val="4266273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304&quot;/&gt;&lt;/object&gt;&lt;object type=&quot;3&quot; unique_id=&quot;10004&quot;&gt;&lt;property id=&quot;20148&quot; value=&quot;5&quot;/&gt;&lt;property id=&quot;20300&quot; value=&quot;Slide 2&quot;/&gt;&lt;property id=&quot;20307&quot; value=&quot;321&quot;/&gt;&lt;/object&gt;&lt;object type=&quot;3&quot; unique_id=&quot;10005&quot;&gt;&lt;property id=&quot;20148&quot; value=&quot;5&quot;/&gt;&lt;property id=&quot;20300&quot; value=&quot;Slide 3&quot;/&gt;&lt;property id=&quot;20307&quot; value=&quot;341&quot;/&gt;&lt;/object&gt;&lt;object type=&quot;3&quot; unique_id=&quot;10006&quot;&gt;&lt;property id=&quot;20148&quot; value=&quot;5&quot;/&gt;&lt;property id=&quot;20300&quot; value=&quot;Slide 4&quot;/&gt;&lt;property id=&quot;20307&quot; value=&quot;337&quot;/&gt;&lt;/object&gt;&lt;object type=&quot;3&quot; unique_id=&quot;10007&quot;&gt;&lt;property id=&quot;20148&quot; value=&quot;5&quot;/&gt;&lt;property id=&quot;20300&quot; value=&quot;Slide 5&quot;/&gt;&lt;property id=&quot;20307&quot; value=&quot;340&quot;/&gt;&lt;/object&gt;&lt;object type=&quot;3&quot; unique_id=&quot;10008&quot;&gt;&lt;property id=&quot;20148&quot; value=&quot;5&quot;/&gt;&lt;property id=&quot;20300&quot; value=&quot;Slide 6&quot;/&gt;&lt;property id=&quot;20307&quot; value=&quot;342&quot;/&gt;&lt;/object&gt;&lt;object type=&quot;3&quot; unique_id=&quot;10009&quot;&gt;&lt;property id=&quot;20148&quot; value=&quot;5&quot;/&gt;&lt;property id=&quot;20300&quot; value=&quot;Slide 7&quot;/&gt;&lt;property id=&quot;20307&quot; value=&quot;336&quot;/&gt;&lt;/object&gt;&lt;object type=&quot;3&quot; unique_id=&quot;10011&quot;&gt;&lt;property id=&quot;20148&quot; value=&quot;5&quot;/&gt;&lt;property id=&quot;20300&quot; value=&quot;Slide 8&quot;/&gt;&lt;property id=&quot;20307&quot; value=&quot;323&quot;/&gt;&lt;/object&gt;&lt;object type=&quot;3&quot; unique_id=&quot;10012&quot;&gt;&lt;property id=&quot;20148&quot; value=&quot;5&quot;/&gt;&lt;property id=&quot;20300&quot; value=&quot;Slide 9&quot;/&gt;&lt;property id=&quot;20307&quot; value=&quot;328&quot;/&gt;&lt;/object&gt;&lt;object type=&quot;3&quot; unique_id=&quot;10013&quot;&gt;&lt;property id=&quot;20148&quot; value=&quot;5&quot;/&gt;&lt;property id=&quot;20300&quot; value=&quot;Slide 10&quot;/&gt;&lt;property id=&quot;20307&quot; value=&quot;329&quot;/&gt;&lt;/object&gt;&lt;object type=&quot;3&quot; unique_id=&quot;10014&quot;&gt;&lt;property id=&quot;20148&quot; value=&quot;5&quot;/&gt;&lt;property id=&quot;20300&quot; value=&quot;Slide 11&quot;/&gt;&lt;property id=&quot;20307&quot; value=&quot;333&quot;/&gt;&lt;/object&gt;&lt;object type=&quot;3&quot; unique_id=&quot;10015&quot;&gt;&lt;property id=&quot;20148&quot; value=&quot;5&quot;/&gt;&lt;property id=&quot;20300&quot; value=&quot;Slide 12&quot;/&gt;&lt;property id=&quot;20307&quot; value=&quot;397&quot;/&gt;&lt;/object&gt;&lt;object type=&quot;3&quot; unique_id=&quot;10016&quot;&gt;&lt;property id=&quot;20148&quot; value=&quot;5&quot;/&gt;&lt;property id=&quot;20300&quot; value=&quot;Slide 13&quot;/&gt;&lt;property id=&quot;20307&quot; value=&quot;398&quot;/&gt;&lt;/object&gt;&lt;object type=&quot;3&quot; unique_id=&quot;10017&quot;&gt;&lt;property id=&quot;20148&quot; value=&quot;5&quot;/&gt;&lt;property id=&quot;20300&quot; value=&quot;Slide 14&quot;/&gt;&lt;property id=&quot;20307&quot; value=&quot;401&quot;/&gt;&lt;/object&gt;&lt;object type=&quot;3&quot; unique_id=&quot;10019&quot;&gt;&lt;property id=&quot;20148&quot; value=&quot;5&quot;/&gt;&lt;property id=&quot;20300&quot; value=&quot;Slide 15&quot;/&gt;&lt;property id=&quot;20307&quot; value=&quot;403&quot;/&gt;&lt;/object&gt;&lt;object type=&quot;3&quot; unique_id=&quot;10020&quot;&gt;&lt;property id=&quot;20148&quot; value=&quot;5&quot;/&gt;&lt;property id=&quot;20300&quot; value=&quot;Slide 16&quot;/&gt;&lt;property id=&quot;20307&quot; value=&quot;396&quot;/&gt;&lt;/object&gt;&lt;/object&gt;&lt;object type=&quot;8&quot; unique_id=&quot;10040&quot;&gt;&lt;/object&gt;&lt;/object&gt;&lt;/database&gt;"/>
  <p:tag name="SECTOMILLISECCONVERTED" val="1"/>
</p:tagLst>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F Handbook Pro"/>
        <a:ea typeface=""/>
        <a:cs typeface=""/>
      </a:majorFont>
      <a:minorFont>
        <a:latin typeface="PF Handbook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926</TotalTime>
  <Words>739</Words>
  <Application>Microsoft Macintosh PowerPoint</Application>
  <PresentationFormat>Custom</PresentationFormat>
  <Paragraphs>68</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 (null)</vt:lpstr>
      <vt:lpstr>Arial Narrow</vt:lpstr>
      <vt:lpstr>Calibri</vt:lpstr>
      <vt:lpstr>PF Handbook Pro</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 NOBIS EXCEATIAE  PORPORUM DERIT</dc:title>
  <dc:creator>Sergey</dc:creator>
  <cp:lastModifiedBy>Microsoft Office User</cp:lastModifiedBy>
  <cp:revision>221</cp:revision>
  <dcterms:created xsi:type="dcterms:W3CDTF">2018-05-23T10:57:02Z</dcterms:created>
  <dcterms:modified xsi:type="dcterms:W3CDTF">2020-09-11T07:33:21Z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2018-05-10T00:00:00Z</vt:filetime>
  </property>
  <property fmtid="{D5CDD505-2E9C-101B-9397-08002B2CF9AE}" pid="3" name="Creator">
    <vt:lpwstr>Adobe InDesign CC 13.0 (Macintosh)</vt:lpwstr>
  </property>
  <property fmtid="{D5CDD505-2E9C-101B-9397-08002B2CF9AE}" pid="4" name="LastSaved">
    <vt:filetime>2018-05-23T00:00:00Z</vt:filetime>
  </property>
</Properties>
</file>