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305" r:id="rId2"/>
    <p:sldId id="259" r:id="rId3"/>
    <p:sldId id="258" r:id="rId4"/>
    <p:sldId id="304" r:id="rId5"/>
    <p:sldId id="262" r:id="rId6"/>
    <p:sldId id="288" r:id="rId7"/>
    <p:sldId id="270" r:id="rId8"/>
    <p:sldId id="291" r:id="rId9"/>
    <p:sldId id="290" r:id="rId10"/>
    <p:sldId id="292" r:id="rId11"/>
    <p:sldId id="293" r:id="rId12"/>
    <p:sldId id="294" r:id="rId13"/>
    <p:sldId id="295" r:id="rId14"/>
    <p:sldId id="257" r:id="rId15"/>
    <p:sldId id="298" r:id="rId16"/>
    <p:sldId id="299" r:id="rId17"/>
    <p:sldId id="302"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031" autoAdjust="0"/>
  </p:normalViewPr>
  <p:slideViewPr>
    <p:cSldViewPr snapToGrid="0" snapToObjects="1">
      <p:cViewPr varScale="1">
        <p:scale>
          <a:sx n="63" d="100"/>
          <a:sy n="63" d="100"/>
        </p:scale>
        <p:origin x="996" y="72"/>
      </p:cViewPr>
      <p:guideLst>
        <p:guide orient="horz" pos="2160"/>
        <p:guide pos="3840"/>
      </p:guideLst>
    </p:cSldViewPr>
  </p:slideViewPr>
  <p:outlineViewPr>
    <p:cViewPr>
      <p:scale>
        <a:sx n="33" d="100"/>
        <a:sy n="33" d="100"/>
      </p:scale>
      <p:origin x="0" y="-168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09774918600453E-2"/>
          <c:y val="4.7367779011723739E-2"/>
          <c:w val="0.94244962048366321"/>
          <c:h val="0.81035868544418033"/>
        </c:manualLayout>
      </c:layout>
      <c:barChart>
        <c:barDir val="col"/>
        <c:grouping val="clustered"/>
        <c:varyColors val="0"/>
        <c:ser>
          <c:idx val="0"/>
          <c:order val="0"/>
          <c:tx>
            <c:strRef>
              <c:f>Sheet1!$C$1</c:f>
              <c:strCache>
                <c:ptCount val="1"/>
                <c:pt idx="0">
                  <c:v>Pievienotā vērtība (salīdzināmās cenās)</c:v>
                </c:pt>
              </c:strCache>
            </c:strRef>
          </c:tx>
          <c:spPr>
            <a:solidFill>
              <a:schemeClr val="accent5">
                <a:lumMod val="75000"/>
                <a:alpha val="96000"/>
              </a:schemeClr>
            </a:solidFill>
            <a:ln w="6350">
              <a:solidFill>
                <a:schemeClr val="tx1"/>
              </a:solidFill>
            </a:ln>
            <a:effectLst/>
          </c:spPr>
          <c:invertIfNegative val="0"/>
          <c:cat>
            <c:strRef>
              <c:f>Sheet1!$B$2:$B$25</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Sheet1!$C$2:$C$25</c:f>
              <c:numCache>
                <c:formatCode>0.0</c:formatCode>
                <c:ptCount val="24"/>
                <c:pt idx="0">
                  <c:v>2.5695232046454777</c:v>
                </c:pt>
                <c:pt idx="1">
                  <c:v>8.8635700195493854</c:v>
                </c:pt>
                <c:pt idx="2">
                  <c:v>6.3404486986763118</c:v>
                </c:pt>
                <c:pt idx="3">
                  <c:v>2.7408879040269056</c:v>
                </c:pt>
                <c:pt idx="4">
                  <c:v>5.6724454658366454</c:v>
                </c:pt>
                <c:pt idx="5">
                  <c:v>6.3223163762281587</c:v>
                </c:pt>
                <c:pt idx="6">
                  <c:v>7.0829499493602128</c:v>
                </c:pt>
                <c:pt idx="7">
                  <c:v>8.4343531128103848</c:v>
                </c:pt>
                <c:pt idx="8">
                  <c:v>8.5017473248542217</c:v>
                </c:pt>
                <c:pt idx="9">
                  <c:v>10.724869170467173</c:v>
                </c:pt>
                <c:pt idx="10">
                  <c:v>11.986561384860678</c:v>
                </c:pt>
                <c:pt idx="11">
                  <c:v>10.026864862116327</c:v>
                </c:pt>
                <c:pt idx="12">
                  <c:v>-3.3270558694287473</c:v>
                </c:pt>
                <c:pt idx="13">
                  <c:v>-14.259819934666567</c:v>
                </c:pt>
                <c:pt idx="14">
                  <c:v>-4.4070159135788174</c:v>
                </c:pt>
                <c:pt idx="15">
                  <c:v>6.4688441722562544</c:v>
                </c:pt>
                <c:pt idx="16">
                  <c:v>4.2520166720688053</c:v>
                </c:pt>
                <c:pt idx="17">
                  <c:v>2.309918857257955</c:v>
                </c:pt>
                <c:pt idx="18">
                  <c:v>1.0738835292204243</c:v>
                </c:pt>
                <c:pt idx="19">
                  <c:v>4.006826256526665</c:v>
                </c:pt>
                <c:pt idx="20">
                  <c:v>2.3728772154114779</c:v>
                </c:pt>
                <c:pt idx="21">
                  <c:v>3.2505160338374992</c:v>
                </c:pt>
                <c:pt idx="22">
                  <c:v>4.0244982858903739</c:v>
                </c:pt>
                <c:pt idx="23">
                  <c:v>2.0540032141243643</c:v>
                </c:pt>
              </c:numCache>
            </c:numRef>
          </c:val>
          <c:extLst>
            <c:ext xmlns:c16="http://schemas.microsoft.com/office/drawing/2014/chart" uri="{C3380CC4-5D6E-409C-BE32-E72D297353CC}">
              <c16:uniqueId val="{00000000-1525-481C-B746-F95FA136788E}"/>
            </c:ext>
          </c:extLst>
        </c:ser>
        <c:ser>
          <c:idx val="1"/>
          <c:order val="1"/>
          <c:tx>
            <c:strRef>
              <c:f>Sheet1!$D$1</c:f>
              <c:strCache>
                <c:ptCount val="1"/>
                <c:pt idx="0">
                  <c:v>Nodarbinātība</c:v>
                </c:pt>
              </c:strCache>
            </c:strRef>
          </c:tx>
          <c:spPr>
            <a:solidFill>
              <a:schemeClr val="accent6">
                <a:lumMod val="75000"/>
              </a:schemeClr>
            </a:solidFill>
            <a:ln w="6350">
              <a:solidFill>
                <a:schemeClr val="tx1"/>
              </a:solidFill>
            </a:ln>
            <a:effectLst/>
          </c:spPr>
          <c:invertIfNegative val="0"/>
          <c:cat>
            <c:strRef>
              <c:f>Sheet1!$B$2:$B$25</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Sheet1!$D$2:$D$25</c:f>
              <c:numCache>
                <c:formatCode>0.0</c:formatCode>
                <c:ptCount val="24"/>
                <c:pt idx="0">
                  <c:v>0.55580042786958472</c:v>
                </c:pt>
                <c:pt idx="1">
                  <c:v>4.4506927813889945</c:v>
                </c:pt>
                <c:pt idx="2">
                  <c:v>-0.36950224669648435</c:v>
                </c:pt>
                <c:pt idx="3">
                  <c:v>-1.7937496147444989</c:v>
                </c:pt>
                <c:pt idx="4">
                  <c:v>-3.3716210561553197</c:v>
                </c:pt>
                <c:pt idx="5">
                  <c:v>1.6250040598036151</c:v>
                </c:pt>
                <c:pt idx="6">
                  <c:v>1.4509427932246695</c:v>
                </c:pt>
                <c:pt idx="7">
                  <c:v>0.62584005376342589</c:v>
                </c:pt>
                <c:pt idx="8">
                  <c:v>0.24418750260883826</c:v>
                </c:pt>
                <c:pt idx="9">
                  <c:v>0.88796818721242232</c:v>
                </c:pt>
                <c:pt idx="10">
                  <c:v>5.7576226590311279</c:v>
                </c:pt>
                <c:pt idx="11">
                  <c:v>3.8167715498316852</c:v>
                </c:pt>
                <c:pt idx="12">
                  <c:v>-0.84580901632411098</c:v>
                </c:pt>
                <c:pt idx="13">
                  <c:v>-14.345019761721971</c:v>
                </c:pt>
                <c:pt idx="14">
                  <c:v>-6.6624618244589158</c:v>
                </c:pt>
                <c:pt idx="15">
                  <c:v>1.5067989709665426</c:v>
                </c:pt>
                <c:pt idx="16">
                  <c:v>1.4493938473756742</c:v>
                </c:pt>
                <c:pt idx="17">
                  <c:v>2.3024763132749371</c:v>
                </c:pt>
                <c:pt idx="18">
                  <c:v>-1.3503933020492269</c:v>
                </c:pt>
                <c:pt idx="19">
                  <c:v>1.4110856347603971</c:v>
                </c:pt>
                <c:pt idx="20">
                  <c:v>-0.30371203599550256</c:v>
                </c:pt>
                <c:pt idx="21">
                  <c:v>-3.497687013425832E-2</c:v>
                </c:pt>
                <c:pt idx="22">
                  <c:v>1.4548696937888792</c:v>
                </c:pt>
                <c:pt idx="23">
                  <c:v>-9.122463510145451E-2</c:v>
                </c:pt>
              </c:numCache>
            </c:numRef>
          </c:val>
          <c:extLst>
            <c:ext xmlns:c16="http://schemas.microsoft.com/office/drawing/2014/chart" uri="{C3380CC4-5D6E-409C-BE32-E72D297353CC}">
              <c16:uniqueId val="{00000001-1525-481C-B746-F95FA136788E}"/>
            </c:ext>
          </c:extLst>
        </c:ser>
        <c:dLbls>
          <c:showLegendKey val="0"/>
          <c:showVal val="0"/>
          <c:showCatName val="0"/>
          <c:showSerName val="0"/>
          <c:showPercent val="0"/>
          <c:showBubbleSize val="0"/>
        </c:dLbls>
        <c:gapWidth val="54"/>
        <c:axId val="53668864"/>
        <c:axId val="53863168"/>
      </c:barChart>
      <c:lineChart>
        <c:grouping val="standard"/>
        <c:varyColors val="0"/>
        <c:ser>
          <c:idx val="2"/>
          <c:order val="2"/>
          <c:tx>
            <c:strRef>
              <c:f>Sheet1!$E$1</c:f>
              <c:strCache>
                <c:ptCount val="1"/>
                <c:pt idx="0">
                  <c:v>Produktivitāte</c:v>
                </c:pt>
              </c:strCache>
            </c:strRef>
          </c:tx>
          <c:spPr>
            <a:ln w="57150" cap="rnd">
              <a:solidFill>
                <a:srgbClr val="9A0000"/>
              </a:solidFill>
              <a:round/>
            </a:ln>
            <a:effectLst/>
          </c:spPr>
          <c:marker>
            <c:symbol val="none"/>
          </c:marker>
          <c:cat>
            <c:strRef>
              <c:f>Sheet1!$B$2:$B$25</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Sheet1!$E$2:$E$25</c:f>
              <c:numCache>
                <c:formatCode>0.0</c:formatCode>
                <c:ptCount val="24"/>
                <c:pt idx="0">
                  <c:v>2.0025923598712581</c:v>
                </c:pt>
                <c:pt idx="1">
                  <c:v>4.2248424789258081</c:v>
                </c:pt>
                <c:pt idx="2">
                  <c:v>6.7348363168749898</c:v>
                </c:pt>
                <c:pt idx="3">
                  <c:v>4.6174632479932569</c:v>
                </c:pt>
                <c:pt idx="4">
                  <c:v>9.3596380492400755</c:v>
                </c:pt>
                <c:pt idx="5">
                  <c:v>4.6222013567254692</c:v>
                </c:pt>
                <c:pt idx="6">
                  <c:v>5.5514586666923265</c:v>
                </c:pt>
                <c:pt idx="7">
                  <c:v>7.7599481950907858</c:v>
                </c:pt>
                <c:pt idx="8">
                  <c:v>8.2374450109942359</c:v>
                </c:pt>
                <c:pt idx="9">
                  <c:v>9.7503212325586048</c:v>
                </c:pt>
                <c:pt idx="10">
                  <c:v>5.8898248364678523</c:v>
                </c:pt>
                <c:pt idx="11">
                  <c:v>5.9817823455469323</c:v>
                </c:pt>
                <c:pt idx="12">
                  <c:v>-2.5024124835158403</c:v>
                </c:pt>
                <c:pt idx="13">
                  <c:v>9.9468620293180265E-2</c:v>
                </c:pt>
                <c:pt idx="14">
                  <c:v>2.4164403250472049</c:v>
                </c:pt>
                <c:pt idx="15">
                  <c:v>4.8883870357383046</c:v>
                </c:pt>
                <c:pt idx="16">
                  <c:v>2.7625821292826203</c:v>
                </c:pt>
                <c:pt idx="17">
                  <c:v>7.2750379572710244E-3</c:v>
                </c:pt>
                <c:pt idx="18">
                  <c:v>2.4574622367146333</c:v>
                </c:pt>
                <c:pt idx="19">
                  <c:v>2.5596221611462084</c:v>
                </c:pt>
                <c:pt idx="20">
                  <c:v>2.6847431394570833</c:v>
                </c:pt>
                <c:pt idx="21">
                  <c:v>3.2866424686397835</c:v>
                </c:pt>
                <c:pt idx="22">
                  <c:v>2.5327799442817849</c:v>
                </c:pt>
                <c:pt idx="23">
                  <c:v>2.1471866123779364</c:v>
                </c:pt>
              </c:numCache>
            </c:numRef>
          </c:val>
          <c:smooth val="0"/>
          <c:extLst>
            <c:ext xmlns:c16="http://schemas.microsoft.com/office/drawing/2014/chart" uri="{C3380CC4-5D6E-409C-BE32-E72D297353CC}">
              <c16:uniqueId val="{00000002-1525-481C-B746-F95FA136788E}"/>
            </c:ext>
          </c:extLst>
        </c:ser>
        <c:ser>
          <c:idx val="3"/>
          <c:order val="3"/>
          <c:tx>
            <c:strRef>
              <c:f>Sheet1!$F$1</c:f>
              <c:strCache>
                <c:ptCount val="1"/>
              </c:strCache>
            </c:strRef>
          </c:tx>
          <c:spPr>
            <a:ln w="19050">
              <a:solidFill>
                <a:schemeClr val="tx1"/>
              </a:solidFill>
              <a:prstDash val="dash"/>
            </a:ln>
          </c:spPr>
          <c:marker>
            <c:symbol val="none"/>
          </c:marker>
          <c:cat>
            <c:strRef>
              <c:f>Sheet1!$B$2:$B$25</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Sheet1!$F$2:$F$25</c:f>
              <c:numCache>
                <c:formatCode>General</c:formatCode>
                <c:ptCount val="24"/>
                <c:pt idx="2" formatCode="0.0">
                  <c:v>6.5960656781068678</c:v>
                </c:pt>
                <c:pt idx="3" formatCode="0.0">
                  <c:v>6.5960656781068678</c:v>
                </c:pt>
                <c:pt idx="4" formatCode="0.0">
                  <c:v>6.5960656781068678</c:v>
                </c:pt>
                <c:pt idx="5" formatCode="0.0">
                  <c:v>6.5960656781068678</c:v>
                </c:pt>
                <c:pt idx="6" formatCode="0.0">
                  <c:v>6.5960656781068678</c:v>
                </c:pt>
                <c:pt idx="7" formatCode="0.0">
                  <c:v>6.5960656781068678</c:v>
                </c:pt>
                <c:pt idx="8" formatCode="0.0">
                  <c:v>6.5960656781068678</c:v>
                </c:pt>
                <c:pt idx="9" formatCode="0.0">
                  <c:v>6.5960656781068678</c:v>
                </c:pt>
                <c:pt idx="10" formatCode="0.0">
                  <c:v>6.5960656781068678</c:v>
                </c:pt>
                <c:pt idx="11" formatCode="0.0">
                  <c:v>6.5960656781068678</c:v>
                </c:pt>
              </c:numCache>
            </c:numRef>
          </c:val>
          <c:smooth val="0"/>
          <c:extLst>
            <c:ext xmlns:c16="http://schemas.microsoft.com/office/drawing/2014/chart" uri="{C3380CC4-5D6E-409C-BE32-E72D297353CC}">
              <c16:uniqueId val="{00000000-CD66-4496-96BC-9589C8D9DB06}"/>
            </c:ext>
          </c:extLst>
        </c:ser>
        <c:ser>
          <c:idx val="4"/>
          <c:order val="4"/>
          <c:tx>
            <c:strRef>
              <c:f>Sheet1!$G$1</c:f>
              <c:strCache>
                <c:ptCount val="1"/>
              </c:strCache>
            </c:strRef>
          </c:tx>
          <c:spPr>
            <a:ln w="19050">
              <a:solidFill>
                <a:schemeClr val="tx1"/>
              </a:solidFill>
              <a:prstDash val="dash"/>
            </a:ln>
          </c:spPr>
          <c:marker>
            <c:symbol val="none"/>
          </c:marker>
          <c:cat>
            <c:strRef>
              <c:f>Sheet1!$B$2:$B$25</c:f>
              <c:strCache>
                <c:ptCount val="24"/>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strCache>
            </c:strRef>
          </c:cat>
          <c:val>
            <c:numRef>
              <c:f>Sheet1!$G$2:$G$25</c:f>
              <c:numCache>
                <c:formatCode>General</c:formatCode>
                <c:ptCount val="24"/>
                <c:pt idx="15" formatCode="0.0">
                  <c:v>2.584959951984672</c:v>
                </c:pt>
                <c:pt idx="16" formatCode="0.0">
                  <c:v>2.584959951984672</c:v>
                </c:pt>
                <c:pt idx="17" formatCode="0.0">
                  <c:v>2.584959951984672</c:v>
                </c:pt>
                <c:pt idx="18" formatCode="0.0">
                  <c:v>2.584959951984672</c:v>
                </c:pt>
                <c:pt idx="19" formatCode="0.0">
                  <c:v>2.584959951984672</c:v>
                </c:pt>
                <c:pt idx="20" formatCode="0.0">
                  <c:v>2.584959951984672</c:v>
                </c:pt>
                <c:pt idx="21" formatCode="0.0">
                  <c:v>2.584959951984672</c:v>
                </c:pt>
                <c:pt idx="22" formatCode="0.0">
                  <c:v>2.584959951984672</c:v>
                </c:pt>
                <c:pt idx="23" formatCode="0.0">
                  <c:v>2.584959951984672</c:v>
                </c:pt>
              </c:numCache>
            </c:numRef>
          </c:val>
          <c:smooth val="0"/>
          <c:extLst>
            <c:ext xmlns:c16="http://schemas.microsoft.com/office/drawing/2014/chart" uri="{C3380CC4-5D6E-409C-BE32-E72D297353CC}">
              <c16:uniqueId val="{00000001-CD66-4496-96BC-9589C8D9DB06}"/>
            </c:ext>
          </c:extLst>
        </c:ser>
        <c:dLbls>
          <c:showLegendKey val="0"/>
          <c:showVal val="0"/>
          <c:showCatName val="0"/>
          <c:showSerName val="0"/>
          <c:showPercent val="0"/>
          <c:showBubbleSize val="0"/>
        </c:dLbls>
        <c:marker val="1"/>
        <c:smooth val="0"/>
        <c:axId val="53668864"/>
        <c:axId val="53863168"/>
        <c:extLst/>
      </c:lineChart>
      <c:catAx>
        <c:axId val="53668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sz="1100"/>
            </a:pPr>
            <a:endParaRPr lang="en-US"/>
          </a:p>
        </c:txPr>
        <c:crossAx val="53863168"/>
        <c:crosses val="autoZero"/>
        <c:auto val="1"/>
        <c:lblAlgn val="ctr"/>
        <c:lblOffset val="100"/>
        <c:noMultiLvlLbl val="0"/>
      </c:catAx>
      <c:valAx>
        <c:axId val="53863168"/>
        <c:scaling>
          <c:orientation val="minMax"/>
          <c:min val="-15"/>
        </c:scaling>
        <c:delete val="0"/>
        <c:axPos val="l"/>
        <c:numFmt formatCode="0" sourceLinked="0"/>
        <c:majorTickMark val="none"/>
        <c:minorTickMark val="none"/>
        <c:tickLblPos val="nextTo"/>
        <c:spPr>
          <a:noFill/>
          <a:ln>
            <a:noFill/>
          </a:ln>
          <a:effectLst/>
        </c:spPr>
        <c:txPr>
          <a:bodyPr rot="-60000000" vert="horz"/>
          <a:lstStyle/>
          <a:p>
            <a:pPr>
              <a:defRPr sz="1100"/>
            </a:pPr>
            <a:endParaRPr lang="en-US"/>
          </a:p>
        </c:txPr>
        <c:crossAx val="53668864"/>
        <c:crosses val="autoZero"/>
        <c:crossBetween val="between"/>
        <c:majorUnit val="3"/>
      </c:valAx>
      <c:spPr>
        <a:noFill/>
        <a:ln>
          <a:noFill/>
        </a:ln>
        <a:effectLst/>
      </c:spPr>
    </c:plotArea>
    <c:legend>
      <c:legendPos val="b"/>
      <c:layout>
        <c:manualLayout>
          <c:xMode val="edge"/>
          <c:yMode val="edge"/>
          <c:x val="7.2616869081806604E-2"/>
          <c:y val="0.64550182872088879"/>
          <c:w val="0.42587774030157333"/>
          <c:h val="0.15637663688233341"/>
        </c:manualLayout>
      </c:layout>
      <c:overlay val="0"/>
      <c:spPr>
        <a:noFill/>
        <a:ln>
          <a:noFill/>
        </a:ln>
        <a:effectLst/>
      </c:spPr>
      <c:txPr>
        <a:bodyPr rot="0" vert="horz"/>
        <a:lstStyle/>
        <a:p>
          <a:pPr>
            <a:defRPr sz="1400">
              <a:solidFill>
                <a:schemeClr val="tx1"/>
              </a:solidFill>
            </a:defRPr>
          </a:pPr>
          <a:endParaRPr lang="en-US"/>
        </a:p>
      </c:txPr>
    </c:legend>
    <c:plotVisOnly val="1"/>
    <c:dispBlanksAs val="gap"/>
    <c:showDLblsOverMax val="0"/>
  </c:chart>
  <c:spPr>
    <a:noFill/>
    <a:ln w="9525" cap="flat" cmpd="sng" algn="ctr">
      <a:noFill/>
      <a:round/>
    </a:ln>
    <a:effectLst/>
  </c:spPr>
  <c:txPr>
    <a:bodyPr/>
    <a:lstStyle/>
    <a:p>
      <a:pPr>
        <a:defRPr>
          <a:solidFill>
            <a:schemeClr val="tx1">
              <a:lumMod val="50000"/>
              <a:lumOff val="50000"/>
            </a:schemeClr>
          </a:solidFill>
          <a:latin typeface="Calibri Light" panose="020F0302020204030204" pitchFamily="34" charset="0"/>
          <a:cs typeface="Calibri Light" panose="020F030202020403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8531727651694E-2"/>
          <c:y val="3.3698509064102912E-2"/>
          <c:w val="0.88556563223714702"/>
          <c:h val="0.80424736297708599"/>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diamond"/>
            <c:size val="22"/>
            <c:spPr>
              <a:solidFill>
                <a:schemeClr val="accent1"/>
              </a:solidFill>
              <a:ln w="9525">
                <a:solidFill>
                  <a:schemeClr val="accent1"/>
                </a:solidFill>
              </a:ln>
              <a:effectLst/>
            </c:spPr>
          </c:marker>
          <c:dPt>
            <c:idx val="0"/>
            <c:marker>
              <c:symbol val="diamond"/>
              <c:size val="22"/>
              <c:spPr>
                <a:solidFill>
                  <a:srgbClr val="C00000"/>
                </a:solidFill>
                <a:ln w="9525">
                  <a:solidFill>
                    <a:schemeClr val="tx1"/>
                  </a:solidFill>
                </a:ln>
                <a:effectLst/>
              </c:spPr>
            </c:marker>
            <c:bubble3D val="0"/>
            <c:extLst>
              <c:ext xmlns:c16="http://schemas.microsoft.com/office/drawing/2014/chart" uri="{C3380CC4-5D6E-409C-BE32-E72D297353CC}">
                <c16:uniqueId val="{00000000-6470-49EC-9A83-FCAF9696199C}"/>
              </c:ext>
            </c:extLst>
          </c:dPt>
          <c:dPt>
            <c:idx val="1"/>
            <c:marker>
              <c:symbol val="triangle"/>
              <c:size val="22"/>
              <c:spPr>
                <a:solidFill>
                  <a:srgbClr val="FFC000"/>
                </a:solidFill>
                <a:ln w="9525">
                  <a:solidFill>
                    <a:schemeClr val="tx1"/>
                  </a:solidFill>
                </a:ln>
                <a:effectLst/>
              </c:spPr>
            </c:marker>
            <c:bubble3D val="0"/>
            <c:extLst>
              <c:ext xmlns:c16="http://schemas.microsoft.com/office/drawing/2014/chart" uri="{C3380CC4-5D6E-409C-BE32-E72D297353CC}">
                <c16:uniqueId val="{00000001-6470-49EC-9A83-FCAF9696199C}"/>
              </c:ext>
            </c:extLst>
          </c:dPt>
          <c:dPt>
            <c:idx val="3"/>
            <c:marker>
              <c:symbol val="diamond"/>
              <c:size val="22"/>
              <c:spPr>
                <a:solidFill>
                  <a:schemeClr val="accent1"/>
                </a:solidFill>
                <a:ln w="9525">
                  <a:solidFill>
                    <a:schemeClr val="accent1"/>
                  </a:solidFill>
                </a:ln>
                <a:effectLst/>
              </c:spPr>
            </c:marker>
            <c:bubble3D val="0"/>
            <c:extLst>
              <c:ext xmlns:c16="http://schemas.microsoft.com/office/drawing/2014/chart" uri="{C3380CC4-5D6E-409C-BE32-E72D297353CC}">
                <c16:uniqueId val="{00000002-6470-49EC-9A83-FCAF9696199C}"/>
              </c:ext>
            </c:extLst>
          </c:dPt>
          <c:dPt>
            <c:idx val="4"/>
            <c:marker>
              <c:symbol val="triangle"/>
              <c:size val="22"/>
              <c:spPr>
                <a:solidFill>
                  <a:srgbClr val="002060"/>
                </a:solidFill>
                <a:ln w="9525">
                  <a:solidFill>
                    <a:schemeClr val="tx1"/>
                  </a:solidFill>
                </a:ln>
                <a:effectLst/>
              </c:spPr>
            </c:marker>
            <c:bubble3D val="0"/>
            <c:extLst>
              <c:ext xmlns:c16="http://schemas.microsoft.com/office/drawing/2014/chart" uri="{C3380CC4-5D6E-409C-BE32-E72D297353CC}">
                <c16:uniqueId val="{00000003-6470-49EC-9A83-FCAF9696199C}"/>
              </c:ext>
            </c:extLst>
          </c:dPt>
          <c:dLbls>
            <c:dLbl>
              <c:idx val="0"/>
              <c:layout>
                <c:manualLayout>
                  <c:x val="6.8939323761000463E-3"/>
                  <c:y val="-7.8041597999220377E-2"/>
                </c:manualLayout>
              </c:layout>
              <c:tx>
                <c:rich>
                  <a:bodyPr/>
                  <a:lstStyle/>
                  <a:p>
                    <a:fld id="{85F2598D-964A-41C6-A434-43A6ACFE224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470-49EC-9A83-FCAF9696199C}"/>
                </c:ext>
              </c:extLst>
            </c:dLbl>
            <c:dLbl>
              <c:idx val="1"/>
              <c:layout>
                <c:manualLayout>
                  <c:x val="-7.7052732964122322E-2"/>
                  <c:y val="-7.4303405572755415E-2"/>
                </c:manualLayout>
              </c:layout>
              <c:tx>
                <c:rich>
                  <a:bodyPr/>
                  <a:lstStyle/>
                  <a:p>
                    <a:fld id="{8F320417-554A-47A3-B55A-2456B6D2F56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470-49EC-9A83-FCAF9696199C}"/>
                </c:ext>
              </c:extLst>
            </c:dLbl>
            <c:dLbl>
              <c:idx val="2"/>
              <c:layout>
                <c:manualLayout>
                  <c:x val="-9.6315916205152896E-2"/>
                  <c:y val="5.7791537667698657E-2"/>
                </c:manualLayout>
              </c:layout>
              <c:tx>
                <c:rich>
                  <a:bodyPr/>
                  <a:lstStyle/>
                  <a:p>
                    <a:fld id="{76833502-556B-44EE-B23A-0201E1B9D4C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470-49EC-9A83-FCAF9696199C}"/>
                </c:ext>
              </c:extLst>
            </c:dLbl>
            <c:dLbl>
              <c:idx val="3"/>
              <c:tx>
                <c:rich>
                  <a:bodyPr/>
                  <a:lstStyle/>
                  <a:p>
                    <a:fld id="{D56394D4-14BE-4471-8518-05138FC41F4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470-49EC-9A83-FCAF9696199C}"/>
                </c:ext>
              </c:extLst>
            </c:dLbl>
            <c:dLbl>
              <c:idx val="4"/>
              <c:tx>
                <c:rich>
                  <a:bodyPr/>
                  <a:lstStyle/>
                  <a:p>
                    <a:fld id="{F9E0CAD2-A55E-4DAE-9A0F-7EC3D3242B3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470-49EC-9A83-FCAF9696199C}"/>
                </c:ext>
              </c:extLst>
            </c:dLbl>
            <c:dLbl>
              <c:idx val="5"/>
              <c:layout>
                <c:manualLayout>
                  <c:x val="6.3606299212597998E-3"/>
                  <c:y val="6.6852100934391867E-2"/>
                </c:manualLayout>
              </c:layout>
              <c:tx>
                <c:rich>
                  <a:bodyPr/>
                  <a:lstStyle/>
                  <a:p>
                    <a:fld id="{ECD46BD6-58C6-4285-9758-CD213D3D2FB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2981176470588235"/>
                      <c:h val="0.12545035874318311"/>
                    </c:manualLayout>
                  </c15:layout>
                  <c15:dlblFieldTable/>
                  <c15:showDataLabelsRange val="1"/>
                </c:ext>
                <c:ext xmlns:c16="http://schemas.microsoft.com/office/drawing/2014/chart" uri="{C3380CC4-5D6E-409C-BE32-E72D297353CC}">
                  <c16:uniqueId val="{00000005-6470-49EC-9A83-FCAF9696199C}"/>
                </c:ext>
              </c:extLst>
            </c:dLbl>
            <c:dLbl>
              <c:idx val="6"/>
              <c:layout>
                <c:manualLayout>
                  <c:x val="-5.0785641500694763E-2"/>
                  <c:y val="6.6852100934391756E-2"/>
                </c:manualLayout>
              </c:layout>
              <c:tx>
                <c:rich>
                  <a:bodyPr/>
                  <a:lstStyle/>
                  <a:p>
                    <a:fld id="{0A515426-2725-4ADE-B5D7-53E3FFAE9A7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470-49EC-9A83-FCAF9696199C}"/>
                </c:ext>
              </c:extLst>
            </c:dLbl>
            <c:dLbl>
              <c:idx val="7"/>
              <c:layout>
                <c:manualLayout>
                  <c:x val="-4.8157958102576448E-2"/>
                  <c:y val="-6.1919504643962883E-2"/>
                </c:manualLayout>
              </c:layout>
              <c:tx>
                <c:rich>
                  <a:bodyPr/>
                  <a:lstStyle/>
                  <a:p>
                    <a:fld id="{DFB95749-2DB0-46C1-877F-94C9249F24D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470-49EC-9A83-FCAF9696199C}"/>
                </c:ext>
              </c:extLst>
            </c:dLbl>
            <c:dLbl>
              <c:idx val="8"/>
              <c:layout>
                <c:manualLayout>
                  <c:x val="-9.6315916205152903E-3"/>
                  <c:y val="-5.7791375149313769E-2"/>
                </c:manualLayout>
              </c:layout>
              <c:tx>
                <c:rich>
                  <a:bodyPr/>
                  <a:lstStyle/>
                  <a:p>
                    <a:fld id="{F21AAB24-4921-4460-A92C-1EB9D115E7F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3088119583414701"/>
                      <c:h val="7.4674922600619184E-2"/>
                    </c:manualLayout>
                  </c15:layout>
                  <c15:dlblFieldTable/>
                  <c15:showDataLabelsRange val="1"/>
                </c:ext>
                <c:ext xmlns:c16="http://schemas.microsoft.com/office/drawing/2014/chart" uri="{C3380CC4-5D6E-409C-BE32-E72D297353CC}">
                  <c16:uniqueId val="{00000008-6470-49EC-9A83-FCAF9696199C}"/>
                </c:ext>
              </c:extLst>
            </c:dLbl>
            <c:dLbl>
              <c:idx val="9"/>
              <c:tx>
                <c:rich>
                  <a:bodyPr/>
                  <a:lstStyle/>
                  <a:p>
                    <a:fld id="{F5A5C059-5BE0-43A6-A547-471790EF5C6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7239416396479854"/>
                      <c:h val="8.3633572495455402E-2"/>
                    </c:manualLayout>
                  </c15:layout>
                  <c15:dlblFieldTable/>
                  <c15:showDataLabelsRange val="1"/>
                </c:ext>
                <c:ext xmlns:c16="http://schemas.microsoft.com/office/drawing/2014/chart" uri="{C3380CC4-5D6E-409C-BE32-E72D297353CC}">
                  <c16:uniqueId val="{00000009-6470-49EC-9A83-FCAF9696199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Sheet1!$A$2:$A$11</c:f>
              <c:numCache>
                <c:formatCode>0</c:formatCode>
                <c:ptCount val="10"/>
                <c:pt idx="0">
                  <c:v>100</c:v>
                </c:pt>
                <c:pt idx="1">
                  <c:v>90.103249012536153</c:v>
                </c:pt>
                <c:pt idx="2">
                  <c:v>96.75881193909126</c:v>
                </c:pt>
                <c:pt idx="3">
                  <c:v>88.906156506929378</c:v>
                </c:pt>
                <c:pt idx="4">
                  <c:v>106.66736302187437</c:v>
                </c:pt>
                <c:pt idx="5">
                  <c:v>100.0637237835473</c:v>
                </c:pt>
                <c:pt idx="6">
                  <c:v>153.33066655476196</c:v>
                </c:pt>
                <c:pt idx="7">
                  <c:v>185.65297335012755</c:v>
                </c:pt>
                <c:pt idx="8">
                  <c:v>102.10635408965459</c:v>
                </c:pt>
                <c:pt idx="9">
                  <c:v>83.206711989483736</c:v>
                </c:pt>
              </c:numCache>
            </c:numRef>
          </c:xVal>
          <c:yVal>
            <c:numRef>
              <c:f>Sheet1!$B$2:$B$11</c:f>
              <c:numCache>
                <c:formatCode>0.0</c:formatCode>
                <c:ptCount val="10"/>
                <c:pt idx="0">
                  <c:v>93.417040581075398</c:v>
                </c:pt>
                <c:pt idx="1">
                  <c:v>101.23870820096063</c:v>
                </c:pt>
                <c:pt idx="2">
                  <c:v>99.795187038136064</c:v>
                </c:pt>
                <c:pt idx="3">
                  <c:v>108.34046971365466</c:v>
                </c:pt>
                <c:pt idx="4">
                  <c:v>92.092152999391743</c:v>
                </c:pt>
                <c:pt idx="5">
                  <c:v>90.199137382085226</c:v>
                </c:pt>
                <c:pt idx="6">
                  <c:v>89.208515713319585</c:v>
                </c:pt>
                <c:pt idx="7">
                  <c:v>101.29136881271424</c:v>
                </c:pt>
                <c:pt idx="8">
                  <c:v>100.1927951458933</c:v>
                </c:pt>
                <c:pt idx="9">
                  <c:v>82.785792601084978</c:v>
                </c:pt>
              </c:numCache>
            </c:numRef>
          </c:yVal>
          <c:smooth val="0"/>
          <c:extLst>
            <c:ext xmlns:c15="http://schemas.microsoft.com/office/drawing/2012/chart" uri="{02D57815-91ED-43cb-92C2-25804820EDAC}">
              <c15:datalabelsRange>
                <c15:f>Sheet1!$K$11:$K$20</c15:f>
                <c15:dlblRangeCache>
                  <c:ptCount val="10"/>
                  <c:pt idx="0">
                    <c:v>Tirgus sektors - kopā</c:v>
                  </c:pt>
                  <c:pt idx="1">
                    <c:v>Ražošanas nozares</c:v>
                  </c:pt>
                  <c:pt idx="2">
                    <c:v>Apstrādes rūpniecība</c:v>
                  </c:pt>
                  <c:pt idx="3">
                    <c:v>Būvniecība</c:v>
                  </c:pt>
                  <c:pt idx="4">
                    <c:v>Tirgus pakalpojumi (bez L)</c:v>
                  </c:pt>
                  <c:pt idx="5">
                    <c:v>Tirdzniecība, transports, izmitināšas un ēdināšanas pakalpojumi</c:v>
                  </c:pt>
                  <c:pt idx="6">
                    <c:v> IK pakalpojumi</c:v>
                  </c:pt>
                  <c:pt idx="7">
                    <c:v>Finanšu pakalpojumi</c:v>
                  </c:pt>
                  <c:pt idx="8">
                    <c:v>Citi komercpakalojumi(M-N)</c:v>
                  </c:pt>
                  <c:pt idx="9">
                    <c:v>R_S_T Māksla, izklaide u.c. pakalp.</c:v>
                  </c:pt>
                </c15:dlblRangeCache>
              </c15:datalabelsRange>
            </c:ext>
            <c:ext xmlns:c16="http://schemas.microsoft.com/office/drawing/2014/chart" uri="{C3380CC4-5D6E-409C-BE32-E72D297353CC}">
              <c16:uniqueId val="{0000000B-6470-49EC-9A83-FCAF9696199C}"/>
            </c:ext>
          </c:extLst>
        </c:ser>
        <c:dLbls>
          <c:showLegendKey val="0"/>
          <c:showVal val="0"/>
          <c:showCatName val="0"/>
          <c:showSerName val="0"/>
          <c:showPercent val="0"/>
          <c:showBubbleSize val="0"/>
        </c:dLbls>
        <c:axId val="564680488"/>
        <c:axId val="564677208"/>
      </c:scatterChart>
      <c:valAx>
        <c:axId val="564680488"/>
        <c:scaling>
          <c:orientation val="minMax"/>
          <c:min val="8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lv-LV" sz="1600" dirty="0"/>
                  <a:t>Nozares produktivitātes līmenis 2019.gadā, (tirgus sektora produktivitāte = 100)</a:t>
                </a:r>
              </a:p>
            </c:rich>
          </c:tx>
          <c:layout>
            <c:manualLayout>
              <c:xMode val="edge"/>
              <c:yMode val="edge"/>
              <c:x val="0.22366428902269569"/>
              <c:y val="0.909013784306384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crossAx val="564677208"/>
        <c:crosses val="autoZero"/>
        <c:crossBetween val="midCat"/>
      </c:valAx>
      <c:valAx>
        <c:axId val="564677208"/>
        <c:scaling>
          <c:orientation val="minMax"/>
          <c:min val="8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r>
                  <a:rPr lang="lv-LV" sz="1400">
                    <a:solidFill>
                      <a:schemeClr val="tx1"/>
                    </a:solidFill>
                  </a:rPr>
                  <a:t>Produktivitātes līmenis  2020.gada 1.pusgadā (2019=100)</a:t>
                </a:r>
              </a:p>
            </c:rich>
          </c:tx>
          <c:layout>
            <c:manualLayout>
              <c:xMode val="edge"/>
              <c:yMode val="edge"/>
              <c:x val="1.466725335803613E-2"/>
              <c:y val="3.31574513988861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crossAx val="564680488"/>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8834342396586E-2"/>
          <c:y val="3.8344409575444723E-2"/>
          <c:w val="0.93504000593559378"/>
          <c:h val="0.85692590010333658"/>
        </c:manualLayout>
      </c:layout>
      <c:lineChart>
        <c:grouping val="standard"/>
        <c:varyColors val="0"/>
        <c:ser>
          <c:idx val="0"/>
          <c:order val="0"/>
          <c:tx>
            <c:strRef>
              <c:f>Sheet1!$A$11</c:f>
              <c:strCache>
                <c:ptCount val="1"/>
                <c:pt idx="0">
                  <c:v>IKP fakts</c:v>
                </c:pt>
              </c:strCache>
            </c:strRef>
          </c:tx>
          <c:spPr>
            <a:ln w="47625">
              <a:solidFill>
                <a:schemeClr val="tx1">
                  <a:lumMod val="65000"/>
                  <a:lumOff val="35000"/>
                </a:schemeClr>
              </a:solidFill>
            </a:ln>
          </c:spPr>
          <c:marker>
            <c:symbol val="none"/>
          </c:marker>
          <c:dPt>
            <c:idx val="10"/>
            <c:bubble3D val="0"/>
            <c:spPr>
              <a:ln w="47625">
                <a:solidFill>
                  <a:schemeClr val="tx1">
                    <a:lumMod val="65000"/>
                    <a:lumOff val="35000"/>
                  </a:schemeClr>
                </a:solidFill>
              </a:ln>
            </c:spPr>
            <c:extLst>
              <c:ext xmlns:c16="http://schemas.microsoft.com/office/drawing/2014/chart" uri="{C3380CC4-5D6E-409C-BE32-E72D297353CC}">
                <c16:uniqueId val="{00000001-1E4C-43E9-A4B1-7C3E5615B513}"/>
              </c:ext>
            </c:extLst>
          </c:dPt>
          <c:cat>
            <c:numRef>
              <c:f>Sheet1!$B$10:$V$10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Sheet1!$B$11:$V$11</c:f>
              <c:numCache>
                <c:formatCode>0</c:formatCode>
                <c:ptCount val="21"/>
                <c:pt idx="0">
                  <c:v>100</c:v>
                </c:pt>
                <c:pt idx="1">
                  <c:v>106.46884446071093</c:v>
                </c:pt>
                <c:pt idx="2">
                  <c:v>110.99560465305049</c:v>
                </c:pt>
                <c:pt idx="3">
                  <c:v>113.55980816592569</c:v>
                </c:pt>
                <c:pt idx="4">
                  <c:v>114.77901995865662</c:v>
                </c:pt>
                <c:pt idx="5">
                  <c:v>119.37806545436166</c:v>
                </c:pt>
                <c:pt idx="6">
                  <c:v>122.21081625719417</c:v>
                </c:pt>
                <c:pt idx="7">
                  <c:v>126.18353817895668</c:v>
                </c:pt>
                <c:pt idx="8">
                  <c:v>131.26156129839413</c:v>
                </c:pt>
                <c:pt idx="9">
                  <c:v>133.95778075564195</c:v>
                </c:pt>
                <c:pt idx="10">
                  <c:v>126.85801837559292</c:v>
                </c:pt>
              </c:numCache>
            </c:numRef>
          </c:val>
          <c:smooth val="0"/>
          <c:extLst>
            <c:ext xmlns:c16="http://schemas.microsoft.com/office/drawing/2014/chart" uri="{C3380CC4-5D6E-409C-BE32-E72D297353CC}">
              <c16:uniqueId val="{00000002-1E4C-43E9-A4B1-7C3E5615B513}"/>
            </c:ext>
          </c:extLst>
        </c:ser>
        <c:ser>
          <c:idx val="1"/>
          <c:order val="1"/>
          <c:tx>
            <c:strRef>
              <c:f>Sheet1!$A$12</c:f>
              <c:strCache>
                <c:ptCount val="1"/>
                <c:pt idx="0">
                  <c:v>Bāzes scenārijs</c:v>
                </c:pt>
              </c:strCache>
            </c:strRef>
          </c:tx>
          <c:spPr>
            <a:ln w="47625">
              <a:solidFill>
                <a:schemeClr val="accent1"/>
              </a:solidFill>
              <a:prstDash val="sysDash"/>
            </a:ln>
          </c:spPr>
          <c:marker>
            <c:symbol val="none"/>
          </c:marker>
          <c:cat>
            <c:numRef>
              <c:f>Sheet1!$B$10:$V$10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Sheet1!$B$12:$V$12</c:f>
              <c:numCache>
                <c:formatCode>General</c:formatCode>
                <c:ptCount val="21"/>
                <c:pt idx="10" formatCode="0">
                  <c:v>126.85801837559292</c:v>
                </c:pt>
                <c:pt idx="11" formatCode="0">
                  <c:v>131.29804901873865</c:v>
                </c:pt>
                <c:pt idx="12" formatCode="0">
                  <c:v>137.86295146967558</c:v>
                </c:pt>
                <c:pt idx="13" formatCode="0">
                  <c:v>143.10174362552326</c:v>
                </c:pt>
                <c:pt idx="14" formatCode="0">
                  <c:v>147.68099942154001</c:v>
                </c:pt>
                <c:pt idx="15" formatCode="0">
                  <c:v>151.81606740534312</c:v>
                </c:pt>
                <c:pt idx="16" formatCode="0">
                  <c:v>155.76328515788205</c:v>
                </c:pt>
                <c:pt idx="17" formatCode="0">
                  <c:v>159.50160400167121</c:v>
                </c:pt>
                <c:pt idx="18" formatCode="0">
                  <c:v>163.32964249771132</c:v>
                </c:pt>
                <c:pt idx="19" formatCode="0">
                  <c:v>167.24955391765639</c:v>
                </c:pt>
                <c:pt idx="20" formatCode="0">
                  <c:v>171.09629365776243</c:v>
                </c:pt>
              </c:numCache>
            </c:numRef>
          </c:val>
          <c:smooth val="0"/>
          <c:extLst>
            <c:ext xmlns:c16="http://schemas.microsoft.com/office/drawing/2014/chart" uri="{C3380CC4-5D6E-409C-BE32-E72D297353CC}">
              <c16:uniqueId val="{00000003-1E4C-43E9-A4B1-7C3E5615B513}"/>
            </c:ext>
          </c:extLst>
        </c:ser>
        <c:ser>
          <c:idx val="2"/>
          <c:order val="2"/>
          <c:tx>
            <c:strRef>
              <c:f>Sheet1!$A$13</c:f>
              <c:strCache>
                <c:ptCount val="1"/>
                <c:pt idx="0">
                  <c:v>Mērķa scenārijs</c:v>
                </c:pt>
              </c:strCache>
            </c:strRef>
          </c:tx>
          <c:spPr>
            <a:ln w="47625">
              <a:solidFill>
                <a:srgbClr val="C00000"/>
              </a:solidFill>
            </a:ln>
          </c:spPr>
          <c:marker>
            <c:symbol val="none"/>
          </c:marker>
          <c:cat>
            <c:numRef>
              <c:f>Sheet1!$B$10:$V$10</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Sheet1!$B$13:$V$13</c:f>
              <c:numCache>
                <c:formatCode>General</c:formatCode>
                <c:ptCount val="21"/>
                <c:pt idx="10" formatCode="0">
                  <c:v>126.85801837559292</c:v>
                </c:pt>
                <c:pt idx="11" formatCode="0">
                  <c:v>133.20091929437257</c:v>
                </c:pt>
                <c:pt idx="12" formatCode="0">
                  <c:v>141.19297445203492</c:v>
                </c:pt>
                <c:pt idx="13" formatCode="0">
                  <c:v>148.67620225611358</c:v>
                </c:pt>
                <c:pt idx="14" formatCode="0">
                  <c:v>156.11001297277849</c:v>
                </c:pt>
                <c:pt idx="15" formatCode="0">
                  <c:v>163.60329323173445</c:v>
                </c:pt>
                <c:pt idx="16" formatCode="0">
                  <c:v>170.47463154746728</c:v>
                </c:pt>
                <c:pt idx="17" formatCode="0">
                  <c:v>176.95266754627107</c:v>
                </c:pt>
                <c:pt idx="18" formatCode="0">
                  <c:v>182.96905824284437</c:v>
                </c:pt>
                <c:pt idx="19" formatCode="0">
                  <c:v>188.82406810661536</c:v>
                </c:pt>
                <c:pt idx="20" formatCode="0">
                  <c:v>194.48879014981387</c:v>
                </c:pt>
              </c:numCache>
            </c:numRef>
          </c:val>
          <c:smooth val="0"/>
          <c:extLst>
            <c:ext xmlns:c16="http://schemas.microsoft.com/office/drawing/2014/chart" uri="{C3380CC4-5D6E-409C-BE32-E72D297353CC}">
              <c16:uniqueId val="{00000004-1E4C-43E9-A4B1-7C3E5615B513}"/>
            </c:ext>
          </c:extLst>
        </c:ser>
        <c:dLbls>
          <c:showLegendKey val="0"/>
          <c:showVal val="0"/>
          <c:showCatName val="0"/>
          <c:showSerName val="0"/>
          <c:showPercent val="0"/>
          <c:showBubbleSize val="0"/>
        </c:dLbls>
        <c:smooth val="0"/>
        <c:axId val="265297168"/>
        <c:axId val="265297952"/>
      </c:lineChart>
      <c:catAx>
        <c:axId val="265297168"/>
        <c:scaling>
          <c:orientation val="minMax"/>
        </c:scaling>
        <c:delete val="0"/>
        <c:axPos val="b"/>
        <c:numFmt formatCode="General" sourceLinked="1"/>
        <c:majorTickMark val="none"/>
        <c:minorTickMark val="none"/>
        <c:tickLblPos val="low"/>
        <c:spPr>
          <a:ln w="3175"/>
        </c:spPr>
        <c:txPr>
          <a:bodyPr rot="0" vert="horz"/>
          <a:lstStyle/>
          <a:p>
            <a:pPr>
              <a:defRPr>
                <a:solidFill>
                  <a:schemeClr val="tx1">
                    <a:lumMod val="50000"/>
                    <a:lumOff val="50000"/>
                  </a:schemeClr>
                </a:solidFill>
              </a:defRPr>
            </a:pPr>
            <a:endParaRPr lang="en-US"/>
          </a:p>
        </c:txPr>
        <c:crossAx val="265297952"/>
        <c:crosses val="autoZero"/>
        <c:auto val="1"/>
        <c:lblAlgn val="ctr"/>
        <c:lblOffset val="100"/>
        <c:noMultiLvlLbl val="1"/>
      </c:catAx>
      <c:valAx>
        <c:axId val="265297952"/>
        <c:scaling>
          <c:orientation val="minMax"/>
          <c:min val="90"/>
        </c:scaling>
        <c:delete val="0"/>
        <c:axPos val="l"/>
        <c:numFmt formatCode="0" sourceLinked="0"/>
        <c:majorTickMark val="out"/>
        <c:minorTickMark val="none"/>
        <c:tickLblPos val="nextTo"/>
        <c:txPr>
          <a:bodyPr/>
          <a:lstStyle/>
          <a:p>
            <a:pPr>
              <a:defRPr sz="1050">
                <a:solidFill>
                  <a:schemeClr val="tx1">
                    <a:lumMod val="50000"/>
                    <a:lumOff val="50000"/>
                  </a:schemeClr>
                </a:solidFill>
              </a:defRPr>
            </a:pPr>
            <a:endParaRPr lang="en-US"/>
          </a:p>
        </c:txPr>
        <c:crossAx val="265297168"/>
        <c:crosses val="autoZero"/>
        <c:crossBetween val="between"/>
      </c:valAx>
      <c:spPr>
        <a:noFill/>
        <a:ln w="24758">
          <a:noFill/>
        </a:ln>
      </c:spPr>
    </c:plotArea>
    <c:plotVisOnly val="1"/>
    <c:dispBlanksAs val="gap"/>
    <c:showDLblsOverMax val="0"/>
  </c:chart>
  <c:spPr>
    <a:noFill/>
    <a:ln>
      <a:noFill/>
    </a:ln>
  </c:spPr>
  <c:txPr>
    <a:bodyPr/>
    <a:lstStyle/>
    <a:p>
      <a:pPr>
        <a:defRPr sz="1200" b="0" i="0" u="none" strike="noStrike" baseline="0">
          <a:solidFill>
            <a:srgbClr val="000000"/>
          </a:solidFill>
          <a:latin typeface="Calibri Light" panose="020F0302020204030204" pitchFamily="34" charset="0"/>
          <a:ea typeface="Arial"/>
          <a:cs typeface="Calibri Light" panose="020F030202020403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40239808741129E-2"/>
          <c:y val="0.10640849191594019"/>
          <c:w val="0.92236745227903327"/>
          <c:h val="0.7891779221028028"/>
        </c:manualLayout>
      </c:layout>
      <c:lineChart>
        <c:grouping val="standard"/>
        <c:varyColors val="0"/>
        <c:ser>
          <c:idx val="0"/>
          <c:order val="0"/>
          <c:tx>
            <c:strRef>
              <c:f>Sheet1!$B$1</c:f>
              <c:strCache>
                <c:ptCount val="1"/>
                <c:pt idx="0">
                  <c:v>ES28=100</c:v>
                </c:pt>
              </c:strCache>
            </c:strRef>
          </c:tx>
          <c:spPr>
            <a:ln w="44450" cap="rnd">
              <a:solidFill>
                <a:schemeClr val="tx2">
                  <a:lumMod val="75000"/>
                </a:schemeClr>
              </a:solidFill>
              <a:round/>
            </a:ln>
            <a:effectLst/>
          </c:spPr>
          <c:marker>
            <c:symbol val="none"/>
          </c:marker>
          <c:dLbls>
            <c:dLbl>
              <c:idx val="0"/>
              <c:layout>
                <c:manualLayout>
                  <c:x val="-1.6733761814977235E-2"/>
                  <c:y val="-4.3894711800579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D2-4BF4-B5C9-1F7B35849025}"/>
                </c:ext>
              </c:extLst>
            </c:dLbl>
            <c:dLbl>
              <c:idx val="24"/>
              <c:layout>
                <c:manualLayout>
                  <c:x val="-4.8798800241150603E-3"/>
                  <c:y val="-3.2872266654556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78-403C-92CB-2BEDC94E880A}"/>
                </c:ext>
              </c:extLst>
            </c:dLbl>
            <c:spPr>
              <a:noFill/>
              <a:ln>
                <a:noFill/>
              </a:ln>
              <a:effectLst/>
            </c:spPr>
            <c:txPr>
              <a:bodyPr rot="0" vert="horz"/>
              <a:lstStyle/>
              <a:p>
                <a:pPr>
                  <a:defRPr sz="16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Sheet1!$B$2:$B$26</c:f>
              <c:numCache>
                <c:formatCode>0.0</c:formatCode>
                <c:ptCount val="25"/>
                <c:pt idx="0">
                  <c:v>-87.914997017623378</c:v>
                </c:pt>
                <c:pt idx="1">
                  <c:v>-86.774222236107946</c:v>
                </c:pt>
                <c:pt idx="2">
                  <c:v>-86.062620695751477</c:v>
                </c:pt>
                <c:pt idx="3">
                  <c:v>-84.93279642896367</c:v>
                </c:pt>
                <c:pt idx="4">
                  <c:v>-84.589730419887161</c:v>
                </c:pt>
                <c:pt idx="5">
                  <c:v>-83.492871475113873</c:v>
                </c:pt>
                <c:pt idx="6">
                  <c:v>-82.92071361635027</c:v>
                </c:pt>
                <c:pt idx="7">
                  <c:v>-81.712747522646382</c:v>
                </c:pt>
                <c:pt idx="8">
                  <c:v>-79.545287541307502</c:v>
                </c:pt>
                <c:pt idx="9">
                  <c:v>-77.352039855503421</c:v>
                </c:pt>
                <c:pt idx="10">
                  <c:v>-73.258614266390239</c:v>
                </c:pt>
                <c:pt idx="11">
                  <c:v>-69.373886328841991</c:v>
                </c:pt>
                <c:pt idx="12">
                  <c:v>-62.514215611781744</c:v>
                </c:pt>
                <c:pt idx="13">
                  <c:v>-59.065649086348614</c:v>
                </c:pt>
                <c:pt idx="14">
                  <c:v>-61.436359757153106</c:v>
                </c:pt>
                <c:pt idx="15">
                  <c:v>-62.57803819138941</c:v>
                </c:pt>
                <c:pt idx="16">
                  <c:v>-59.412223112200166</c:v>
                </c:pt>
                <c:pt idx="17">
                  <c:v>-57.667812005816707</c:v>
                </c:pt>
                <c:pt idx="18">
                  <c:v>-57.408998548433658</c:v>
                </c:pt>
                <c:pt idx="19">
                  <c:v>-56.562862403080651</c:v>
                </c:pt>
                <c:pt idx="20">
                  <c:v>-57.299360545291464</c:v>
                </c:pt>
                <c:pt idx="21">
                  <c:v>-55.576521351611184</c:v>
                </c:pt>
                <c:pt idx="22">
                  <c:v>-53.407379209713937</c:v>
                </c:pt>
                <c:pt idx="23">
                  <c:v>-51.290063469924895</c:v>
                </c:pt>
                <c:pt idx="24">
                  <c:v>-50.231091000686881</c:v>
                </c:pt>
              </c:numCache>
            </c:numRef>
          </c:val>
          <c:smooth val="0"/>
          <c:extLst>
            <c:ext xmlns:c16="http://schemas.microsoft.com/office/drawing/2014/chart" uri="{C3380CC4-5D6E-409C-BE32-E72D297353CC}">
              <c16:uniqueId val="{00000002-C1D2-4BF4-B5C9-1F7B35849025}"/>
            </c:ext>
          </c:extLst>
        </c:ser>
        <c:ser>
          <c:idx val="1"/>
          <c:order val="1"/>
          <c:tx>
            <c:strRef>
              <c:f>Sheet1!$C$1</c:f>
              <c:strCache>
                <c:ptCount val="1"/>
                <c:pt idx="0">
                  <c:v>ES15=100</c:v>
                </c:pt>
              </c:strCache>
            </c:strRef>
          </c:tx>
          <c:spPr>
            <a:ln w="44450" cap="rnd">
              <a:solidFill>
                <a:srgbClr val="C00000"/>
              </a:solidFill>
              <a:round/>
            </a:ln>
            <a:effectLst/>
          </c:spPr>
          <c:marker>
            <c:symbol val="none"/>
          </c:marker>
          <c:dLbls>
            <c:dLbl>
              <c:idx val="0"/>
              <c:layout>
                <c:manualLayout>
                  <c:x val="-1.6887554884241176E-2"/>
                  <c:y val="5.2859875433639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D2-4BF4-B5C9-1F7B35849025}"/>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78-403C-92CB-2BEDC94E880A}"/>
                </c:ext>
              </c:extLst>
            </c:dLbl>
            <c:spPr>
              <a:noFill/>
              <a:ln>
                <a:noFill/>
              </a:ln>
              <a:effectLst/>
            </c:spPr>
            <c:txPr>
              <a:bodyPr rot="0" vert="horz"/>
              <a:lstStyle/>
              <a:p>
                <a:pPr>
                  <a:defRPr sz="1600">
                    <a:solidFill>
                      <a:srgbClr val="C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Sheet1!$C$2:$C$26</c:f>
              <c:numCache>
                <c:formatCode>0.0</c:formatCode>
                <c:ptCount val="25"/>
                <c:pt idx="0">
                  <c:v>-90.299007439664351</c:v>
                </c:pt>
                <c:pt idx="1">
                  <c:v>-89.346147002382025</c:v>
                </c:pt>
                <c:pt idx="2">
                  <c:v>-88.734367431751309</c:v>
                </c:pt>
                <c:pt idx="3">
                  <c:v>-87.725502727301588</c:v>
                </c:pt>
                <c:pt idx="4">
                  <c:v>-87.356523515145312</c:v>
                </c:pt>
                <c:pt idx="5">
                  <c:v>-86.311619847885481</c:v>
                </c:pt>
                <c:pt idx="6">
                  <c:v>-85.711753249630604</c:v>
                </c:pt>
                <c:pt idx="7">
                  <c:v>-84.551633887576173</c:v>
                </c:pt>
                <c:pt idx="8">
                  <c:v>-82.7243206511057</c:v>
                </c:pt>
                <c:pt idx="9">
                  <c:v>-80.776233788573109</c:v>
                </c:pt>
                <c:pt idx="10">
                  <c:v>-77.15951912100229</c:v>
                </c:pt>
                <c:pt idx="11">
                  <c:v>-73.77792611570689</c:v>
                </c:pt>
                <c:pt idx="12">
                  <c:v>-67.740315112001866</c:v>
                </c:pt>
                <c:pt idx="13">
                  <c:v>-64.458092894657881</c:v>
                </c:pt>
                <c:pt idx="14">
                  <c:v>-66.662717995395525</c:v>
                </c:pt>
                <c:pt idx="15">
                  <c:v>-67.427652503828227</c:v>
                </c:pt>
                <c:pt idx="16">
                  <c:v>-64.571887512081062</c:v>
                </c:pt>
                <c:pt idx="17">
                  <c:v>-63.10295209175716</c:v>
                </c:pt>
                <c:pt idx="18">
                  <c:v>-62.853536052226225</c:v>
                </c:pt>
                <c:pt idx="19">
                  <c:v>-62.164595013819223</c:v>
                </c:pt>
                <c:pt idx="20">
                  <c:v>-62.799027582687515</c:v>
                </c:pt>
                <c:pt idx="21">
                  <c:v>-61.203509178632096</c:v>
                </c:pt>
                <c:pt idx="22">
                  <c:v>-59.126252292317069</c:v>
                </c:pt>
                <c:pt idx="23">
                  <c:v>-57.072568590565353</c:v>
                </c:pt>
                <c:pt idx="24">
                  <c:v>-55.924493459102024</c:v>
                </c:pt>
              </c:numCache>
            </c:numRef>
          </c:val>
          <c:smooth val="0"/>
          <c:extLst>
            <c:ext xmlns:c16="http://schemas.microsoft.com/office/drawing/2014/chart" uri="{C3380CC4-5D6E-409C-BE32-E72D297353CC}">
              <c16:uniqueId val="{00000005-C1D2-4BF4-B5C9-1F7B35849025}"/>
            </c:ext>
          </c:extLst>
        </c:ser>
        <c:ser>
          <c:idx val="2"/>
          <c:order val="2"/>
          <c:spPr>
            <a:ln w="15875">
              <a:solidFill>
                <a:schemeClr val="tx1"/>
              </a:solidFill>
              <a:prstDash val="sysDash"/>
            </a:ln>
          </c:spPr>
          <c:marker>
            <c:symbol val="none"/>
          </c:marker>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Sheet1!$D$2:$D$26</c:f>
              <c:numCache>
                <c:formatCode>General</c:formatCode>
                <c:ptCount val="25"/>
                <c:pt idx="3">
                  <c:v>-84.9</c:v>
                </c:pt>
                <c:pt idx="4">
                  <c:v>-84.9</c:v>
                </c:pt>
                <c:pt idx="5">
                  <c:v>-84.9</c:v>
                </c:pt>
                <c:pt idx="6">
                  <c:v>-84.9</c:v>
                </c:pt>
                <c:pt idx="7">
                  <c:v>-84.9</c:v>
                </c:pt>
                <c:pt idx="8">
                  <c:v>-84.9</c:v>
                </c:pt>
                <c:pt idx="9">
                  <c:v>-84.9</c:v>
                </c:pt>
                <c:pt idx="10">
                  <c:v>-84.9</c:v>
                </c:pt>
                <c:pt idx="11">
                  <c:v>-84.9</c:v>
                </c:pt>
                <c:pt idx="12">
                  <c:v>-84.9</c:v>
                </c:pt>
                <c:pt idx="13">
                  <c:v>-84.9</c:v>
                </c:pt>
              </c:numCache>
            </c:numRef>
          </c:val>
          <c:smooth val="0"/>
          <c:extLst>
            <c:ext xmlns:c16="http://schemas.microsoft.com/office/drawing/2014/chart" uri="{C3380CC4-5D6E-409C-BE32-E72D297353CC}">
              <c16:uniqueId val="{00000000-9703-4D71-B881-6B84C7F76CE2}"/>
            </c:ext>
          </c:extLst>
        </c:ser>
        <c:ser>
          <c:idx val="3"/>
          <c:order val="3"/>
          <c:spPr>
            <a:ln w="15875">
              <a:solidFill>
                <a:schemeClr val="tx1"/>
              </a:solidFill>
              <a:prstDash val="sysDash"/>
            </a:ln>
          </c:spPr>
          <c:marker>
            <c:symbol val="none"/>
          </c:marker>
          <c:cat>
            <c:strRef>
              <c:f>Sheet1!$A$2:$A$26</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Sheet1!$E$2:$E$26</c:f>
              <c:numCache>
                <c:formatCode>General</c:formatCode>
                <c:ptCount val="25"/>
                <c:pt idx="15">
                  <c:v>-67.400000000000006</c:v>
                </c:pt>
                <c:pt idx="16">
                  <c:v>-67.400000000000006</c:v>
                </c:pt>
                <c:pt idx="17">
                  <c:v>-67.400000000000006</c:v>
                </c:pt>
                <c:pt idx="18">
                  <c:v>-67.400000000000006</c:v>
                </c:pt>
                <c:pt idx="19">
                  <c:v>-67.400000000000006</c:v>
                </c:pt>
                <c:pt idx="20">
                  <c:v>-67.400000000000006</c:v>
                </c:pt>
                <c:pt idx="21">
                  <c:v>-67.400000000000006</c:v>
                </c:pt>
                <c:pt idx="22">
                  <c:v>-67.400000000000006</c:v>
                </c:pt>
                <c:pt idx="23">
                  <c:v>-67.400000000000006</c:v>
                </c:pt>
                <c:pt idx="24">
                  <c:v>-67.400000000000006</c:v>
                </c:pt>
              </c:numCache>
            </c:numRef>
          </c:val>
          <c:smooth val="0"/>
          <c:extLst>
            <c:ext xmlns:c16="http://schemas.microsoft.com/office/drawing/2014/chart" uri="{C3380CC4-5D6E-409C-BE32-E72D297353CC}">
              <c16:uniqueId val="{00000001-9703-4D71-B881-6B84C7F76CE2}"/>
            </c:ext>
          </c:extLst>
        </c:ser>
        <c:dLbls>
          <c:showLegendKey val="0"/>
          <c:showVal val="0"/>
          <c:showCatName val="0"/>
          <c:showSerName val="0"/>
          <c:showPercent val="0"/>
          <c:showBubbleSize val="0"/>
        </c:dLbls>
        <c:smooth val="0"/>
        <c:axId val="111949696"/>
        <c:axId val="111951232"/>
      </c:lineChart>
      <c:catAx>
        <c:axId val="111949696"/>
        <c:scaling>
          <c:orientation val="minMax"/>
        </c:scaling>
        <c:delete val="0"/>
        <c:axPos val="b"/>
        <c:numFmt formatCode="General" sourceLinked="1"/>
        <c:majorTickMark val="none"/>
        <c:minorTickMark val="none"/>
        <c:tickLblPos val="low"/>
        <c:spPr>
          <a:noFill/>
          <a:ln w="9525" cap="flat" cmpd="sng" algn="ctr">
            <a:noFill/>
            <a:round/>
          </a:ln>
          <a:effectLst/>
        </c:spPr>
        <c:txPr>
          <a:bodyPr rot="0" vert="horz"/>
          <a:lstStyle/>
          <a:p>
            <a:pPr>
              <a:defRPr sz="1100">
                <a:solidFill>
                  <a:schemeClr val="tx1">
                    <a:lumMod val="50000"/>
                    <a:lumOff val="50000"/>
                  </a:schemeClr>
                </a:solidFill>
              </a:defRPr>
            </a:pPr>
            <a:endParaRPr lang="en-US"/>
          </a:p>
        </c:txPr>
        <c:crossAx val="111951232"/>
        <c:crosses val="autoZero"/>
        <c:auto val="1"/>
        <c:lblAlgn val="ctr"/>
        <c:lblOffset val="100"/>
        <c:tickLblSkip val="1"/>
        <c:noMultiLvlLbl val="0"/>
      </c:catAx>
      <c:valAx>
        <c:axId val="111951232"/>
        <c:scaling>
          <c:orientation val="minMax"/>
          <c:max val="-50"/>
        </c:scaling>
        <c:delete val="0"/>
        <c:axPos val="l"/>
        <c:numFmt formatCode="0" sourceLinked="0"/>
        <c:majorTickMark val="none"/>
        <c:minorTickMark val="none"/>
        <c:tickLblPos val="nextTo"/>
        <c:spPr>
          <a:noFill/>
          <a:ln>
            <a:noFill/>
          </a:ln>
          <a:effectLst/>
        </c:spPr>
        <c:txPr>
          <a:bodyPr rot="-60000000" vert="horz"/>
          <a:lstStyle/>
          <a:p>
            <a:pPr>
              <a:defRPr sz="1050">
                <a:solidFill>
                  <a:schemeClr val="tx1">
                    <a:lumMod val="50000"/>
                    <a:lumOff val="50000"/>
                  </a:schemeClr>
                </a:solidFill>
              </a:defRPr>
            </a:pPr>
            <a:endParaRPr lang="en-US"/>
          </a:p>
        </c:txPr>
        <c:crossAx val="111949696"/>
        <c:crosses val="autoZero"/>
        <c:crossBetween val="between"/>
        <c:majorUnit val="10"/>
      </c:valAx>
      <c:spPr>
        <a:noFill/>
        <a:ln>
          <a:noFill/>
        </a:ln>
        <a:effectLst/>
      </c:spPr>
    </c:plotArea>
    <c:legend>
      <c:legendPos val="b"/>
      <c:legendEntry>
        <c:idx val="2"/>
        <c:delete val="1"/>
      </c:legendEntry>
      <c:legendEntry>
        <c:idx val="3"/>
        <c:delete val="1"/>
      </c:legendEntry>
      <c:layout>
        <c:manualLayout>
          <c:xMode val="edge"/>
          <c:yMode val="edge"/>
          <c:x val="0.75397277949128594"/>
          <c:y val="0.60682816040254295"/>
          <c:w val="0.13257000994803889"/>
          <c:h val="0.18081864415194845"/>
        </c:manualLayout>
      </c:layout>
      <c:overlay val="0"/>
      <c:spPr>
        <a:noFill/>
        <a:ln>
          <a:noFill/>
        </a:ln>
        <a:effectLst/>
      </c:spPr>
      <c:txPr>
        <a:bodyPr rot="0" vert="horz"/>
        <a:lstStyle/>
        <a:p>
          <a:pPr>
            <a:defRPr sz="1400"/>
          </a:pPr>
          <a:endParaRPr lang="en-US"/>
        </a:p>
      </c:txPr>
    </c:legend>
    <c:plotVisOnly val="1"/>
    <c:dispBlanksAs val="gap"/>
    <c:showDLblsOverMax val="0"/>
  </c:chart>
  <c:spPr>
    <a:noFill/>
    <a:ln w="9525" cap="flat" cmpd="sng" algn="ctr">
      <a:noFill/>
      <a:round/>
    </a:ln>
    <a:effectLst/>
  </c:spPr>
  <c:txPr>
    <a:bodyPr/>
    <a:lstStyle/>
    <a:p>
      <a:pPr>
        <a:defRPr u="none">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98920968212306E-2"/>
          <c:y val="4.7619047619047616E-2"/>
          <c:w val="0.9190529308836396"/>
          <c:h val="0.57894228307452555"/>
        </c:manualLayout>
      </c:layout>
      <c:lineChart>
        <c:grouping val="standard"/>
        <c:varyColors val="0"/>
        <c:ser>
          <c:idx val="0"/>
          <c:order val="0"/>
          <c:tx>
            <c:strRef>
              <c:f>Sheet1!$B$1</c:f>
              <c:strCache>
                <c:ptCount val="1"/>
                <c:pt idx="0">
                  <c:v>2000</c:v>
                </c:pt>
              </c:strCache>
            </c:strRef>
          </c:tx>
          <c:spPr>
            <a:ln w="28575" cap="rnd">
              <a:noFill/>
              <a:round/>
            </a:ln>
            <a:effectLst/>
          </c:spPr>
          <c:marker>
            <c:symbol val="triangle"/>
            <c:size val="10"/>
            <c:spPr>
              <a:solidFill>
                <a:srgbClr val="7030A0"/>
              </a:solidFill>
              <a:ln w="9525">
                <a:solidFill>
                  <a:srgbClr val="7030A0">
                    <a:alpha val="87000"/>
                  </a:srgbClr>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 Operācijas ar nekustamo īpašumu</c:v>
                </c:pt>
                <c:pt idx="1">
                  <c:v>(B) Ieguves rūpniecība </c:v>
                </c:pt>
                <c:pt idx="2">
                  <c:v>(D) Enerģētika</c:v>
                </c:pt>
                <c:pt idx="3">
                  <c:v>(E) Ūdens apgāde; notekūdeņu, atkritumu apsaimn.</c:v>
                </c:pt>
                <c:pt idx="4">
                  <c:v>(I) Izmitināšana un ēdināšanas pak.</c:v>
                </c:pt>
                <c:pt idx="5">
                  <c:v>(C) Apstrādes rūpniecība</c:v>
                </c:pt>
                <c:pt idx="6">
                  <c:v>(O,P,Q) Sabiedriskie pakalpojumi </c:v>
                </c:pt>
                <c:pt idx="7">
                  <c:v>(N) Administratīvo un apkalpojošo dienestu darbība</c:v>
                </c:pt>
                <c:pt idx="8">
                  <c:v>(R) Māksla, izklaide un atpūta</c:v>
                </c:pt>
                <c:pt idx="9">
                  <c:v>(G) Tirdzniecība</c:v>
                </c:pt>
                <c:pt idx="10">
                  <c:v>(J) IK pakalpojumi</c:v>
                </c:pt>
                <c:pt idx="11">
                  <c:v>(K) Finanšu pakalpojumi</c:v>
                </c:pt>
                <c:pt idx="12">
                  <c:v>(A) Lauksaimniecība</c:v>
                </c:pt>
                <c:pt idx="13">
                  <c:v>(S,T,U) Citi pakalpojumi</c:v>
                </c:pt>
                <c:pt idx="14">
                  <c:v>(F) Būvniecība</c:v>
                </c:pt>
                <c:pt idx="15">
                  <c:v>(M) Profesionālie, zinātniskie un tehniskie pak.</c:v>
                </c:pt>
                <c:pt idx="16">
                  <c:v>(H) Transports un uzglabāšana</c:v>
                </c:pt>
              </c:strCache>
            </c:strRef>
          </c:cat>
          <c:val>
            <c:numRef>
              <c:f>Sheet1!$B$2:$B$18</c:f>
              <c:numCache>
                <c:formatCode>0.0</c:formatCode>
                <c:ptCount val="17"/>
                <c:pt idx="0">
                  <c:v>5.9</c:v>
                </c:pt>
                <c:pt idx="1">
                  <c:v>6</c:v>
                </c:pt>
                <c:pt idx="2">
                  <c:v>16.2</c:v>
                </c:pt>
                <c:pt idx="3">
                  <c:v>16.7</c:v>
                </c:pt>
                <c:pt idx="4">
                  <c:v>17.5</c:v>
                </c:pt>
                <c:pt idx="5">
                  <c:v>18.5</c:v>
                </c:pt>
                <c:pt idx="6">
                  <c:v>20.6</c:v>
                </c:pt>
                <c:pt idx="7">
                  <c:v>21.4</c:v>
                </c:pt>
                <c:pt idx="8">
                  <c:v>21.9</c:v>
                </c:pt>
                <c:pt idx="9">
                  <c:v>23.1</c:v>
                </c:pt>
                <c:pt idx="10">
                  <c:v>23.7</c:v>
                </c:pt>
                <c:pt idx="11">
                  <c:v>24.6</c:v>
                </c:pt>
                <c:pt idx="12">
                  <c:v>24.9</c:v>
                </c:pt>
                <c:pt idx="13">
                  <c:v>28.3</c:v>
                </c:pt>
                <c:pt idx="14">
                  <c:v>28.7</c:v>
                </c:pt>
                <c:pt idx="15">
                  <c:v>28.9</c:v>
                </c:pt>
                <c:pt idx="16">
                  <c:v>38.1</c:v>
                </c:pt>
              </c:numCache>
            </c:numRef>
          </c:val>
          <c:smooth val="0"/>
          <c:extLst>
            <c:ext xmlns:c16="http://schemas.microsoft.com/office/drawing/2014/chart" uri="{C3380CC4-5D6E-409C-BE32-E72D297353CC}">
              <c16:uniqueId val="{00000000-BF31-4E03-A92E-F2ECB8C34D83}"/>
            </c:ext>
          </c:extLst>
        </c:ser>
        <c:ser>
          <c:idx val="1"/>
          <c:order val="1"/>
          <c:tx>
            <c:strRef>
              <c:f>Sheet1!$C$1</c:f>
              <c:strCache>
                <c:ptCount val="1"/>
                <c:pt idx="0">
                  <c:v>2010</c:v>
                </c:pt>
              </c:strCache>
            </c:strRef>
          </c:tx>
          <c:spPr>
            <a:ln w="28575" cap="rnd">
              <a:noFill/>
              <a:round/>
            </a:ln>
            <a:effectLst/>
          </c:spPr>
          <c:marker>
            <c:symbol val="circle"/>
            <c:size val="9"/>
            <c:spPr>
              <a:solidFill>
                <a:schemeClr val="accent2"/>
              </a:solidFill>
              <a:ln w="9525">
                <a:solidFill>
                  <a:schemeClr val="accent2"/>
                </a:solidFill>
              </a:ln>
              <a:effectLst/>
            </c:spPr>
          </c:marker>
          <c:cat>
            <c:strRef>
              <c:f>Sheet1!$A$2:$A$18</c:f>
              <c:strCache>
                <c:ptCount val="17"/>
                <c:pt idx="0">
                  <c:v>(L) Operācijas ar nekustamo īpašumu</c:v>
                </c:pt>
                <c:pt idx="1">
                  <c:v>(B) Ieguves rūpniecība </c:v>
                </c:pt>
                <c:pt idx="2">
                  <c:v>(D) Enerģētika</c:v>
                </c:pt>
                <c:pt idx="3">
                  <c:v>(E) Ūdens apgāde; notekūdeņu, atkritumu apsaimn.</c:v>
                </c:pt>
                <c:pt idx="4">
                  <c:v>(I) Izmitināšana un ēdināšanas pak.</c:v>
                </c:pt>
                <c:pt idx="5">
                  <c:v>(C) Apstrādes rūpniecība</c:v>
                </c:pt>
                <c:pt idx="6">
                  <c:v>(O,P,Q) Sabiedriskie pakalpojumi </c:v>
                </c:pt>
                <c:pt idx="7">
                  <c:v>(N) Administratīvo un apkalpojošo dienestu darbība</c:v>
                </c:pt>
                <c:pt idx="8">
                  <c:v>(R) Māksla, izklaide un atpūta</c:v>
                </c:pt>
                <c:pt idx="9">
                  <c:v>(G) Tirdzniecība</c:v>
                </c:pt>
                <c:pt idx="10">
                  <c:v>(J) IK pakalpojumi</c:v>
                </c:pt>
                <c:pt idx="11">
                  <c:v>(K) Finanšu pakalpojumi</c:v>
                </c:pt>
                <c:pt idx="12">
                  <c:v>(A) Lauksaimniecība</c:v>
                </c:pt>
                <c:pt idx="13">
                  <c:v>(S,T,U) Citi pakalpojumi</c:v>
                </c:pt>
                <c:pt idx="14">
                  <c:v>(F) Būvniecība</c:v>
                </c:pt>
                <c:pt idx="15">
                  <c:v>(M) Profesionālie, zinātniskie un tehniskie pak.</c:v>
                </c:pt>
                <c:pt idx="16">
                  <c:v>(H) Transports un uzglabāšana</c:v>
                </c:pt>
              </c:strCache>
            </c:strRef>
          </c:cat>
          <c:val>
            <c:numRef>
              <c:f>Sheet1!$C$2:$C$18</c:f>
              <c:numCache>
                <c:formatCode>0.0</c:formatCode>
                <c:ptCount val="17"/>
                <c:pt idx="0">
                  <c:v>15.9</c:v>
                </c:pt>
                <c:pt idx="1">
                  <c:v>24.1</c:v>
                </c:pt>
                <c:pt idx="2">
                  <c:v>22.9</c:v>
                </c:pt>
                <c:pt idx="3">
                  <c:v>32.200000000000003</c:v>
                </c:pt>
                <c:pt idx="4">
                  <c:v>40.1</c:v>
                </c:pt>
                <c:pt idx="5">
                  <c:v>32.799999999999997</c:v>
                </c:pt>
                <c:pt idx="6">
                  <c:v>33.9</c:v>
                </c:pt>
                <c:pt idx="7">
                  <c:v>53.1</c:v>
                </c:pt>
                <c:pt idx="8">
                  <c:v>38</c:v>
                </c:pt>
                <c:pt idx="9">
                  <c:v>42.8</c:v>
                </c:pt>
                <c:pt idx="10">
                  <c:v>40.200000000000003</c:v>
                </c:pt>
                <c:pt idx="11">
                  <c:v>28.9</c:v>
                </c:pt>
                <c:pt idx="12">
                  <c:v>68.7</c:v>
                </c:pt>
                <c:pt idx="13">
                  <c:v>31</c:v>
                </c:pt>
                <c:pt idx="14">
                  <c:v>31.8</c:v>
                </c:pt>
                <c:pt idx="15">
                  <c:v>42.5</c:v>
                </c:pt>
                <c:pt idx="16">
                  <c:v>43.4</c:v>
                </c:pt>
              </c:numCache>
            </c:numRef>
          </c:val>
          <c:smooth val="0"/>
          <c:extLst>
            <c:ext xmlns:c16="http://schemas.microsoft.com/office/drawing/2014/chart" uri="{C3380CC4-5D6E-409C-BE32-E72D297353CC}">
              <c16:uniqueId val="{00000001-BF31-4E03-A92E-F2ECB8C34D83}"/>
            </c:ext>
          </c:extLst>
        </c:ser>
        <c:ser>
          <c:idx val="2"/>
          <c:order val="2"/>
          <c:tx>
            <c:strRef>
              <c:f>Sheet1!$D$1</c:f>
              <c:strCache>
                <c:ptCount val="1"/>
                <c:pt idx="0">
                  <c:v>2018</c:v>
                </c:pt>
              </c:strCache>
            </c:strRef>
          </c:tx>
          <c:spPr>
            <a:ln w="28575" cap="rnd">
              <a:noFill/>
              <a:round/>
            </a:ln>
            <a:effectLst/>
          </c:spPr>
          <c:marker>
            <c:symbol val="dash"/>
            <c:size val="14"/>
            <c:spPr>
              <a:solidFill>
                <a:srgbClr val="002060"/>
              </a:solidFill>
              <a:ln w="9525">
                <a:solidFill>
                  <a:srgbClr val="002060"/>
                </a:solidFill>
              </a:ln>
              <a:effectLst/>
            </c:spPr>
          </c:marker>
          <c:dLbls>
            <c:dLbl>
              <c:idx val="2"/>
              <c:layout>
                <c:manualLayout>
                  <c:x val="-3.9294072615923006E-2"/>
                  <c:y val="-1.9811586051743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31-4E03-A92E-F2ECB8C34D83}"/>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 Operācijas ar nekustamo īpašumu</c:v>
                </c:pt>
                <c:pt idx="1">
                  <c:v>(B) Ieguves rūpniecība </c:v>
                </c:pt>
                <c:pt idx="2">
                  <c:v>(D) Enerģētika</c:v>
                </c:pt>
                <c:pt idx="3">
                  <c:v>(E) Ūdens apgāde; notekūdeņu, atkritumu apsaimn.</c:v>
                </c:pt>
                <c:pt idx="4">
                  <c:v>(I) Izmitināšana un ēdināšanas pak.</c:v>
                </c:pt>
                <c:pt idx="5">
                  <c:v>(C) Apstrādes rūpniecība</c:v>
                </c:pt>
                <c:pt idx="6">
                  <c:v>(O,P,Q) Sabiedriskie pakalpojumi </c:v>
                </c:pt>
                <c:pt idx="7">
                  <c:v>(N) Administratīvo un apkalpojošo dienestu darbība</c:v>
                </c:pt>
                <c:pt idx="8">
                  <c:v>(R) Māksla, izklaide un atpūta</c:v>
                </c:pt>
                <c:pt idx="9">
                  <c:v>(G) Tirdzniecība</c:v>
                </c:pt>
                <c:pt idx="10">
                  <c:v>(J) IK pakalpojumi</c:v>
                </c:pt>
                <c:pt idx="11">
                  <c:v>(K) Finanšu pakalpojumi</c:v>
                </c:pt>
                <c:pt idx="12">
                  <c:v>(A) Lauksaimniecība</c:v>
                </c:pt>
                <c:pt idx="13">
                  <c:v>(S,T,U) Citi pakalpojumi</c:v>
                </c:pt>
                <c:pt idx="14">
                  <c:v>(F) Būvniecība</c:v>
                </c:pt>
                <c:pt idx="15">
                  <c:v>(M) Profesionālie, zinātniskie un tehniskie pak.</c:v>
                </c:pt>
                <c:pt idx="16">
                  <c:v>(H) Transports un uzglabāšana</c:v>
                </c:pt>
              </c:strCache>
            </c:strRef>
          </c:cat>
          <c:val>
            <c:numRef>
              <c:f>Sheet1!$D$2:$D$18</c:f>
              <c:numCache>
                <c:formatCode>0.0</c:formatCode>
                <c:ptCount val="17"/>
                <c:pt idx="0">
                  <c:v>23.3</c:v>
                </c:pt>
                <c:pt idx="1">
                  <c:v>46.5</c:v>
                </c:pt>
                <c:pt idx="2">
                  <c:v>18.100000000000001</c:v>
                </c:pt>
                <c:pt idx="3">
                  <c:v>38.1</c:v>
                </c:pt>
                <c:pt idx="4">
                  <c:v>50.8</c:v>
                </c:pt>
                <c:pt idx="5">
                  <c:v>37.6</c:v>
                </c:pt>
                <c:pt idx="6">
                  <c:v>48.5</c:v>
                </c:pt>
                <c:pt idx="7">
                  <c:v>53.9</c:v>
                </c:pt>
                <c:pt idx="8">
                  <c:v>53.8</c:v>
                </c:pt>
                <c:pt idx="9">
                  <c:v>53.9</c:v>
                </c:pt>
                <c:pt idx="10">
                  <c:v>39.700000000000003</c:v>
                </c:pt>
                <c:pt idx="11">
                  <c:v>48.5</c:v>
                </c:pt>
                <c:pt idx="12">
                  <c:v>69.7</c:v>
                </c:pt>
                <c:pt idx="13">
                  <c:v>60.2</c:v>
                </c:pt>
                <c:pt idx="14">
                  <c:v>45.7</c:v>
                </c:pt>
                <c:pt idx="15">
                  <c:v>40.799999999999997</c:v>
                </c:pt>
                <c:pt idx="16">
                  <c:v>57.5</c:v>
                </c:pt>
              </c:numCache>
            </c:numRef>
          </c:val>
          <c:smooth val="0"/>
          <c:extLst>
            <c:ext xmlns:c16="http://schemas.microsoft.com/office/drawing/2014/chart" uri="{C3380CC4-5D6E-409C-BE32-E72D297353CC}">
              <c16:uniqueId val="{00000003-BF31-4E03-A92E-F2ECB8C34D83}"/>
            </c:ext>
          </c:extLst>
        </c:ser>
        <c:dLbls>
          <c:showLegendKey val="0"/>
          <c:showVal val="0"/>
          <c:showCatName val="0"/>
          <c:showSerName val="0"/>
          <c:showPercent val="0"/>
          <c:showBubbleSize val="0"/>
        </c:dLbls>
        <c:upDownBars>
          <c:gapWidth val="219"/>
          <c:upBars>
            <c:spPr>
              <a:solidFill>
                <a:schemeClr val="accent6">
                  <a:lumMod val="75000"/>
                  <a:alpha val="20000"/>
                </a:schemeClr>
              </a:solidFill>
              <a:ln w="9525">
                <a:no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546876424"/>
        <c:axId val="546871832"/>
      </c:lineChart>
      <c:catAx>
        <c:axId val="546876424"/>
        <c:scaling>
          <c:orientation val="minMax"/>
        </c:scaling>
        <c:delete val="0"/>
        <c:axPos val="b"/>
        <c:numFmt formatCode="General" sourceLinked="1"/>
        <c:majorTickMark val="none"/>
        <c:minorTickMark val="none"/>
        <c:tickLblPos val="nextTo"/>
        <c:spPr>
          <a:noFill/>
          <a:ln w="9525" cap="flat" cmpd="sng" algn="ctr">
            <a:no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546871832"/>
        <c:crosses val="autoZero"/>
        <c:auto val="1"/>
        <c:lblAlgn val="ctr"/>
        <c:lblOffset val="100"/>
        <c:noMultiLvlLbl val="0"/>
      </c:catAx>
      <c:valAx>
        <c:axId val="5468718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546876424"/>
        <c:crosses val="autoZero"/>
        <c:crossBetween val="between"/>
      </c:valAx>
      <c:spPr>
        <a:noFill/>
        <a:ln>
          <a:noFill/>
        </a:ln>
        <a:effectLst/>
      </c:spPr>
    </c:plotArea>
    <c:legend>
      <c:legendPos val="b"/>
      <c:layout>
        <c:manualLayout>
          <c:xMode val="edge"/>
          <c:yMode val="edge"/>
          <c:x val="7.4115028963042326E-2"/>
          <c:y val="3.3380308343073407E-2"/>
          <c:w val="7.0755354976067664E-2"/>
          <c:h val="0.143844603996215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8116150974086"/>
          <c:y val="6.2487795352470218E-2"/>
          <c:w val="0.51587953913564544"/>
          <c:h val="0.8809281528736852"/>
        </c:manualLayout>
      </c:layout>
      <c:barChart>
        <c:barDir val="bar"/>
        <c:grouping val="clustered"/>
        <c:varyColors val="0"/>
        <c:ser>
          <c:idx val="0"/>
          <c:order val="0"/>
          <c:tx>
            <c:strRef>
              <c:f>Sheet1!$B$1</c:f>
              <c:strCache>
                <c:ptCount val="1"/>
                <c:pt idx="0">
                  <c:v>2019</c:v>
                </c:pt>
              </c:strCache>
            </c:strRef>
          </c:tx>
          <c:spPr>
            <a:solidFill>
              <a:srgbClr val="9A0000"/>
            </a:solidFill>
            <a:ln w="3175">
              <a:solidFill>
                <a:schemeClr val="tx1"/>
              </a:solidFill>
            </a:ln>
          </c:spPr>
          <c:invertIfNegative val="0"/>
          <c:dPt>
            <c:idx val="7"/>
            <c:invertIfNegative val="0"/>
            <c:bubble3D val="0"/>
            <c:spPr>
              <a:solidFill>
                <a:srgbClr val="4BACC6">
                  <a:lumMod val="75000"/>
                </a:srgbClr>
              </a:solidFill>
              <a:ln w="3175">
                <a:solidFill>
                  <a:schemeClr val="tx1"/>
                </a:solidFill>
              </a:ln>
            </c:spPr>
            <c:extLst>
              <c:ext xmlns:c16="http://schemas.microsoft.com/office/drawing/2014/chart" uri="{C3380CC4-5D6E-409C-BE32-E72D297353CC}">
                <c16:uniqueId val="{00000000-0CA7-4396-BDFC-900F39DF084B}"/>
              </c:ext>
            </c:extLst>
          </c:dPt>
          <c:dLbls>
            <c:spPr>
              <a:noFill/>
              <a:ln>
                <a:noFill/>
              </a:ln>
              <a:effectLst/>
            </c:spPr>
            <c:txPr>
              <a:bodyPr wrap="square" lIns="38100" tIns="19050" rIns="38100" bIns="19050" anchor="ctr">
                <a:spAutoFit/>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Ieguves rūpniecība un karjeru izstrāde</c:v>
                </c:pt>
                <c:pt idx="1">
                  <c:v>Citi tirgus pakalpojumi</c:v>
                </c:pt>
                <c:pt idx="2">
                  <c:v>Informācijas un komunikācijas pakalpojumi</c:v>
                </c:pt>
                <c:pt idx="3">
                  <c:v>Elektrība, gāze, gaisa kondicionēšana</c:v>
                </c:pt>
                <c:pt idx="4">
                  <c:v>Transports un uzglabāšana</c:v>
                </c:pt>
                <c:pt idx="5">
                  <c:v>Ūdens apgāde; kanalizācija, atkritumu apsaimniekošana</c:v>
                </c:pt>
                <c:pt idx="6">
                  <c:v>Vairumtirdzniecība un mazumtirdzniecība</c:v>
                </c:pt>
                <c:pt idx="7">
                  <c:v>Apstrādes rūpniecība</c:v>
                </c:pt>
                <c:pt idx="8">
                  <c:v>Sabiedriskie pakalpojumi</c:v>
                </c:pt>
                <c:pt idx="9">
                  <c:v>Būvniecība</c:v>
                </c:pt>
                <c:pt idx="10">
                  <c:v>Izmitināšanas un ēdināšanas pakalpojumi</c:v>
                </c:pt>
                <c:pt idx="11">
                  <c:v>Lauksaimniecība, mežsaimniecība un zvejniecība</c:v>
                </c:pt>
              </c:strCache>
            </c:strRef>
          </c:cat>
          <c:val>
            <c:numRef>
              <c:f>Sheet1!$B$2:$B$13</c:f>
              <c:numCache>
                <c:formatCode>0</c:formatCode>
                <c:ptCount val="12"/>
                <c:pt idx="0">
                  <c:v>170.06613471289796</c:v>
                </c:pt>
                <c:pt idx="1">
                  <c:v>156.20870921753948</c:v>
                </c:pt>
                <c:pt idx="2">
                  <c:v>140.55375113666571</c:v>
                </c:pt>
                <c:pt idx="3">
                  <c:v>127.64588819361313</c:v>
                </c:pt>
                <c:pt idx="4">
                  <c:v>110.40846358152699</c:v>
                </c:pt>
                <c:pt idx="5">
                  <c:v>109.70340298756796</c:v>
                </c:pt>
                <c:pt idx="6">
                  <c:v>89.645024240337463</c:v>
                </c:pt>
                <c:pt idx="7">
                  <c:v>88.695981561583466</c:v>
                </c:pt>
                <c:pt idx="8">
                  <c:v>82.439768966416267</c:v>
                </c:pt>
                <c:pt idx="9">
                  <c:v>81.497681298668525</c:v>
                </c:pt>
                <c:pt idx="10">
                  <c:v>60.98683109581382</c:v>
                </c:pt>
                <c:pt idx="11">
                  <c:v>58.594799025461711</c:v>
                </c:pt>
              </c:numCache>
            </c:numRef>
          </c:val>
          <c:extLst>
            <c:ext xmlns:c16="http://schemas.microsoft.com/office/drawing/2014/chart" uri="{C3380CC4-5D6E-409C-BE32-E72D297353CC}">
              <c16:uniqueId val="{00000000-49D5-44D6-94CC-647F8A3A264B}"/>
            </c:ext>
          </c:extLst>
        </c:ser>
        <c:dLbls>
          <c:showLegendKey val="0"/>
          <c:showVal val="0"/>
          <c:showCatName val="0"/>
          <c:showSerName val="0"/>
          <c:showPercent val="0"/>
          <c:showBubbleSize val="0"/>
        </c:dLbls>
        <c:gapWidth val="50"/>
        <c:axId val="204741632"/>
        <c:axId val="231990016"/>
      </c:barChart>
      <c:catAx>
        <c:axId val="204741632"/>
        <c:scaling>
          <c:orientation val="maxMin"/>
        </c:scaling>
        <c:delete val="0"/>
        <c:axPos val="l"/>
        <c:numFmt formatCode="General" sourceLinked="0"/>
        <c:majorTickMark val="out"/>
        <c:minorTickMark val="none"/>
        <c:tickLblPos val="low"/>
        <c:txPr>
          <a:bodyPr/>
          <a:lstStyle/>
          <a:p>
            <a:pPr>
              <a:defRPr sz="1200" baseline="0"/>
            </a:pPr>
            <a:endParaRPr lang="en-US"/>
          </a:p>
        </c:txPr>
        <c:crossAx val="231990016"/>
        <c:crosses val="autoZero"/>
        <c:auto val="1"/>
        <c:lblAlgn val="ctr"/>
        <c:lblOffset val="100"/>
        <c:noMultiLvlLbl val="0"/>
      </c:catAx>
      <c:valAx>
        <c:axId val="231990016"/>
        <c:scaling>
          <c:orientation val="minMax"/>
          <c:min val="0"/>
        </c:scaling>
        <c:delete val="1"/>
        <c:axPos val="t"/>
        <c:numFmt formatCode="0" sourceLinked="0"/>
        <c:majorTickMark val="out"/>
        <c:minorTickMark val="none"/>
        <c:tickLblPos val="nextTo"/>
        <c:crossAx val="204741632"/>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0639184807781E-2"/>
          <c:y val="3.4528342366033485E-2"/>
          <c:w val="0.81723112552107458"/>
          <c:h val="0.5868505774351227"/>
        </c:manualLayout>
      </c:layout>
      <c:barChart>
        <c:barDir val="col"/>
        <c:grouping val="percentStacked"/>
        <c:varyColors val="0"/>
        <c:ser>
          <c:idx val="0"/>
          <c:order val="0"/>
          <c:tx>
            <c:strRef>
              <c:f>Sheet1!$B$1</c:f>
              <c:strCache>
                <c:ptCount val="1"/>
                <c:pt idx="0">
                  <c:v>Augstās teholoģijas</c:v>
                </c:pt>
              </c:strCache>
            </c:strRef>
          </c:tx>
          <c:spPr>
            <a:solidFill>
              <a:schemeClr val="accent2"/>
            </a:solidFill>
            <a:ln>
              <a:noFill/>
            </a:ln>
            <a:effectLst/>
          </c:spPr>
          <c:invertIfNegative val="0"/>
          <c:cat>
            <c:strRef>
              <c:f>Sheet1!$A$2:$A$30</c:f>
              <c:strCache>
                <c:ptCount val="29"/>
                <c:pt idx="0">
                  <c:v>Vācija</c:v>
                </c:pt>
                <c:pt idx="1">
                  <c:v>Slovēnija</c:v>
                </c:pt>
                <c:pt idx="2">
                  <c:v>Čehija</c:v>
                </c:pt>
                <c:pt idx="3">
                  <c:v>Slovākija</c:v>
                </c:pt>
                <c:pt idx="4">
                  <c:v>Austrija</c:v>
                </c:pt>
                <c:pt idx="5">
                  <c:v>Zviedrija</c:v>
                </c:pt>
                <c:pt idx="6">
                  <c:v>Apvienotā Karaliste</c:v>
                </c:pt>
                <c:pt idx="7">
                  <c:v>Ungārija</c:v>
                </c:pt>
                <c:pt idx="8">
                  <c:v>Somija</c:v>
                </c:pt>
                <c:pt idx="9">
                  <c:v>Dānija</c:v>
                </c:pt>
                <c:pt idx="10">
                  <c:v>ES</c:v>
                </c:pt>
                <c:pt idx="11">
                  <c:v>Beļģija</c:v>
                </c:pt>
                <c:pt idx="12">
                  <c:v>Francija</c:v>
                </c:pt>
                <c:pt idx="13">
                  <c:v>Itālija</c:v>
                </c:pt>
                <c:pt idx="14">
                  <c:v>Luksemburga</c:v>
                </c:pt>
                <c:pt idx="15">
                  <c:v>Polija</c:v>
                </c:pt>
                <c:pt idx="16">
                  <c:v>Spānija</c:v>
                </c:pt>
                <c:pt idx="17">
                  <c:v>Nīderlande</c:v>
                </c:pt>
                <c:pt idx="18">
                  <c:v>Malta</c:v>
                </c:pt>
                <c:pt idx="19">
                  <c:v>Rumānija</c:v>
                </c:pt>
                <c:pt idx="20">
                  <c:v>Igaunija</c:v>
                </c:pt>
                <c:pt idx="21">
                  <c:v>Īrija</c:v>
                </c:pt>
                <c:pt idx="22">
                  <c:v>Bulgārija</c:v>
                </c:pt>
                <c:pt idx="23">
                  <c:v>Portugāle</c:v>
                </c:pt>
                <c:pt idx="24">
                  <c:v>Horvātija</c:v>
                </c:pt>
                <c:pt idx="25">
                  <c:v>Kipra</c:v>
                </c:pt>
                <c:pt idx="26">
                  <c:v>Grieķija</c:v>
                </c:pt>
                <c:pt idx="27">
                  <c:v>Latvija</c:v>
                </c:pt>
                <c:pt idx="28">
                  <c:v>Lietuva</c:v>
                </c:pt>
              </c:strCache>
            </c:strRef>
          </c:cat>
          <c:val>
            <c:numRef>
              <c:f>Sheet1!$B$2:$B$30</c:f>
              <c:numCache>
                <c:formatCode>0.0</c:formatCode>
                <c:ptCount val="29"/>
                <c:pt idx="0">
                  <c:v>8.6493246623311659</c:v>
                </c:pt>
                <c:pt idx="1">
                  <c:v>8.4725536992840098</c:v>
                </c:pt>
                <c:pt idx="2">
                  <c:v>5.6197551245013067</c:v>
                </c:pt>
                <c:pt idx="3">
                  <c:v>5.58351682919157</c:v>
                </c:pt>
                <c:pt idx="4">
                  <c:v>7.0788789367234903</c:v>
                </c:pt>
                <c:pt idx="5">
                  <c:v>5.5111976630963975</c:v>
                </c:pt>
                <c:pt idx="6">
                  <c:v>10.762407177178186</c:v>
                </c:pt>
                <c:pt idx="7">
                  <c:v>11.791224203566419</c:v>
                </c:pt>
                <c:pt idx="8">
                  <c:v>8.0012169151201711</c:v>
                </c:pt>
                <c:pt idx="9">
                  <c:v>13.787638668779714</c:v>
                </c:pt>
                <c:pt idx="10" formatCode="0">
                  <c:v>7.0451983769161401</c:v>
                </c:pt>
                <c:pt idx="11">
                  <c:v>11.483414716282203</c:v>
                </c:pt>
                <c:pt idx="12">
                  <c:v>7.6147220046985122</c:v>
                </c:pt>
                <c:pt idx="13">
                  <c:v>5.4420190679440488</c:v>
                </c:pt>
                <c:pt idx="14">
                  <c:v>5.6074766355140184</c:v>
                </c:pt>
                <c:pt idx="15">
                  <c:v>3.6204302027086839</c:v>
                </c:pt>
                <c:pt idx="16">
                  <c:v>5.0473059653624119</c:v>
                </c:pt>
                <c:pt idx="17">
                  <c:v>5.623381428042916</c:v>
                </c:pt>
                <c:pt idx="18">
                  <c:v>18.149466192170816</c:v>
                </c:pt>
                <c:pt idx="19">
                  <c:v>4.295899092072391</c:v>
                </c:pt>
                <c:pt idx="20">
                  <c:v>5.7755775577557751</c:v>
                </c:pt>
                <c:pt idx="21">
                  <c:v>24.881703470031546</c:v>
                </c:pt>
                <c:pt idx="22">
                  <c:v>4.6293245469522244</c:v>
                </c:pt>
                <c:pt idx="23">
                  <c:v>2.4439918533604885</c:v>
                </c:pt>
                <c:pt idx="24">
                  <c:v>4.5226130653266337</c:v>
                </c:pt>
                <c:pt idx="25">
                  <c:v>5.298013245033113</c:v>
                </c:pt>
                <c:pt idx="26">
                  <c:v>6.5303955402176799</c:v>
                </c:pt>
                <c:pt idx="27">
                  <c:v>3.9965247610773238</c:v>
                </c:pt>
                <c:pt idx="28">
                  <c:v>2.7039413382218149</c:v>
                </c:pt>
              </c:numCache>
            </c:numRef>
          </c:val>
          <c:extLst>
            <c:ext xmlns:c16="http://schemas.microsoft.com/office/drawing/2014/chart" uri="{C3380CC4-5D6E-409C-BE32-E72D297353CC}">
              <c16:uniqueId val="{00000000-0FF5-4F41-9D3F-469F2655AE5F}"/>
            </c:ext>
          </c:extLst>
        </c:ser>
        <c:ser>
          <c:idx val="1"/>
          <c:order val="1"/>
          <c:tx>
            <c:strRef>
              <c:f>Sheet1!$C$1</c:f>
              <c:strCache>
                <c:ptCount val="1"/>
                <c:pt idx="0">
                  <c:v>Vidēji augstās teholoģijas</c:v>
                </c:pt>
              </c:strCache>
            </c:strRef>
          </c:tx>
          <c:spPr>
            <a:solidFill>
              <a:schemeClr val="accent4"/>
            </a:solidFill>
            <a:ln>
              <a:noFill/>
            </a:ln>
            <a:effectLst/>
          </c:spPr>
          <c:invertIfNegative val="0"/>
          <c:cat>
            <c:strRef>
              <c:f>Sheet1!$A$2:$A$30</c:f>
              <c:strCache>
                <c:ptCount val="29"/>
                <c:pt idx="0">
                  <c:v>Vācija</c:v>
                </c:pt>
                <c:pt idx="1">
                  <c:v>Slovēnija</c:v>
                </c:pt>
                <c:pt idx="2">
                  <c:v>Čehija</c:v>
                </c:pt>
                <c:pt idx="3">
                  <c:v>Slovākija</c:v>
                </c:pt>
                <c:pt idx="4">
                  <c:v>Austrija</c:v>
                </c:pt>
                <c:pt idx="5">
                  <c:v>Zviedrija</c:v>
                </c:pt>
                <c:pt idx="6">
                  <c:v>Apvienotā Karaliste</c:v>
                </c:pt>
                <c:pt idx="7">
                  <c:v>Ungārija</c:v>
                </c:pt>
                <c:pt idx="8">
                  <c:v>Somija</c:v>
                </c:pt>
                <c:pt idx="9">
                  <c:v>Dānija</c:v>
                </c:pt>
                <c:pt idx="10">
                  <c:v>ES</c:v>
                </c:pt>
                <c:pt idx="11">
                  <c:v>Beļģija</c:v>
                </c:pt>
                <c:pt idx="12">
                  <c:v>Francija</c:v>
                </c:pt>
                <c:pt idx="13">
                  <c:v>Itālija</c:v>
                </c:pt>
                <c:pt idx="14">
                  <c:v>Luksemburga</c:v>
                </c:pt>
                <c:pt idx="15">
                  <c:v>Polija</c:v>
                </c:pt>
                <c:pt idx="16">
                  <c:v>Spānija</c:v>
                </c:pt>
                <c:pt idx="17">
                  <c:v>Nīderlande</c:v>
                </c:pt>
                <c:pt idx="18">
                  <c:v>Malta</c:v>
                </c:pt>
                <c:pt idx="19">
                  <c:v>Rumānija</c:v>
                </c:pt>
                <c:pt idx="20">
                  <c:v>Igaunija</c:v>
                </c:pt>
                <c:pt idx="21">
                  <c:v>Īrija</c:v>
                </c:pt>
                <c:pt idx="22">
                  <c:v>Bulgārija</c:v>
                </c:pt>
                <c:pt idx="23">
                  <c:v>Portugāle</c:v>
                </c:pt>
                <c:pt idx="24">
                  <c:v>Horvātija</c:v>
                </c:pt>
                <c:pt idx="25">
                  <c:v>Kipra</c:v>
                </c:pt>
                <c:pt idx="26">
                  <c:v>Grieķija</c:v>
                </c:pt>
                <c:pt idx="27">
                  <c:v>Latvija</c:v>
                </c:pt>
                <c:pt idx="28">
                  <c:v>Lietuva</c:v>
                </c:pt>
              </c:strCache>
            </c:strRef>
          </c:cat>
          <c:val>
            <c:numRef>
              <c:f>Sheet1!$C$2:$C$30</c:f>
              <c:numCache>
                <c:formatCode>0.0</c:formatCode>
                <c:ptCount val="29"/>
                <c:pt idx="0">
                  <c:v>43.861930965482735</c:v>
                </c:pt>
                <c:pt idx="1">
                  <c:v>31.742243436754176</c:v>
                </c:pt>
                <c:pt idx="2">
                  <c:v>36.236070986380518</c:v>
                </c:pt>
                <c:pt idx="3">
                  <c:v>38.707140610254797</c:v>
                </c:pt>
                <c:pt idx="4">
                  <c:v>31.508234614273327</c:v>
                </c:pt>
                <c:pt idx="5">
                  <c:v>36.942551119766307</c:v>
                </c:pt>
                <c:pt idx="6">
                  <c:v>30.005712173650078</c:v>
                </c:pt>
                <c:pt idx="7">
                  <c:v>31.90743338008415</c:v>
                </c:pt>
                <c:pt idx="8">
                  <c:v>28.658351080012174</c:v>
                </c:pt>
                <c:pt idx="9">
                  <c:v>28.209191759112517</c:v>
                </c:pt>
                <c:pt idx="10" formatCode="0">
                  <c:v>31.120660504959424</c:v>
                </c:pt>
                <c:pt idx="11">
                  <c:v>25.980804849301229</c:v>
                </c:pt>
                <c:pt idx="12">
                  <c:v>27.890368050117466</c:v>
                </c:pt>
                <c:pt idx="13">
                  <c:v>28.550882646315156</c:v>
                </c:pt>
                <c:pt idx="14">
                  <c:v>16.822429906542059</c:v>
                </c:pt>
                <c:pt idx="15">
                  <c:v>24.685019621728486</c:v>
                </c:pt>
                <c:pt idx="16">
                  <c:v>26.294900577293134</c:v>
                </c:pt>
                <c:pt idx="17">
                  <c:v>25.638179800221977</c:v>
                </c:pt>
                <c:pt idx="18">
                  <c:v>12.455516014234874</c:v>
                </c:pt>
                <c:pt idx="19">
                  <c:v>29.925050271159591</c:v>
                </c:pt>
                <c:pt idx="20">
                  <c:v>16.914191419141915</c:v>
                </c:pt>
                <c:pt idx="21">
                  <c:v>8.1230283911671926</c:v>
                </c:pt>
                <c:pt idx="22">
                  <c:v>17.594728171334431</c:v>
                </c:pt>
                <c:pt idx="23">
                  <c:v>16.628728884629211</c:v>
                </c:pt>
                <c:pt idx="24">
                  <c:v>14.941373534338359</c:v>
                </c:pt>
                <c:pt idx="25">
                  <c:v>5.298013245033113</c:v>
                </c:pt>
                <c:pt idx="26">
                  <c:v>10.22033448367401</c:v>
                </c:pt>
                <c:pt idx="27">
                  <c:v>9.1225021720243262</c:v>
                </c:pt>
                <c:pt idx="28">
                  <c:v>12.557286892758937</c:v>
                </c:pt>
              </c:numCache>
            </c:numRef>
          </c:val>
          <c:extLst>
            <c:ext xmlns:c16="http://schemas.microsoft.com/office/drawing/2014/chart" uri="{C3380CC4-5D6E-409C-BE32-E72D297353CC}">
              <c16:uniqueId val="{00000001-0FF5-4F41-9D3F-469F2655AE5F}"/>
            </c:ext>
          </c:extLst>
        </c:ser>
        <c:ser>
          <c:idx val="2"/>
          <c:order val="2"/>
          <c:tx>
            <c:strRef>
              <c:f>Sheet1!$D$1</c:f>
              <c:strCache>
                <c:ptCount val="1"/>
                <c:pt idx="0">
                  <c:v>Vidēji zemās teholoģijas</c:v>
                </c:pt>
              </c:strCache>
            </c:strRef>
          </c:tx>
          <c:spPr>
            <a:solidFill>
              <a:schemeClr val="accent6"/>
            </a:solidFill>
            <a:ln>
              <a:noFill/>
            </a:ln>
            <a:effectLst/>
          </c:spPr>
          <c:invertIfNegative val="0"/>
          <c:cat>
            <c:strRef>
              <c:f>Sheet1!$A$2:$A$30</c:f>
              <c:strCache>
                <c:ptCount val="29"/>
                <c:pt idx="0">
                  <c:v>Vācija</c:v>
                </c:pt>
                <c:pt idx="1">
                  <c:v>Slovēnija</c:v>
                </c:pt>
                <c:pt idx="2">
                  <c:v>Čehija</c:v>
                </c:pt>
                <c:pt idx="3">
                  <c:v>Slovākija</c:v>
                </c:pt>
                <c:pt idx="4">
                  <c:v>Austrija</c:v>
                </c:pt>
                <c:pt idx="5">
                  <c:v>Zviedrija</c:v>
                </c:pt>
                <c:pt idx="6">
                  <c:v>Apvienotā Karaliste</c:v>
                </c:pt>
                <c:pt idx="7">
                  <c:v>Ungārija</c:v>
                </c:pt>
                <c:pt idx="8">
                  <c:v>Somija</c:v>
                </c:pt>
                <c:pt idx="9">
                  <c:v>Dānija</c:v>
                </c:pt>
                <c:pt idx="10">
                  <c:v>ES</c:v>
                </c:pt>
                <c:pt idx="11">
                  <c:v>Beļģija</c:v>
                </c:pt>
                <c:pt idx="12">
                  <c:v>Francija</c:v>
                </c:pt>
                <c:pt idx="13">
                  <c:v>Itālija</c:v>
                </c:pt>
                <c:pt idx="14">
                  <c:v>Luksemburga</c:v>
                </c:pt>
                <c:pt idx="15">
                  <c:v>Polija</c:v>
                </c:pt>
                <c:pt idx="16">
                  <c:v>Spānija</c:v>
                </c:pt>
                <c:pt idx="17">
                  <c:v>Nīderlande</c:v>
                </c:pt>
                <c:pt idx="18">
                  <c:v>Malta</c:v>
                </c:pt>
                <c:pt idx="19">
                  <c:v>Rumānija</c:v>
                </c:pt>
                <c:pt idx="20">
                  <c:v>Igaunija</c:v>
                </c:pt>
                <c:pt idx="21">
                  <c:v>Īrija</c:v>
                </c:pt>
                <c:pt idx="22">
                  <c:v>Bulgārija</c:v>
                </c:pt>
                <c:pt idx="23">
                  <c:v>Portugāle</c:v>
                </c:pt>
                <c:pt idx="24">
                  <c:v>Horvātija</c:v>
                </c:pt>
                <c:pt idx="25">
                  <c:v>Kipra</c:v>
                </c:pt>
                <c:pt idx="26">
                  <c:v>Grieķija</c:v>
                </c:pt>
                <c:pt idx="27">
                  <c:v>Latvija</c:v>
                </c:pt>
                <c:pt idx="28">
                  <c:v>Lietuva</c:v>
                </c:pt>
              </c:strCache>
            </c:strRef>
          </c:cat>
          <c:val>
            <c:numRef>
              <c:f>Sheet1!$D$2:$D$30</c:f>
              <c:numCache>
                <c:formatCode>0.0</c:formatCode>
                <c:ptCount val="29"/>
                <c:pt idx="0">
                  <c:v>22.940220110055026</c:v>
                </c:pt>
                <c:pt idx="1">
                  <c:v>34.566428003182182</c:v>
                </c:pt>
                <c:pt idx="2">
                  <c:v>32.63860228367038</c:v>
                </c:pt>
                <c:pt idx="3">
                  <c:v>28.845548914753071</c:v>
                </c:pt>
                <c:pt idx="4">
                  <c:v>31.132620629875756</c:v>
                </c:pt>
                <c:pt idx="5">
                  <c:v>27.18597857838364</c:v>
                </c:pt>
                <c:pt idx="6">
                  <c:v>28.093814051947181</c:v>
                </c:pt>
                <c:pt idx="7">
                  <c:v>25.005009016229213</c:v>
                </c:pt>
                <c:pt idx="8">
                  <c:v>31.426832978399755</c:v>
                </c:pt>
                <c:pt idx="9">
                  <c:v>25.103011093502374</c:v>
                </c:pt>
                <c:pt idx="10" formatCode="0">
                  <c:v>27.087747971145177</c:v>
                </c:pt>
                <c:pt idx="11">
                  <c:v>27.765617107257118</c:v>
                </c:pt>
                <c:pt idx="12">
                  <c:v>29.162098668754894</c:v>
                </c:pt>
                <c:pt idx="13">
                  <c:v>30.624695539214553</c:v>
                </c:pt>
                <c:pt idx="14">
                  <c:v>42.990654205607477</c:v>
                </c:pt>
                <c:pt idx="15">
                  <c:v>30.978725915434779</c:v>
                </c:pt>
                <c:pt idx="16">
                  <c:v>26.80805003207184</c:v>
                </c:pt>
                <c:pt idx="17">
                  <c:v>26.143790849673206</c:v>
                </c:pt>
                <c:pt idx="18">
                  <c:v>23.843416370106759</c:v>
                </c:pt>
                <c:pt idx="19">
                  <c:v>19.572238132959601</c:v>
                </c:pt>
                <c:pt idx="20">
                  <c:v>27.722772277227726</c:v>
                </c:pt>
                <c:pt idx="21">
                  <c:v>16.246056782334385</c:v>
                </c:pt>
                <c:pt idx="22">
                  <c:v>25.683690280065896</c:v>
                </c:pt>
                <c:pt idx="23">
                  <c:v>27.734515394752606</c:v>
                </c:pt>
                <c:pt idx="24">
                  <c:v>27.10217755443886</c:v>
                </c:pt>
                <c:pt idx="25">
                  <c:v>35.761589403973517</c:v>
                </c:pt>
                <c:pt idx="26">
                  <c:v>25.776479957525883</c:v>
                </c:pt>
                <c:pt idx="27">
                  <c:v>25.716768027801912</c:v>
                </c:pt>
                <c:pt idx="28">
                  <c:v>23.327222731439047</c:v>
                </c:pt>
              </c:numCache>
            </c:numRef>
          </c:val>
          <c:extLst>
            <c:ext xmlns:c16="http://schemas.microsoft.com/office/drawing/2014/chart" uri="{C3380CC4-5D6E-409C-BE32-E72D297353CC}">
              <c16:uniqueId val="{00000002-0FF5-4F41-9D3F-469F2655AE5F}"/>
            </c:ext>
          </c:extLst>
        </c:ser>
        <c:ser>
          <c:idx val="3"/>
          <c:order val="3"/>
          <c:tx>
            <c:strRef>
              <c:f>Sheet1!$E$1</c:f>
              <c:strCache>
                <c:ptCount val="1"/>
                <c:pt idx="0">
                  <c:v>Zemās teholoģijas</c:v>
                </c:pt>
              </c:strCache>
            </c:strRef>
          </c:tx>
          <c:spPr>
            <a:solidFill>
              <a:schemeClr val="accent2">
                <a:lumMod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Vācija</c:v>
                </c:pt>
                <c:pt idx="1">
                  <c:v>Slovēnija</c:v>
                </c:pt>
                <c:pt idx="2">
                  <c:v>Čehija</c:v>
                </c:pt>
                <c:pt idx="3">
                  <c:v>Slovākija</c:v>
                </c:pt>
                <c:pt idx="4">
                  <c:v>Austrija</c:v>
                </c:pt>
                <c:pt idx="5">
                  <c:v>Zviedrija</c:v>
                </c:pt>
                <c:pt idx="6">
                  <c:v>Apvienotā Karaliste</c:v>
                </c:pt>
                <c:pt idx="7">
                  <c:v>Ungārija</c:v>
                </c:pt>
                <c:pt idx="8">
                  <c:v>Somija</c:v>
                </c:pt>
                <c:pt idx="9">
                  <c:v>Dānija</c:v>
                </c:pt>
                <c:pt idx="10">
                  <c:v>ES</c:v>
                </c:pt>
                <c:pt idx="11">
                  <c:v>Beļģija</c:v>
                </c:pt>
                <c:pt idx="12">
                  <c:v>Francija</c:v>
                </c:pt>
                <c:pt idx="13">
                  <c:v>Itālija</c:v>
                </c:pt>
                <c:pt idx="14">
                  <c:v>Luksemburga</c:v>
                </c:pt>
                <c:pt idx="15">
                  <c:v>Polija</c:v>
                </c:pt>
                <c:pt idx="16">
                  <c:v>Spānija</c:v>
                </c:pt>
                <c:pt idx="17">
                  <c:v>Nīderlande</c:v>
                </c:pt>
                <c:pt idx="18">
                  <c:v>Malta</c:v>
                </c:pt>
                <c:pt idx="19">
                  <c:v>Rumānija</c:v>
                </c:pt>
                <c:pt idx="20">
                  <c:v>Igaunija</c:v>
                </c:pt>
                <c:pt idx="21">
                  <c:v>Īrija</c:v>
                </c:pt>
                <c:pt idx="22">
                  <c:v>Bulgārija</c:v>
                </c:pt>
                <c:pt idx="23">
                  <c:v>Portugāle</c:v>
                </c:pt>
                <c:pt idx="24">
                  <c:v>Horvātija</c:v>
                </c:pt>
                <c:pt idx="25">
                  <c:v>Kipra</c:v>
                </c:pt>
                <c:pt idx="26">
                  <c:v>Grieķija</c:v>
                </c:pt>
                <c:pt idx="27">
                  <c:v>Latvija</c:v>
                </c:pt>
                <c:pt idx="28">
                  <c:v>Lietuva</c:v>
                </c:pt>
              </c:strCache>
            </c:strRef>
          </c:cat>
          <c:val>
            <c:numRef>
              <c:f>Sheet1!$E$2:$E$30</c:f>
              <c:numCache>
                <c:formatCode>0.0</c:formatCode>
                <c:ptCount val="29"/>
                <c:pt idx="0">
                  <c:v>24.549774887443721</c:v>
                </c:pt>
                <c:pt idx="1">
                  <c:v>25.25855210819411</c:v>
                </c:pt>
                <c:pt idx="2">
                  <c:v>25.491814554959419</c:v>
                </c:pt>
                <c:pt idx="3">
                  <c:v>26.86379364580057</c:v>
                </c:pt>
                <c:pt idx="4">
                  <c:v>30.265819127419817</c:v>
                </c:pt>
                <c:pt idx="5">
                  <c:v>30.360272638753656</c:v>
                </c:pt>
                <c:pt idx="6">
                  <c:v>31.14142669937166</c:v>
                </c:pt>
                <c:pt idx="7">
                  <c:v>31.296333400120211</c:v>
                </c:pt>
                <c:pt idx="8">
                  <c:v>31.91359902646791</c:v>
                </c:pt>
                <c:pt idx="9">
                  <c:v>32.86846275752773</c:v>
                </c:pt>
                <c:pt idx="10" formatCode="0">
                  <c:v>34.746111361587019</c:v>
                </c:pt>
                <c:pt idx="11">
                  <c:v>34.787001178649604</c:v>
                </c:pt>
                <c:pt idx="12">
                  <c:v>35.329678935003919</c:v>
                </c:pt>
                <c:pt idx="13">
                  <c:v>35.382402746526246</c:v>
                </c:pt>
                <c:pt idx="14">
                  <c:v>35.514018691588781</c:v>
                </c:pt>
                <c:pt idx="15">
                  <c:v>40.718774895990087</c:v>
                </c:pt>
                <c:pt idx="16">
                  <c:v>41.845734445157149</c:v>
                </c:pt>
                <c:pt idx="17">
                  <c:v>42.59464792206191</c:v>
                </c:pt>
                <c:pt idx="18">
                  <c:v>45.907473309608534</c:v>
                </c:pt>
                <c:pt idx="19">
                  <c:v>46.206812503808422</c:v>
                </c:pt>
                <c:pt idx="20">
                  <c:v>49.587458745874585</c:v>
                </c:pt>
                <c:pt idx="21">
                  <c:v>50.749211356466873</c:v>
                </c:pt>
                <c:pt idx="22">
                  <c:v>52.092257001647447</c:v>
                </c:pt>
                <c:pt idx="23">
                  <c:v>53.192763867257696</c:v>
                </c:pt>
                <c:pt idx="24">
                  <c:v>53.433835845896148</c:v>
                </c:pt>
                <c:pt idx="25">
                  <c:v>53.973509933774835</c:v>
                </c:pt>
                <c:pt idx="26">
                  <c:v>57.47279001858243</c:v>
                </c:pt>
                <c:pt idx="27">
                  <c:v>61.164205039096444</c:v>
                </c:pt>
                <c:pt idx="28">
                  <c:v>61.365719523373066</c:v>
                </c:pt>
              </c:numCache>
            </c:numRef>
          </c:val>
          <c:extLst>
            <c:ext xmlns:c16="http://schemas.microsoft.com/office/drawing/2014/chart" uri="{C3380CC4-5D6E-409C-BE32-E72D297353CC}">
              <c16:uniqueId val="{00000003-0FF5-4F41-9D3F-469F2655AE5F}"/>
            </c:ext>
          </c:extLst>
        </c:ser>
        <c:dLbls>
          <c:showLegendKey val="0"/>
          <c:showVal val="0"/>
          <c:showCatName val="0"/>
          <c:showSerName val="0"/>
          <c:showPercent val="0"/>
          <c:showBubbleSize val="0"/>
        </c:dLbls>
        <c:gapWidth val="20"/>
        <c:overlap val="100"/>
        <c:axId val="438784832"/>
        <c:axId val="438780896"/>
      </c:barChart>
      <c:catAx>
        <c:axId val="43878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438780896"/>
        <c:crosses val="autoZero"/>
        <c:auto val="1"/>
        <c:lblAlgn val="ctr"/>
        <c:lblOffset val="100"/>
        <c:noMultiLvlLbl val="0"/>
      </c:catAx>
      <c:valAx>
        <c:axId val="4387808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crossAx val="438784832"/>
        <c:crosses val="autoZero"/>
        <c:crossBetween val="between"/>
        <c:majorUnit val="0.2"/>
      </c:valAx>
      <c:spPr>
        <a:noFill/>
        <a:ln>
          <a:noFill/>
        </a:ln>
        <a:effectLst/>
      </c:spPr>
    </c:plotArea>
    <c:legend>
      <c:legendPos val="r"/>
      <c:layout>
        <c:manualLayout>
          <c:xMode val="edge"/>
          <c:yMode val="edge"/>
          <c:x val="0.87647688744789254"/>
          <c:y val="7.3685312937821199E-2"/>
          <c:w val="0.11646428902269569"/>
          <c:h val="0.56080175644387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621114239465"/>
          <c:y val="0.19338718804157709"/>
          <c:w val="0.4463728628309202"/>
          <c:h val="0.67732413161237803"/>
        </c:manualLayout>
      </c:layout>
      <c:radarChart>
        <c:radarStyle val="filled"/>
        <c:varyColors val="0"/>
        <c:ser>
          <c:idx val="0"/>
          <c:order val="0"/>
          <c:tx>
            <c:strRef>
              <c:f>Sheet1!$B$1</c:f>
              <c:strCache>
                <c:ptCount val="1"/>
                <c:pt idx="0">
                  <c:v>LATVIJA</c:v>
                </c:pt>
              </c:strCache>
            </c:strRef>
          </c:tx>
          <c:spPr>
            <a:noFill/>
            <a:ln w="41275">
              <a:solidFill>
                <a:srgbClr val="C00000"/>
              </a:solidFill>
            </a:ln>
            <a:effectLst/>
          </c:spPr>
          <c:cat>
            <c:strRef>
              <c:f>Sheet1!$A$2:$A$11</c:f>
              <c:strCache>
                <c:ptCount val="10"/>
                <c:pt idx="0">
                  <c:v>Darbaspēka daudzveidība</c:v>
                </c:pt>
                <c:pt idx="1">
                  <c:v>Klasteru attīstības stāvoklis</c:v>
                </c:pt>
                <c:pt idx="2">
                  <c:v>Starptautiskās sadarbības izgudrojumiem</c:v>
                </c:pt>
                <c:pt idx="3">
                  <c:v>Ieinteresēto pušu sadarbība (iekšuznēmuma, starp uzņēmumiem, strap uzņēmumiem un universitātēm)</c:v>
                </c:pt>
                <c:pt idx="4">
                  <c:v>Zinātniskās publikācijas</c:v>
                </c:pt>
                <c:pt idx="5">
                  <c:v>Patentu pieteikumi</c:v>
                </c:pt>
                <c:pt idx="6">
                  <c:v>P &amp; A izdevumi</c:v>
                </c:pt>
                <c:pt idx="7">
                  <c:v>Pētniecības iestāžu kvalitāte</c:v>
                </c:pt>
                <c:pt idx="8">
                  <c:v>Pircēja izsmalcinātība</c:v>
                </c:pt>
                <c:pt idx="9">
                  <c:v>Preču zīmju pieteikumi</c:v>
                </c:pt>
              </c:strCache>
            </c:strRef>
          </c:cat>
          <c:val>
            <c:numRef>
              <c:f>Sheet1!$B$2:$B$11</c:f>
              <c:numCache>
                <c:formatCode>0</c:formatCode>
                <c:ptCount val="10"/>
                <c:pt idx="0">
                  <c:v>52.284423516666664</c:v>
                </c:pt>
                <c:pt idx="1">
                  <c:v>48.640453816666671</c:v>
                </c:pt>
                <c:pt idx="2">
                  <c:v>20.588984035306655</c:v>
                </c:pt>
                <c:pt idx="3">
                  <c:v>47.578138777777781</c:v>
                </c:pt>
                <c:pt idx="4">
                  <c:v>73.360168366392116</c:v>
                </c:pt>
                <c:pt idx="5">
                  <c:v>35.288942058208114</c:v>
                </c:pt>
                <c:pt idx="6">
                  <c:v>14.763999980000001</c:v>
                </c:pt>
                <c:pt idx="7">
                  <c:v>1.9469504418417556</c:v>
                </c:pt>
                <c:pt idx="8">
                  <c:v>41.192253433333335</c:v>
                </c:pt>
                <c:pt idx="9">
                  <c:v>88.584724460607163</c:v>
                </c:pt>
              </c:numCache>
            </c:numRef>
          </c:val>
          <c:extLst>
            <c:ext xmlns:c16="http://schemas.microsoft.com/office/drawing/2014/chart" uri="{C3380CC4-5D6E-409C-BE32-E72D297353CC}">
              <c16:uniqueId val="{00000000-8EC4-494F-998F-FC1A29B1D091}"/>
            </c:ext>
          </c:extLst>
        </c:ser>
        <c:ser>
          <c:idx val="1"/>
          <c:order val="1"/>
          <c:tx>
            <c:strRef>
              <c:f>Sheet1!$C$1</c:f>
              <c:strCache>
                <c:ptCount val="1"/>
                <c:pt idx="0">
                  <c:v>ES Inovāciju līderi</c:v>
                </c:pt>
              </c:strCache>
            </c:strRef>
          </c:tx>
          <c:spPr>
            <a:noFill/>
            <a:ln w="38100">
              <a:solidFill>
                <a:schemeClr val="tx2"/>
              </a:solidFill>
            </a:ln>
            <a:effectLst/>
          </c:spPr>
          <c:cat>
            <c:strRef>
              <c:f>Sheet1!$A$2:$A$11</c:f>
              <c:strCache>
                <c:ptCount val="10"/>
                <c:pt idx="0">
                  <c:v>Darbaspēka daudzveidība</c:v>
                </c:pt>
                <c:pt idx="1">
                  <c:v>Klasteru attīstības stāvoklis</c:v>
                </c:pt>
                <c:pt idx="2">
                  <c:v>Starptautiskās sadarbības izgudrojumiem</c:v>
                </c:pt>
                <c:pt idx="3">
                  <c:v>Ieinteresēto pušu sadarbība (iekšuznēmuma, starp uzņēmumiem, strap uzņēmumiem un universitātēm)</c:v>
                </c:pt>
                <c:pt idx="4">
                  <c:v>Zinātniskās publikācijas</c:v>
                </c:pt>
                <c:pt idx="5">
                  <c:v>Patentu pieteikumi</c:v>
                </c:pt>
                <c:pt idx="6">
                  <c:v>P &amp; A izdevumi</c:v>
                </c:pt>
                <c:pt idx="7">
                  <c:v>Pētniecības iestāžu kvalitāte</c:v>
                </c:pt>
                <c:pt idx="8">
                  <c:v>Pircēja izsmalcinātība</c:v>
                </c:pt>
                <c:pt idx="9">
                  <c:v>Preču zīmju pieteikumi</c:v>
                </c:pt>
              </c:strCache>
            </c:strRef>
          </c:cat>
          <c:val>
            <c:numRef>
              <c:f>Sheet1!$C$2:$C$11</c:f>
              <c:numCache>
                <c:formatCode>0</c:formatCode>
                <c:ptCount val="10"/>
                <c:pt idx="0">
                  <c:v>67.53056645833334</c:v>
                </c:pt>
                <c:pt idx="1">
                  <c:v>66.585687795833337</c:v>
                </c:pt>
                <c:pt idx="2">
                  <c:v>98.070422458812999</c:v>
                </c:pt>
                <c:pt idx="3">
                  <c:v>71.492164004166654</c:v>
                </c:pt>
                <c:pt idx="4">
                  <c:v>97.218802150058352</c:v>
                </c:pt>
                <c:pt idx="5">
                  <c:v>98.655132053047112</c:v>
                </c:pt>
                <c:pt idx="6">
                  <c:v>88.75141540833333</c:v>
                </c:pt>
                <c:pt idx="7">
                  <c:v>26.693695364276273</c:v>
                </c:pt>
                <c:pt idx="8">
                  <c:v>58.692256612499996</c:v>
                </c:pt>
                <c:pt idx="9">
                  <c:v>94.88279011101649</c:v>
                </c:pt>
              </c:numCache>
            </c:numRef>
          </c:val>
          <c:extLst>
            <c:ext xmlns:c16="http://schemas.microsoft.com/office/drawing/2014/chart" uri="{C3380CC4-5D6E-409C-BE32-E72D297353CC}">
              <c16:uniqueId val="{00000001-8EC4-494F-998F-FC1A29B1D091}"/>
            </c:ext>
          </c:extLst>
        </c:ser>
        <c:dLbls>
          <c:showLegendKey val="0"/>
          <c:showVal val="0"/>
          <c:showCatName val="0"/>
          <c:showSerName val="0"/>
          <c:showPercent val="0"/>
          <c:showBubbleSize val="0"/>
        </c:dLbls>
        <c:axId val="318308200"/>
        <c:axId val="316977016"/>
      </c:radarChart>
      <c:catAx>
        <c:axId val="318308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6977016"/>
        <c:crosses val="autoZero"/>
        <c:auto val="1"/>
        <c:lblAlgn val="ctr"/>
        <c:lblOffset val="100"/>
        <c:noMultiLvlLbl val="0"/>
      </c:catAx>
      <c:valAx>
        <c:axId val="316977016"/>
        <c:scaling>
          <c:orientation val="minMax"/>
        </c:scaling>
        <c:delete val="0"/>
        <c:axPos val="l"/>
        <c:majorGridlines>
          <c:spPr>
            <a:ln w="0" cap="flat" cmpd="sng" algn="ctr">
              <a:solidFill>
                <a:schemeClr val="bg2">
                  <a:lumMod val="75000"/>
                </a:schemeClr>
              </a:solidFill>
              <a:prstDash val="sysDot"/>
              <a:round/>
            </a:ln>
            <a:effectLst/>
          </c:spPr>
        </c:majorGridlines>
        <c:numFmt formatCode="0" sourceLinked="0"/>
        <c:majorTickMark val="none"/>
        <c:minorTickMark val="none"/>
        <c:tickLblPos val="nextTo"/>
        <c:spPr>
          <a:noFill/>
          <a:ln w="3175">
            <a:solidFill>
              <a:schemeClr val="bg2">
                <a:lumMod val="75000"/>
              </a:schemeClr>
            </a:solidFill>
            <a:prstDash val="sysDash"/>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318308200"/>
        <c:crosses val="autoZero"/>
        <c:crossBetween val="between"/>
        <c:majorUnit val="25"/>
      </c:valAx>
      <c:spPr>
        <a:noFill/>
        <a:ln>
          <a:noFill/>
        </a:ln>
        <a:effectLst>
          <a:glow rad="127000">
            <a:schemeClr val="tx1"/>
          </a:glow>
        </a:effectLst>
      </c:spPr>
    </c:plotArea>
    <c:legend>
      <c:legendPos val="t"/>
      <c:layout>
        <c:manualLayout>
          <c:xMode val="edge"/>
          <c:yMode val="edge"/>
          <c:x val="0.72811676971537598"/>
          <c:y val="2.9574505801153943E-2"/>
          <c:w val="0.23829350421967213"/>
          <c:h val="0.140650850016296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6651174396913"/>
          <c:y val="2.7532190672334172E-2"/>
          <c:w val="0.8755555283044214"/>
          <c:h val="0.75937198900323533"/>
        </c:manualLayout>
      </c:layout>
      <c:scatterChart>
        <c:scatterStyle val="lineMarker"/>
        <c:varyColors val="0"/>
        <c:ser>
          <c:idx val="0"/>
          <c:order val="0"/>
          <c:tx>
            <c:strRef>
              <c:f>Sheet1!$B$1</c:f>
              <c:strCache>
                <c:ptCount val="1"/>
                <c:pt idx="0">
                  <c:v>Uzņēmēju finansējums R&amp;D (% no IKP)</c:v>
                </c:pt>
              </c:strCache>
            </c:strRef>
          </c:tx>
          <c:spPr>
            <a:ln w="19050" cap="rnd">
              <a:noFill/>
              <a:round/>
            </a:ln>
            <a:effectLst/>
          </c:spPr>
          <c:marker>
            <c:symbol val="square"/>
            <c:size val="11"/>
            <c:spPr>
              <a:solidFill>
                <a:sysClr val="windowText" lastClr="000000">
                  <a:lumMod val="50000"/>
                  <a:lumOff val="50000"/>
                </a:sysClr>
              </a:solidFill>
              <a:ln w="9525">
                <a:solidFill>
                  <a:schemeClr val="accent1"/>
                </a:solidFill>
              </a:ln>
              <a:effectLst/>
            </c:spPr>
          </c:marker>
          <c:dPt>
            <c:idx val="0"/>
            <c:marker>
              <c:spPr>
                <a:solidFill>
                  <a:sysClr val="windowText" lastClr="000000">
                    <a:lumMod val="50000"/>
                    <a:lumOff val="50000"/>
                  </a:sysClr>
                </a:solidFill>
                <a:ln w="9525">
                  <a:solidFill>
                    <a:schemeClr val="tx1"/>
                  </a:solidFill>
                </a:ln>
                <a:effectLst/>
              </c:spPr>
            </c:marker>
            <c:bubble3D val="0"/>
            <c:extLst>
              <c:ext xmlns:c16="http://schemas.microsoft.com/office/drawing/2014/chart" uri="{C3380CC4-5D6E-409C-BE32-E72D297353CC}">
                <c16:uniqueId val="{00000000-A7DE-420B-B746-DAEAA2D592B2}"/>
              </c:ext>
            </c:extLst>
          </c:dPt>
          <c:dPt>
            <c:idx val="6"/>
            <c:bubble3D val="0"/>
            <c:extLst>
              <c:ext xmlns:c16="http://schemas.microsoft.com/office/drawing/2014/chart" uri="{C3380CC4-5D6E-409C-BE32-E72D297353CC}">
                <c16:uniqueId val="{00000001-A7DE-420B-B746-DAEAA2D592B2}"/>
              </c:ext>
            </c:extLst>
          </c:dPt>
          <c:dPt>
            <c:idx val="13"/>
            <c:marker>
              <c:spPr>
                <a:solidFill>
                  <a:srgbClr val="C00000"/>
                </a:solidFill>
                <a:ln w="9525">
                  <a:solidFill>
                    <a:schemeClr val="accent1"/>
                  </a:solidFill>
                </a:ln>
                <a:effectLst/>
              </c:spPr>
            </c:marker>
            <c:bubble3D val="0"/>
            <c:extLst>
              <c:ext xmlns:c16="http://schemas.microsoft.com/office/drawing/2014/chart" uri="{C3380CC4-5D6E-409C-BE32-E72D297353CC}">
                <c16:uniqueId val="{00000002-A7DE-420B-B746-DAEAA2D592B2}"/>
              </c:ext>
            </c:extLst>
          </c:dPt>
          <c:dPt>
            <c:idx val="14"/>
            <c:bubble3D val="0"/>
            <c:extLst>
              <c:ext xmlns:c16="http://schemas.microsoft.com/office/drawing/2014/chart" uri="{C3380CC4-5D6E-409C-BE32-E72D297353CC}">
                <c16:uniqueId val="{00000003-A7DE-420B-B746-DAEAA2D592B2}"/>
              </c:ext>
            </c:extLst>
          </c:dPt>
          <c:dLbls>
            <c:dLbl>
              <c:idx val="0"/>
              <c:layout>
                <c:manualLayout>
                  <c:x val="2.0589174509352297E-4"/>
                  <c:y val="-1.1499406300303576E-2"/>
                </c:manualLayout>
              </c:layout>
              <c:tx>
                <c:rich>
                  <a:bodyPr/>
                  <a:lstStyle/>
                  <a:p>
                    <a:fld id="{6C7B914E-A90B-4F28-840D-E0FE35C368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7DE-420B-B746-DAEAA2D592B2}"/>
                </c:ext>
              </c:extLst>
            </c:dLbl>
            <c:dLbl>
              <c:idx val="1"/>
              <c:layout>
                <c:manualLayout>
                  <c:x val="-4.8000000000000001E-2"/>
                  <c:y val="-8.4507042253521153E-2"/>
                </c:manualLayout>
              </c:layout>
              <c:tx>
                <c:rich>
                  <a:bodyPr/>
                  <a:lstStyle/>
                  <a:p>
                    <a:fld id="{FB9707B5-A7D9-460D-ACDE-E71CE7F280A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DE-420B-B746-DAEAA2D592B2}"/>
                </c:ext>
              </c:extLst>
            </c:dLbl>
            <c:dLbl>
              <c:idx val="2"/>
              <c:layout>
                <c:manualLayout>
                  <c:x val="-3.2000000000000098E-2"/>
                  <c:y val="5.0704225352112678E-2"/>
                </c:manualLayout>
              </c:layout>
              <c:tx>
                <c:rich>
                  <a:bodyPr/>
                  <a:lstStyle/>
                  <a:p>
                    <a:fld id="{0627069B-C5AD-4DE1-955F-E9788B21F8A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DE-420B-B746-DAEAA2D592B2}"/>
                </c:ext>
              </c:extLst>
            </c:dLbl>
            <c:dLbl>
              <c:idx val="3"/>
              <c:layout>
                <c:manualLayout>
                  <c:x val="-3.539550716745085E-3"/>
                  <c:y val="-2.2048091624825367E-2"/>
                </c:manualLayout>
              </c:layout>
              <c:tx>
                <c:rich>
                  <a:bodyPr/>
                  <a:lstStyle/>
                  <a:p>
                    <a:fld id="{4CCDFFEA-4701-4BC4-8E93-1B4B64149FD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DE-420B-B746-DAEAA2D592B2}"/>
                </c:ext>
              </c:extLst>
            </c:dLbl>
            <c:dLbl>
              <c:idx val="4"/>
              <c:layout>
                <c:manualLayout>
                  <c:x val="-0.08"/>
                  <c:y val="-5.6338028169014114E-2"/>
                </c:manualLayout>
              </c:layout>
              <c:tx>
                <c:rich>
                  <a:bodyPr/>
                  <a:lstStyle/>
                  <a:p>
                    <a:fld id="{75680B62-C062-4838-8516-9F6E14BCD3E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DE-420B-B746-DAEAA2D592B2}"/>
                </c:ext>
              </c:extLst>
            </c:dLbl>
            <c:dLbl>
              <c:idx val="5"/>
              <c:tx>
                <c:rich>
                  <a:bodyPr/>
                  <a:lstStyle/>
                  <a:p>
                    <a:fld id="{9B316CCA-C68F-448E-8DA7-823DF9A29D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7DE-420B-B746-DAEAA2D592B2}"/>
                </c:ext>
              </c:extLst>
            </c:dLbl>
            <c:dLbl>
              <c:idx val="6"/>
              <c:layout>
                <c:manualLayout>
                  <c:x val="-0.20205269787156874"/>
                  <c:y val="-5.4519672775567102E-2"/>
                </c:manualLayout>
              </c:layout>
              <c:tx>
                <c:rich>
                  <a:bodyPr/>
                  <a:lstStyle/>
                  <a:p>
                    <a:fld id="{16FD9C2A-5DDA-4FB7-9BC7-1E34AAD9728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8.4586666666666671E-2"/>
                      <c:h val="8.0704447155373185E-2"/>
                    </c:manualLayout>
                  </c15:layout>
                  <c15:dlblFieldTable/>
                  <c15:showDataLabelsRange val="1"/>
                </c:ext>
                <c:ext xmlns:c16="http://schemas.microsoft.com/office/drawing/2014/chart" uri="{C3380CC4-5D6E-409C-BE32-E72D297353CC}">
                  <c16:uniqueId val="{00000001-A7DE-420B-B746-DAEAA2D592B2}"/>
                </c:ext>
              </c:extLst>
            </c:dLbl>
            <c:dLbl>
              <c:idx val="7"/>
              <c:layout>
                <c:manualLayout>
                  <c:x val="-0.10133333333333333"/>
                  <c:y val="-1.6901408450704224E-2"/>
                </c:manualLayout>
              </c:layout>
              <c:tx>
                <c:rich>
                  <a:bodyPr/>
                  <a:lstStyle/>
                  <a:p>
                    <a:fld id="{64785ABA-D79D-404A-B500-719E07AF97A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7DE-420B-B746-DAEAA2D592B2}"/>
                </c:ext>
              </c:extLst>
            </c:dLbl>
            <c:dLbl>
              <c:idx val="8"/>
              <c:tx>
                <c:rich>
                  <a:bodyPr/>
                  <a:lstStyle/>
                  <a:p>
                    <a:fld id="{6A17E928-23E8-4E70-BFA2-2327A1E4CEA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7DE-420B-B746-DAEAA2D592B2}"/>
                </c:ext>
              </c:extLst>
            </c:dLbl>
            <c:dLbl>
              <c:idx val="9"/>
              <c:layout>
                <c:manualLayout>
                  <c:x val="-0.12266666666666666"/>
                  <c:y val="-5.6338028169014088E-3"/>
                </c:manualLayout>
              </c:layout>
              <c:tx>
                <c:rich>
                  <a:bodyPr/>
                  <a:lstStyle/>
                  <a:p>
                    <a:fld id="{157C4A41-CF9B-4A69-A8F4-56BCEE9079A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7DE-420B-B746-DAEAA2D592B2}"/>
                </c:ext>
              </c:extLst>
            </c:dLbl>
            <c:dLbl>
              <c:idx val="10"/>
              <c:layout>
                <c:manualLayout>
                  <c:x val="0.112"/>
                  <c:y val="-5.633802816901419E-2"/>
                </c:manualLayout>
              </c:layout>
              <c:tx>
                <c:rich>
                  <a:bodyPr/>
                  <a:lstStyle/>
                  <a:p>
                    <a:fld id="{B61FBBCC-E25C-4FB7-B4B9-0B727E7B127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DE-420B-B746-DAEAA2D592B2}"/>
                </c:ext>
              </c:extLst>
            </c:dLbl>
            <c:dLbl>
              <c:idx val="11"/>
              <c:tx>
                <c:rich>
                  <a:bodyPr/>
                  <a:lstStyle/>
                  <a:p>
                    <a:fld id="{134A6767-88CE-4EE9-B718-F3B18F625F8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7DE-420B-B746-DAEAA2D592B2}"/>
                </c:ext>
              </c:extLst>
            </c:dLbl>
            <c:dLbl>
              <c:idx val="12"/>
              <c:layout>
                <c:manualLayout>
                  <c:x val="-7.4423854457591684E-2"/>
                  <c:y val="9.637903227118931E-3"/>
                </c:manualLayout>
              </c:layout>
              <c:tx>
                <c:rich>
                  <a:bodyPr/>
                  <a:lstStyle/>
                  <a:p>
                    <a:fld id="{6A554758-73ED-4850-A469-F6D99715BD8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DE-420B-B746-DAEAA2D592B2}"/>
                </c:ext>
              </c:extLst>
            </c:dLbl>
            <c:dLbl>
              <c:idx val="13"/>
              <c:layout>
                <c:manualLayout>
                  <c:x val="-6.4072988863398813E-3"/>
                  <c:y val="2.3586753567598085E-2"/>
                </c:manualLayout>
              </c:layout>
              <c:tx>
                <c:rich>
                  <a:bodyPr/>
                  <a:lstStyle/>
                  <a:p>
                    <a:fld id="{A8E22D82-9DB5-4E2A-9405-ADD42077482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DE-420B-B746-DAEAA2D592B2}"/>
                </c:ext>
              </c:extLst>
            </c:dLbl>
            <c:dLbl>
              <c:idx val="14"/>
              <c:layout>
                <c:manualLayout>
                  <c:x val="-0.16000000000000006"/>
                  <c:y val="-5.6338028169014086E-2"/>
                </c:manualLayout>
              </c:layout>
              <c:tx>
                <c:rich>
                  <a:bodyPr/>
                  <a:lstStyle/>
                  <a:p>
                    <a:fld id="{0FF56196-16F1-4B55-8868-06A63901846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7DE-420B-B746-DAEAA2D592B2}"/>
                </c:ext>
              </c:extLst>
            </c:dLbl>
            <c:dLbl>
              <c:idx val="15"/>
              <c:layout>
                <c:manualLayout>
                  <c:x val="-1.566123502507611E-2"/>
                  <c:y val="6.6988272080783659E-2"/>
                </c:manualLayout>
              </c:layout>
              <c:tx>
                <c:rich>
                  <a:bodyPr/>
                  <a:lstStyle/>
                  <a:p>
                    <a:fld id="{212FFE3B-D1E3-4808-9185-C5F07DBFC4E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7DE-420B-B746-DAEAA2D592B2}"/>
                </c:ext>
              </c:extLst>
            </c:dLbl>
            <c:dLbl>
              <c:idx val="16"/>
              <c:layout>
                <c:manualLayout>
                  <c:x val="-0.12266666666666666"/>
                  <c:y val="-1.1267605633802818E-2"/>
                </c:manualLayout>
              </c:layout>
              <c:tx>
                <c:rich>
                  <a:bodyPr/>
                  <a:lstStyle/>
                  <a:p>
                    <a:fld id="{BCD2199A-40F9-4F9E-A92D-9BB5C874EB9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DE-420B-B746-DAEAA2D592B2}"/>
                </c:ext>
              </c:extLst>
            </c:dLbl>
            <c:dLbl>
              <c:idx val="17"/>
              <c:tx>
                <c:rich>
                  <a:bodyPr/>
                  <a:lstStyle/>
                  <a:p>
                    <a:fld id="{D857AA76-12D9-48F0-AEA3-05C887F1517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7DE-420B-B746-DAEAA2D592B2}"/>
                </c:ext>
              </c:extLst>
            </c:dLbl>
            <c:dLbl>
              <c:idx val="18"/>
              <c:tx>
                <c:rich>
                  <a:bodyPr/>
                  <a:lstStyle/>
                  <a:p>
                    <a:fld id="{5E8B930C-2040-40DD-9891-F6DD59E4D0D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7DE-420B-B746-DAEAA2D592B2}"/>
                </c:ext>
              </c:extLst>
            </c:dLbl>
            <c:dLbl>
              <c:idx val="19"/>
              <c:layout>
                <c:manualLayout>
                  <c:x val="-0.12266666666666666"/>
                  <c:y val="-5.6338028169014086E-2"/>
                </c:manualLayout>
              </c:layout>
              <c:tx>
                <c:rich>
                  <a:bodyPr/>
                  <a:lstStyle/>
                  <a:p>
                    <a:fld id="{0FD5FD23-83B3-4596-AFDE-0ED0AF883D3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DE-420B-B746-DAEAA2D592B2}"/>
                </c:ext>
              </c:extLst>
            </c:dLbl>
            <c:dLbl>
              <c:idx val="20"/>
              <c:tx>
                <c:rich>
                  <a:bodyPr/>
                  <a:lstStyle/>
                  <a:p>
                    <a:fld id="{D2B7ADDE-2A71-478E-A398-2F0048954D3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7DE-420B-B746-DAEAA2D592B2}"/>
                </c:ext>
              </c:extLst>
            </c:dLbl>
            <c:dLbl>
              <c:idx val="21"/>
              <c:tx>
                <c:rich>
                  <a:bodyPr/>
                  <a:lstStyle/>
                  <a:p>
                    <a:fld id="{4A5B2DB8-0D07-4621-A6D2-ECB3F249E1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7DE-420B-B746-DAEAA2D592B2}"/>
                </c:ext>
              </c:extLst>
            </c:dLbl>
            <c:dLbl>
              <c:idx val="22"/>
              <c:tx>
                <c:rich>
                  <a:bodyPr/>
                  <a:lstStyle/>
                  <a:p>
                    <a:fld id="{A65F0CDD-AB75-434A-889B-F5C746A37D7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7DE-420B-B746-DAEAA2D592B2}"/>
                </c:ext>
              </c:extLst>
            </c:dLbl>
            <c:dLbl>
              <c:idx val="23"/>
              <c:layout>
                <c:manualLayout>
                  <c:x val="-1.6E-2"/>
                  <c:y val="-4.5070422535211284E-2"/>
                </c:manualLayout>
              </c:layout>
              <c:tx>
                <c:rich>
                  <a:bodyPr/>
                  <a:lstStyle/>
                  <a:p>
                    <a:fld id="{254E689E-59F0-43C1-9053-92304574F96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A7DE-420B-B746-DAEAA2D592B2}"/>
                </c:ext>
              </c:extLst>
            </c:dLbl>
            <c:dLbl>
              <c:idx val="24"/>
              <c:tx>
                <c:rich>
                  <a:bodyPr rot="0" vert="horz"/>
                  <a:lstStyle/>
                  <a:p>
                    <a:pPr>
                      <a:defRPr sz="1600"/>
                    </a:pPr>
                    <a:fld id="{D2B98209-D678-4C6F-A759-B94792A1A35E}" type="CELLRANGE">
                      <a:rPr lang="en-GB"/>
                      <a:pPr>
                        <a:defRPr sz="1600"/>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8-A7DE-420B-B746-DAEAA2D592B2}"/>
                </c:ext>
              </c:extLst>
            </c:dLbl>
            <c:spPr>
              <a:noFill/>
              <a:ln>
                <a:noFill/>
              </a:ln>
              <a:effectLst/>
            </c:spPr>
            <c:txPr>
              <a:bodyPr rot="0" vert="horz"/>
              <a:lstStyle/>
              <a:p>
                <a:pPr>
                  <a:defRPr sz="16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000000"/>
                </a:solidFill>
                <a:prstDash val="sysDash"/>
              </a:ln>
              <a:effectLst/>
            </c:spPr>
            <c:trendlineType val="linear"/>
            <c:dispRSqr val="0"/>
            <c:dispEq val="0"/>
          </c:trendline>
          <c:xVal>
            <c:numRef>
              <c:f>Sheet1!$A$2:$A$26</c:f>
              <c:numCache>
                <c:formatCode>0.0</c:formatCode>
                <c:ptCount val="25"/>
                <c:pt idx="0">
                  <c:v>11.069965944683039</c:v>
                </c:pt>
                <c:pt idx="1">
                  <c:v>9.2557733394726593</c:v>
                </c:pt>
                <c:pt idx="2">
                  <c:v>7.6166879795396421</c:v>
                </c:pt>
                <c:pt idx="3">
                  <c:v>16.641165104323346</c:v>
                </c:pt>
                <c:pt idx="4">
                  <c:v>11.545623771682326</c:v>
                </c:pt>
                <c:pt idx="5">
                  <c:v>17.782688837219368</c:v>
                </c:pt>
                <c:pt idx="6">
                  <c:v>8.0567765716184283</c:v>
                </c:pt>
                <c:pt idx="7">
                  <c:v>2.9135363910018537</c:v>
                </c:pt>
                <c:pt idx="8">
                  <c:v>7.6232172778625165</c:v>
                </c:pt>
                <c:pt idx="9">
                  <c:v>9.3726432641786079</c:v>
                </c:pt>
                <c:pt idx="10">
                  <c:v>6.365865562279609</c:v>
                </c:pt>
                <c:pt idx="11">
                  <c:v>8.7973845170668596</c:v>
                </c:pt>
                <c:pt idx="12">
                  <c:v>2.9626332534040212</c:v>
                </c:pt>
                <c:pt idx="13">
                  <c:v>5.529948135322992</c:v>
                </c:pt>
                <c:pt idx="14">
                  <c:v>5.803702139338486</c:v>
                </c:pt>
                <c:pt idx="15">
                  <c:v>16.646887994398</c:v>
                </c:pt>
                <c:pt idx="16">
                  <c:v>8.4822967223349561</c:v>
                </c:pt>
                <c:pt idx="17">
                  <c:v>10.793739719448672</c:v>
                </c:pt>
                <c:pt idx="18">
                  <c:v>8.2563431020360039</c:v>
                </c:pt>
                <c:pt idx="19">
                  <c:v>4.6778486792109177</c:v>
                </c:pt>
                <c:pt idx="20">
                  <c:v>10.119241602891949</c:v>
                </c:pt>
                <c:pt idx="21">
                  <c:v>13.666128113687638</c:v>
                </c:pt>
                <c:pt idx="22">
                  <c:v>11.312456502608407</c:v>
                </c:pt>
                <c:pt idx="23">
                  <c:v>12.630440344160537</c:v>
                </c:pt>
                <c:pt idx="24">
                  <c:v>8.3550827397348364</c:v>
                </c:pt>
              </c:numCache>
            </c:numRef>
          </c:xVal>
          <c:yVal>
            <c:numRef>
              <c:f>Sheet1!$B$2:$B$26</c:f>
              <c:numCache>
                <c:formatCode>0.0</c:formatCode>
                <c:ptCount val="25"/>
                <c:pt idx="0">
                  <c:v>1.2593593911790157</c:v>
                </c:pt>
                <c:pt idx="1">
                  <c:v>1.5992216041902134</c:v>
                </c:pt>
                <c:pt idx="2">
                  <c:v>0.24912435009759054</c:v>
                </c:pt>
                <c:pt idx="3">
                  <c:v>0.75644361474483546</c:v>
                </c:pt>
                <c:pt idx="4">
                  <c:v>2.0866740497462817</c:v>
                </c:pt>
                <c:pt idx="5">
                  <c:v>2.0996211527653781</c:v>
                </c:pt>
                <c:pt idx="6">
                  <c:v>0.79691396156780359</c:v>
                </c:pt>
                <c:pt idx="7">
                  <c:v>0.31610628332266838</c:v>
                </c:pt>
                <c:pt idx="8">
                  <c:v>0.62748431837243934</c:v>
                </c:pt>
                <c:pt idx="9">
                  <c:v>1.3741928003388419</c:v>
                </c:pt>
                <c:pt idx="10">
                  <c:v>0.414235941851608</c:v>
                </c:pt>
                <c:pt idx="11">
                  <c:v>0.7056787535192699</c:v>
                </c:pt>
                <c:pt idx="12">
                  <c:v>0.11357560213552603</c:v>
                </c:pt>
                <c:pt idx="13">
                  <c:v>0.157837437533658</c:v>
                </c:pt>
                <c:pt idx="14">
                  <c:v>0.32516415417613864</c:v>
                </c:pt>
                <c:pt idx="15">
                  <c:v>0.77330737114444204</c:v>
                </c:pt>
                <c:pt idx="16">
                  <c:v>1.1084000082455334</c:v>
                </c:pt>
                <c:pt idx="17">
                  <c:v>1.664333628469451</c:v>
                </c:pt>
                <c:pt idx="18">
                  <c:v>0.42288957423263807</c:v>
                </c:pt>
                <c:pt idx="19">
                  <c:v>0.64708873428934111</c:v>
                </c:pt>
                <c:pt idx="20">
                  <c:v>0.18631408319302248</c:v>
                </c:pt>
                <c:pt idx="21">
                  <c:v>1.7971432647065293</c:v>
                </c:pt>
                <c:pt idx="22">
                  <c:v>0.35827389466297799</c:v>
                </c:pt>
                <c:pt idx="23">
                  <c:v>2.0784404719864638</c:v>
                </c:pt>
                <c:pt idx="24">
                  <c:v>0.88968726976903556</c:v>
                </c:pt>
              </c:numCache>
            </c:numRef>
          </c:yVal>
          <c:smooth val="0"/>
          <c:extLst>
            <c:ext xmlns:c15="http://schemas.microsoft.com/office/drawing/2012/chart" uri="{02D57815-91ED-43cb-92C2-25804820EDAC}">
              <c15:datalabelsRange>
                <c15:f>Sheet1!$H$8:$H$32</c15:f>
                <c15:dlblRangeCache>
                  <c:ptCount val="25"/>
                  <c:pt idx="0">
                    <c:v>EU</c:v>
                  </c:pt>
                  <c:pt idx="1">
                    <c:v>BE</c:v>
                  </c:pt>
                  <c:pt idx="2">
                    <c:v>BG</c:v>
                  </c:pt>
                  <c:pt idx="3">
                    <c:v>CZ</c:v>
                  </c:pt>
                  <c:pt idx="4">
                    <c:v>DK</c:v>
                  </c:pt>
                  <c:pt idx="5">
                    <c:v>DE</c:v>
                  </c:pt>
                  <c:pt idx="6">
                    <c:v>EE</c:v>
                  </c:pt>
                  <c:pt idx="7">
                    <c:v>EL</c:v>
                  </c:pt>
                  <c:pt idx="8">
                    <c:v>ES</c:v>
                  </c:pt>
                  <c:pt idx="9">
                    <c:v>FR</c:v>
                  </c:pt>
                  <c:pt idx="10">
                    <c:v>CR</c:v>
                  </c:pt>
                  <c:pt idx="11">
                    <c:v>IT</c:v>
                  </c:pt>
                  <c:pt idx="12">
                    <c:v>CY</c:v>
                  </c:pt>
                  <c:pt idx="13">
                    <c:v>LV</c:v>
                  </c:pt>
                  <c:pt idx="14">
                    <c:v>LT</c:v>
                  </c:pt>
                  <c:pt idx="15">
                    <c:v>HU</c:v>
                  </c:pt>
                  <c:pt idx="16">
                    <c:v>NL</c:v>
                  </c:pt>
                  <c:pt idx="17">
                    <c:v>AT</c:v>
                  </c:pt>
                  <c:pt idx="18">
                    <c:v>PL</c:v>
                  </c:pt>
                  <c:pt idx="19">
                    <c:v>PT</c:v>
                  </c:pt>
                  <c:pt idx="20">
                    <c:v>RO</c:v>
                  </c:pt>
                  <c:pt idx="21">
                    <c:v>SI</c:v>
                  </c:pt>
                  <c:pt idx="22">
                    <c:v>SK</c:v>
                  </c:pt>
                  <c:pt idx="23">
                    <c:v>FI</c:v>
                  </c:pt>
                  <c:pt idx="24">
                    <c:v>UK</c:v>
                  </c:pt>
                </c15:dlblRangeCache>
              </c15:datalabelsRange>
            </c:ext>
            <c:ext xmlns:c16="http://schemas.microsoft.com/office/drawing/2014/chart" uri="{C3380CC4-5D6E-409C-BE32-E72D297353CC}">
              <c16:uniqueId val="{0000001A-A7DE-420B-B746-DAEAA2D592B2}"/>
            </c:ext>
          </c:extLst>
        </c:ser>
        <c:dLbls>
          <c:showLegendKey val="0"/>
          <c:showVal val="0"/>
          <c:showCatName val="0"/>
          <c:showSerName val="0"/>
          <c:showPercent val="0"/>
          <c:showBubbleSize val="0"/>
        </c:dLbls>
        <c:axId val="204867952"/>
        <c:axId val="204867624"/>
      </c:scatterChart>
      <c:valAx>
        <c:axId val="204867952"/>
        <c:scaling>
          <c:orientation val="minMax"/>
        </c:scaling>
        <c:delete val="0"/>
        <c:axPos val="b"/>
        <c:title>
          <c:tx>
            <c:rich>
              <a:bodyPr rot="0" vert="horz"/>
              <a:lstStyle/>
              <a:p>
                <a:pPr>
                  <a:defRPr sz="1400" b="0"/>
                </a:pPr>
                <a:r>
                  <a:rPr lang="lv-LV" sz="1400" b="0" dirty="0"/>
                  <a:t> AUGSTU UN VIDĒJI AUGSTU TEHNOLOĢIJU INTENSĪVĀS AKTIVITĀTES (% NO IKP)</a:t>
                </a:r>
              </a:p>
            </c:rich>
          </c:tx>
          <c:layout>
            <c:manualLayout>
              <c:xMode val="edge"/>
              <c:yMode val="edge"/>
              <c:x val="0.28869272407725027"/>
              <c:y val="0.88250227239189549"/>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400">
                <a:solidFill>
                  <a:schemeClr val="tx1">
                    <a:lumMod val="50000"/>
                    <a:lumOff val="50000"/>
                  </a:schemeClr>
                </a:solidFill>
              </a:defRPr>
            </a:pPr>
            <a:endParaRPr lang="en-US"/>
          </a:p>
        </c:txPr>
        <c:crossAx val="204867624"/>
        <c:crosses val="autoZero"/>
        <c:crossBetween val="midCat"/>
      </c:valAx>
      <c:valAx>
        <c:axId val="204867624"/>
        <c:scaling>
          <c:orientation val="minMax"/>
        </c:scaling>
        <c:delete val="0"/>
        <c:axPos val="l"/>
        <c:title>
          <c:tx>
            <c:rich>
              <a:bodyPr rot="-5400000" vert="horz"/>
              <a:lstStyle/>
              <a:p>
                <a:pPr>
                  <a:defRPr sz="1400" b="0"/>
                </a:pPr>
                <a:r>
                  <a:rPr lang="lv-LV" sz="1400" b="0" dirty="0"/>
                  <a:t>UZŅĒMĒJDARBĪBAS SEKTORA IZDEVUMI P&amp;A  (% NO IKP)</a:t>
                </a:r>
              </a:p>
            </c:rich>
          </c:tx>
          <c:layout>
            <c:manualLayout>
              <c:xMode val="edge"/>
              <c:yMode val="edge"/>
              <c:x val="9.3930943272614708E-3"/>
              <c:y val="6.1925376262216045E-2"/>
            </c:manualLayout>
          </c:layout>
          <c:overlay val="0"/>
          <c:spPr>
            <a:noFill/>
            <a:ln>
              <a:noFill/>
            </a:ln>
            <a:effectLst/>
          </c:sp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400">
                <a:solidFill>
                  <a:schemeClr val="tx1">
                    <a:lumMod val="50000"/>
                    <a:lumOff val="50000"/>
                  </a:schemeClr>
                </a:solidFill>
              </a:defRPr>
            </a:pPr>
            <a:endParaRPr lang="en-US"/>
          </a:p>
        </c:txPr>
        <c:crossAx val="2048679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2000">
          <a:latin typeface="Calibri Light" panose="020F0302020204030204" pitchFamily="34" charset="0"/>
          <a:cs typeface="Calibri Light" panose="020F030202020403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37203832891019E-2"/>
          <c:y val="5.9538175263409453E-2"/>
          <c:w val="0.8685023272981528"/>
          <c:h val="0.77693350898006031"/>
        </c:manualLayout>
      </c:layout>
      <c:bubbleChart>
        <c:varyColors val="0"/>
        <c:ser>
          <c:idx val="0"/>
          <c:order val="0"/>
          <c:tx>
            <c:strRef>
              <c:f>Sheet1!$B$1</c:f>
              <c:strCache>
                <c:ptCount val="1"/>
                <c:pt idx="0">
                  <c:v>Y-Values</c:v>
                </c:pt>
              </c:strCache>
            </c:strRef>
          </c:tx>
          <c:spPr>
            <a:solidFill>
              <a:schemeClr val="accent1">
                <a:alpha val="75000"/>
              </a:schemeClr>
            </a:solidFill>
            <a:ln w="3175">
              <a:solidFill>
                <a:srgbClr val="4F81BD">
                  <a:lumMod val="75000"/>
                  <a:alpha val="50000"/>
                </a:srgbClr>
              </a:solidFill>
            </a:ln>
            <a:effectLst/>
          </c:spPr>
          <c:invertIfNegative val="0"/>
          <c:dPt>
            <c:idx val="0"/>
            <c:invertIfNegative val="0"/>
            <c:bubble3D val="0"/>
            <c:spPr>
              <a:solidFill>
                <a:srgbClr val="C00000"/>
              </a:solidFill>
              <a:ln w="3175">
                <a:solidFill>
                  <a:srgbClr val="C0504D">
                    <a:lumMod val="75000"/>
                    <a:alpha val="50000"/>
                  </a:srgbClr>
                </a:solidFill>
              </a:ln>
              <a:effectLst/>
            </c:spPr>
            <c:extLst>
              <c:ext xmlns:c16="http://schemas.microsoft.com/office/drawing/2014/chart" uri="{C3380CC4-5D6E-409C-BE32-E72D297353CC}">
                <c16:uniqueId val="{00000001-9221-4692-B127-D12CC9728247}"/>
              </c:ext>
            </c:extLst>
          </c:dPt>
          <c:dPt>
            <c:idx val="1"/>
            <c:invertIfNegative val="0"/>
            <c:bubble3D val="0"/>
            <c:spPr>
              <a:solidFill>
                <a:srgbClr val="C00000"/>
              </a:solidFill>
              <a:ln w="3175">
                <a:solidFill>
                  <a:srgbClr val="C0504D">
                    <a:lumMod val="75000"/>
                    <a:alpha val="50000"/>
                  </a:srgbClr>
                </a:solidFill>
              </a:ln>
              <a:effectLst/>
            </c:spPr>
            <c:extLst>
              <c:ext xmlns:c16="http://schemas.microsoft.com/office/drawing/2014/chart" uri="{C3380CC4-5D6E-409C-BE32-E72D297353CC}">
                <c16:uniqueId val="{00000003-9221-4692-B127-D12CC9728247}"/>
              </c:ext>
            </c:extLst>
          </c:dPt>
          <c:dPt>
            <c:idx val="2"/>
            <c:invertIfNegative val="0"/>
            <c:bubble3D val="0"/>
            <c:spPr>
              <a:solidFill>
                <a:srgbClr val="4F81BD">
                  <a:lumMod val="60000"/>
                  <a:lumOff val="40000"/>
                </a:srgbClr>
              </a:solidFill>
              <a:ln w="3175">
                <a:solidFill>
                  <a:srgbClr val="4F81BD">
                    <a:lumMod val="75000"/>
                    <a:alpha val="50000"/>
                  </a:srgbClr>
                </a:solidFill>
              </a:ln>
              <a:effectLst/>
            </c:spPr>
            <c:extLst>
              <c:ext xmlns:c16="http://schemas.microsoft.com/office/drawing/2014/chart" uri="{C3380CC4-5D6E-409C-BE32-E72D297353CC}">
                <c16:uniqueId val="{00000005-9221-4692-B127-D12CC9728247}"/>
              </c:ext>
            </c:extLst>
          </c:dPt>
          <c:dPt>
            <c:idx val="3"/>
            <c:invertIfNegative val="0"/>
            <c:bubble3D val="0"/>
            <c:spPr>
              <a:solidFill>
                <a:srgbClr val="4F81BD">
                  <a:lumMod val="60000"/>
                  <a:lumOff val="40000"/>
                </a:srgbClr>
              </a:solidFill>
              <a:ln w="3175">
                <a:solidFill>
                  <a:srgbClr val="4F81BD">
                    <a:lumMod val="75000"/>
                    <a:alpha val="50000"/>
                  </a:srgbClr>
                </a:solidFill>
              </a:ln>
              <a:effectLst/>
            </c:spPr>
            <c:extLst>
              <c:ext xmlns:c16="http://schemas.microsoft.com/office/drawing/2014/chart" uri="{C3380CC4-5D6E-409C-BE32-E72D297353CC}">
                <c16:uniqueId val="{00000007-9221-4692-B127-D12CC9728247}"/>
              </c:ext>
            </c:extLst>
          </c:dPt>
          <c:dPt>
            <c:idx val="4"/>
            <c:invertIfNegative val="0"/>
            <c:bubble3D val="0"/>
            <c:spPr>
              <a:solidFill>
                <a:schemeClr val="accent2">
                  <a:lumMod val="60000"/>
                  <a:lumOff val="40000"/>
                </a:schemeClr>
              </a:solidFill>
              <a:ln w="3175">
                <a:solidFill>
                  <a:srgbClr val="4F81BD">
                    <a:lumMod val="75000"/>
                    <a:alpha val="50000"/>
                  </a:srgbClr>
                </a:solidFill>
              </a:ln>
              <a:effectLst/>
            </c:spPr>
            <c:extLst>
              <c:ext xmlns:c16="http://schemas.microsoft.com/office/drawing/2014/chart" uri="{C3380CC4-5D6E-409C-BE32-E72D297353CC}">
                <c16:uniqueId val="{00000009-9221-4692-B127-D12CC9728247}"/>
              </c:ext>
            </c:extLst>
          </c:dPt>
          <c:dPt>
            <c:idx val="5"/>
            <c:invertIfNegative val="0"/>
            <c:bubble3D val="0"/>
            <c:spPr>
              <a:solidFill>
                <a:schemeClr val="accent2">
                  <a:lumMod val="60000"/>
                  <a:lumOff val="40000"/>
                </a:schemeClr>
              </a:solidFill>
              <a:ln w="3175">
                <a:solidFill>
                  <a:srgbClr val="4F81BD">
                    <a:lumMod val="75000"/>
                    <a:alpha val="50000"/>
                  </a:srgbClr>
                </a:solidFill>
              </a:ln>
              <a:effectLst/>
            </c:spPr>
            <c:extLst>
              <c:ext xmlns:c16="http://schemas.microsoft.com/office/drawing/2014/chart" uri="{C3380CC4-5D6E-409C-BE32-E72D297353CC}">
                <c16:uniqueId val="{0000000B-9221-4692-B127-D12CC9728247}"/>
              </c:ext>
            </c:extLst>
          </c:dPt>
          <c:dPt>
            <c:idx val="6"/>
            <c:invertIfNegative val="0"/>
            <c:bubble3D val="0"/>
            <c:spPr>
              <a:solidFill>
                <a:schemeClr val="accent1">
                  <a:lumMod val="75000"/>
                  <a:alpha val="70000"/>
                </a:schemeClr>
              </a:solidFill>
              <a:ln w="3175">
                <a:solidFill>
                  <a:srgbClr val="4F81BD">
                    <a:lumMod val="75000"/>
                    <a:alpha val="50000"/>
                  </a:srgbClr>
                </a:solidFill>
              </a:ln>
              <a:effectLst/>
            </c:spPr>
            <c:extLst>
              <c:ext xmlns:c16="http://schemas.microsoft.com/office/drawing/2014/chart" uri="{C3380CC4-5D6E-409C-BE32-E72D297353CC}">
                <c16:uniqueId val="{0000000D-9221-4692-B127-D12CC9728247}"/>
              </c:ext>
            </c:extLst>
          </c:dPt>
          <c:dLbls>
            <c:dLbl>
              <c:idx val="0"/>
              <c:layout>
                <c:manualLayout>
                  <c:x val="4.7013661861347346E-2"/>
                  <c:y val="-3.0810958997163938E-2"/>
                </c:manualLayout>
              </c:layout>
              <c:tx>
                <c:rich>
                  <a:bodyPr/>
                  <a:lstStyle/>
                  <a:p>
                    <a:fld id="{125BF71B-071F-4526-A221-770EB22A7F1A}" type="CELLRANGE">
                      <a:rPr lang="lv-LV"/>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221-4692-B127-D12CC9728247}"/>
                </c:ext>
              </c:extLst>
            </c:dLbl>
            <c:dLbl>
              <c:idx val="1"/>
              <c:layout>
                <c:manualLayout>
                  <c:x val="-0.13301426282722664"/>
                  <c:y val="-0.25264986377674425"/>
                </c:manualLayout>
              </c:layout>
              <c:tx>
                <c:rich>
                  <a:bodyPr/>
                  <a:lstStyle/>
                  <a:p>
                    <a:fld id="{B7621F29-2A47-4619-94EA-ECD658527626}" type="CELLRANGE">
                      <a:rPr lang="lv-LV"/>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221-4692-B127-D12CC9728247}"/>
                </c:ext>
              </c:extLst>
            </c:dLbl>
            <c:dLbl>
              <c:idx val="2"/>
              <c:layout>
                <c:manualLayout>
                  <c:x val="-8.0267227568154003E-3"/>
                  <c:y val="-8.6270685192059077E-2"/>
                </c:manualLayout>
              </c:layout>
              <c:tx>
                <c:rich>
                  <a:bodyPr/>
                  <a:lstStyle/>
                  <a:p>
                    <a:fld id="{B3F94CBD-7B23-42E3-AEEE-EC63A7BD750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221-4692-B127-D12CC9728247}"/>
                </c:ext>
              </c:extLst>
            </c:dLbl>
            <c:dLbl>
              <c:idx val="3"/>
              <c:layout>
                <c:manualLayout>
                  <c:x val="2.9813541668171489E-2"/>
                  <c:y val="1.2324383598865462E-2"/>
                </c:manualLayout>
              </c:layout>
              <c:tx>
                <c:rich>
                  <a:bodyPr/>
                  <a:lstStyle/>
                  <a:p>
                    <a:fld id="{8072842F-9593-49EE-B2FC-47F5310A8CC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221-4692-B127-D12CC9728247}"/>
                </c:ext>
              </c:extLst>
            </c:dLbl>
            <c:dLbl>
              <c:idx val="4"/>
              <c:delete val="1"/>
              <c:extLst>
                <c:ext xmlns:c15="http://schemas.microsoft.com/office/drawing/2012/chart" uri="{CE6537A1-D6FC-4f65-9D91-7224C49458BB}"/>
                <c:ext xmlns:c16="http://schemas.microsoft.com/office/drawing/2014/chart" uri="{C3380CC4-5D6E-409C-BE32-E72D297353CC}">
                  <c16:uniqueId val="{00000009-9221-4692-B127-D12CC9728247}"/>
                </c:ext>
              </c:extLst>
            </c:dLbl>
            <c:dLbl>
              <c:idx val="5"/>
              <c:delete val="1"/>
              <c:extLst>
                <c:ext xmlns:c15="http://schemas.microsoft.com/office/drawing/2012/chart" uri="{CE6537A1-D6FC-4f65-9D91-7224C49458BB}"/>
                <c:ext xmlns:c16="http://schemas.microsoft.com/office/drawing/2014/chart" uri="{C3380CC4-5D6E-409C-BE32-E72D297353CC}">
                  <c16:uniqueId val="{0000000B-9221-4692-B127-D12CC972824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Sheet1!$A$2:$A$5</c:f>
              <c:numCache>
                <c:formatCode>0.0</c:formatCode>
                <c:ptCount val="4"/>
                <c:pt idx="0">
                  <c:v>26.035367252097284</c:v>
                </c:pt>
                <c:pt idx="1">
                  <c:v>20.486239329235186</c:v>
                </c:pt>
                <c:pt idx="2">
                  <c:v>30.782447739573058</c:v>
                </c:pt>
                <c:pt idx="3">
                  <c:v>20.98990695111873</c:v>
                </c:pt>
              </c:numCache>
            </c:numRef>
          </c:xVal>
          <c:yVal>
            <c:numRef>
              <c:f>Sheet1!$B$2:$B$5</c:f>
              <c:numCache>
                <c:formatCode>0.00</c:formatCode>
                <c:ptCount val="4"/>
                <c:pt idx="0">
                  <c:v>0.39313525511958836</c:v>
                </c:pt>
                <c:pt idx="1">
                  <c:v>-0.85724370635848324</c:v>
                </c:pt>
                <c:pt idx="2">
                  <c:v>3.265846505261651</c:v>
                </c:pt>
                <c:pt idx="3">
                  <c:v>-2.3889494362414823</c:v>
                </c:pt>
              </c:numCache>
            </c:numRef>
          </c:yVal>
          <c:bubbleSize>
            <c:numRef>
              <c:f>Sheet1!$C$2:$C$5</c:f>
              <c:numCache>
                <c:formatCode>0.0</c:formatCode>
                <c:ptCount val="4"/>
                <c:pt idx="0">
                  <c:v>2.3006407974368104</c:v>
                </c:pt>
                <c:pt idx="1">
                  <c:v>11.072668209327164</c:v>
                </c:pt>
                <c:pt idx="2">
                  <c:v>14.073068707725167</c:v>
                </c:pt>
                <c:pt idx="3">
                  <c:v>32.20340868636525</c:v>
                </c:pt>
              </c:numCache>
            </c:numRef>
          </c:bubbleSize>
          <c:bubble3D val="0"/>
          <c:extLst>
            <c:ext xmlns:c15="http://schemas.microsoft.com/office/drawing/2012/chart" uri="{02D57815-91ED-43cb-92C2-25804820EDAC}">
              <c15:datalabelsRange>
                <c15:f>Sheet1!$F$2:$F$5</c15:f>
                <c15:dlblRangeCache>
                  <c:ptCount val="4"/>
                  <c:pt idx="0">
                    <c:v>Augsto un vidēji augsto tehnoloģiju rūpniecības nozares</c:v>
                  </c:pt>
                  <c:pt idx="1">
                    <c:v>Zemo un vidēji zemu tehnoloģiju rūpniecības nozares</c:v>
                  </c:pt>
                  <c:pt idx="2">
                    <c:v>Augstas zināšanu intensitātes pakalpojumu nozares</c:v>
                  </c:pt>
                  <c:pt idx="3">
                    <c:v>Zemākās zināšanu intensitātes pakalpojumu nozares</c:v>
                  </c:pt>
                </c15:dlblRangeCache>
              </c15:datalabelsRange>
            </c:ext>
            <c:ext xmlns:c16="http://schemas.microsoft.com/office/drawing/2014/chart" uri="{C3380CC4-5D6E-409C-BE32-E72D297353CC}">
              <c16:uniqueId val="{00000017-9221-4692-B127-D12CC9728247}"/>
            </c:ext>
          </c:extLst>
        </c:ser>
        <c:dLbls>
          <c:showLegendKey val="0"/>
          <c:showVal val="0"/>
          <c:showCatName val="0"/>
          <c:showSerName val="0"/>
          <c:showPercent val="0"/>
          <c:showBubbleSize val="0"/>
        </c:dLbls>
        <c:bubbleScale val="100"/>
        <c:showNegBubbles val="0"/>
        <c:axId val="428434864"/>
        <c:axId val="428435192"/>
      </c:bubbleChart>
      <c:valAx>
        <c:axId val="428434864"/>
        <c:scaling>
          <c:orientation val="minMax"/>
          <c:max val="35"/>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lv-LV" sz="1200" dirty="0">
                    <a:solidFill>
                      <a:schemeClr val="tx1"/>
                    </a:solidFill>
                    <a:latin typeface="Calibri Light" panose="020F0302020204030204" pitchFamily="34" charset="0"/>
                    <a:cs typeface="Calibri Light" panose="020F0302020204030204" pitchFamily="34" charset="0"/>
                  </a:rPr>
                  <a:t>Produktivitātes līmenis (vidēji 2011-2019) (apļa lielums - nodarbināto īpatsvars)</a:t>
                </a:r>
              </a:p>
            </c:rich>
          </c:tx>
          <c:layout>
            <c:manualLayout>
              <c:xMode val="edge"/>
              <c:yMode val="edge"/>
              <c:x val="0.27012423091536059"/>
              <c:y val="0.928071937524108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crossAx val="428435192"/>
        <c:crosses val="autoZero"/>
        <c:crossBetween val="midCat"/>
        <c:majorUnit val="5"/>
      </c:valAx>
      <c:valAx>
        <c:axId val="428435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r>
                  <a:rPr lang="lv-LV" sz="1200">
                    <a:solidFill>
                      <a:schemeClr val="tx1"/>
                    </a:solidFill>
                  </a:rPr>
                  <a:t>Nodarbināto daļas izmaiņas kopējā nodarbināto skaitā (%%)</a:t>
                </a:r>
              </a:p>
            </c:rich>
          </c:tx>
          <c:layout>
            <c:manualLayout>
              <c:xMode val="edge"/>
              <c:yMode val="edge"/>
              <c:x val="1.221371054536209E-2"/>
              <c:y val="9.419735025752624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crossAx val="4284348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422577165839778E-2"/>
          <c:y val="2.3399881969870279E-2"/>
          <c:w val="0.95864051373001202"/>
          <c:h val="0.89949966254218228"/>
        </c:manualLayout>
      </c:layout>
      <c:barChart>
        <c:barDir val="col"/>
        <c:grouping val="clustered"/>
        <c:varyColors val="0"/>
        <c:ser>
          <c:idx val="0"/>
          <c:order val="0"/>
          <c:tx>
            <c:strRef>
              <c:f>Sheet1!$C$5</c:f>
              <c:strCache>
                <c:ptCount val="1"/>
                <c:pt idx="0">
                  <c:v>Pievienotā vērtība (t/t-4, %)</c:v>
                </c:pt>
              </c:strCache>
            </c:strRef>
          </c:tx>
          <c:spPr>
            <a:solidFill>
              <a:schemeClr val="accent1"/>
            </a:solidFill>
            <a:ln>
              <a:noFill/>
            </a:ln>
            <a:effectLst/>
          </c:spPr>
          <c:invertIfNegative val="0"/>
          <c:dPt>
            <c:idx val="5"/>
            <c:invertIfNegative val="0"/>
            <c:bubble3D val="0"/>
            <c:spPr>
              <a:solidFill>
                <a:srgbClr val="0070C0"/>
              </a:solidFill>
              <a:ln>
                <a:noFill/>
              </a:ln>
              <a:effectLst/>
            </c:spPr>
            <c:extLst>
              <c:ext xmlns:c16="http://schemas.microsoft.com/office/drawing/2014/chart" uri="{C3380CC4-5D6E-409C-BE32-E72D297353CC}">
                <c16:uniqueId val="{00000001-EDBD-437E-94EE-7E84DAA3930E}"/>
              </c:ext>
            </c:extLst>
          </c:dPt>
          <c:dPt>
            <c:idx val="6"/>
            <c:invertIfNegative val="0"/>
            <c:bubble3D val="0"/>
            <c:spPr>
              <a:solidFill>
                <a:srgbClr val="C00000"/>
              </a:solidFill>
              <a:ln>
                <a:noFill/>
              </a:ln>
              <a:effectLst/>
            </c:spPr>
            <c:extLst>
              <c:ext xmlns:c16="http://schemas.microsoft.com/office/drawing/2014/chart" uri="{C3380CC4-5D6E-409C-BE32-E72D297353CC}">
                <c16:uniqueId val="{00000003-EDBD-437E-94EE-7E84DAA3930E}"/>
              </c:ext>
            </c:extLst>
          </c:dPt>
          <c:dPt>
            <c:idx val="7"/>
            <c:invertIfNegative val="0"/>
            <c:bubble3D val="0"/>
            <c:spPr>
              <a:solidFill>
                <a:srgbClr val="C00000"/>
              </a:solidFill>
              <a:ln>
                <a:noFill/>
              </a:ln>
              <a:effectLst/>
            </c:spPr>
            <c:extLst>
              <c:ext xmlns:c16="http://schemas.microsoft.com/office/drawing/2014/chart" uri="{C3380CC4-5D6E-409C-BE32-E72D297353CC}">
                <c16:uniqueId val="{00000005-EDBD-437E-94EE-7E84DAA3930E}"/>
              </c:ext>
            </c:extLst>
          </c:dPt>
          <c:dPt>
            <c:idx val="8"/>
            <c:invertIfNegative val="0"/>
            <c:bubble3D val="0"/>
            <c:spPr>
              <a:solidFill>
                <a:srgbClr val="C00000"/>
              </a:solidFill>
              <a:ln>
                <a:noFill/>
              </a:ln>
              <a:effectLst/>
            </c:spPr>
            <c:extLst>
              <c:ext xmlns:c16="http://schemas.microsoft.com/office/drawing/2014/chart" uri="{C3380CC4-5D6E-409C-BE32-E72D297353CC}">
                <c16:uniqueId val="{00000007-EDBD-437E-94EE-7E84DAA3930E}"/>
              </c:ext>
            </c:extLst>
          </c:dPt>
          <c:dPt>
            <c:idx val="9"/>
            <c:invertIfNegative val="0"/>
            <c:bubble3D val="0"/>
            <c:spPr>
              <a:solidFill>
                <a:srgbClr val="C00000"/>
              </a:solidFill>
              <a:ln>
                <a:noFill/>
              </a:ln>
              <a:effectLst/>
            </c:spPr>
            <c:extLst>
              <c:ext xmlns:c16="http://schemas.microsoft.com/office/drawing/2014/chart" uri="{C3380CC4-5D6E-409C-BE32-E72D297353CC}">
                <c16:uniqueId val="{00000009-EDBD-437E-94EE-7E84DAA3930E}"/>
              </c:ext>
            </c:extLst>
          </c:dPt>
          <c:dPt>
            <c:idx val="10"/>
            <c:invertIfNegative val="0"/>
            <c:bubble3D val="0"/>
            <c:spPr>
              <a:solidFill>
                <a:srgbClr val="C00000"/>
              </a:solidFill>
              <a:ln>
                <a:noFill/>
              </a:ln>
              <a:effectLst/>
            </c:spPr>
            <c:extLst>
              <c:ext xmlns:c16="http://schemas.microsoft.com/office/drawing/2014/chart" uri="{C3380CC4-5D6E-409C-BE32-E72D297353CC}">
                <c16:uniqueId val="{0000000B-EDBD-437E-94EE-7E84DAA3930E}"/>
              </c:ext>
            </c:extLst>
          </c:dPt>
          <c:dPt>
            <c:idx val="11"/>
            <c:invertIfNegative val="0"/>
            <c:bubble3D val="0"/>
            <c:spPr>
              <a:solidFill>
                <a:srgbClr val="C00000"/>
              </a:solidFill>
              <a:ln>
                <a:noFill/>
              </a:ln>
              <a:effectLst/>
            </c:spPr>
            <c:extLst>
              <c:ext xmlns:c16="http://schemas.microsoft.com/office/drawing/2014/chart" uri="{C3380CC4-5D6E-409C-BE32-E72D297353CC}">
                <c16:uniqueId val="{0000000D-EDBD-437E-94EE-7E84DAA3930E}"/>
              </c:ext>
            </c:extLst>
          </c:dPt>
          <c:dPt>
            <c:idx val="12"/>
            <c:invertIfNegative val="0"/>
            <c:bubble3D val="0"/>
            <c:spPr>
              <a:solidFill>
                <a:srgbClr val="C00000"/>
              </a:solidFill>
              <a:ln>
                <a:noFill/>
              </a:ln>
              <a:effectLst/>
            </c:spPr>
            <c:extLst>
              <c:ext xmlns:c16="http://schemas.microsoft.com/office/drawing/2014/chart" uri="{C3380CC4-5D6E-409C-BE32-E72D297353CC}">
                <c16:uniqueId val="{0000000F-EDBD-437E-94EE-7E84DAA3930E}"/>
              </c:ext>
            </c:extLst>
          </c:dPt>
          <c:dPt>
            <c:idx val="13"/>
            <c:invertIfNegative val="0"/>
            <c:bubble3D val="0"/>
            <c:spPr>
              <a:solidFill>
                <a:srgbClr val="C00000"/>
              </a:solidFill>
              <a:ln>
                <a:noFill/>
              </a:ln>
              <a:effectLst/>
            </c:spPr>
            <c:extLst>
              <c:ext xmlns:c16="http://schemas.microsoft.com/office/drawing/2014/chart" uri="{C3380CC4-5D6E-409C-BE32-E72D297353CC}">
                <c16:uniqueId val="{00000011-EDBD-437E-94EE-7E84DAA3930E}"/>
              </c:ext>
            </c:extLst>
          </c:dPt>
          <c:dPt>
            <c:idx val="14"/>
            <c:invertIfNegative val="0"/>
            <c:bubble3D val="0"/>
            <c:spPr>
              <a:solidFill>
                <a:srgbClr val="C00000"/>
              </a:solidFill>
              <a:ln>
                <a:noFill/>
              </a:ln>
              <a:effectLst/>
            </c:spPr>
            <c:extLst>
              <c:ext xmlns:c16="http://schemas.microsoft.com/office/drawing/2014/chart" uri="{C3380CC4-5D6E-409C-BE32-E72D297353CC}">
                <c16:uniqueId val="{00000013-EDBD-437E-94EE-7E84DAA3930E}"/>
              </c:ext>
            </c:extLst>
          </c:dPt>
          <c:dPt>
            <c:idx val="15"/>
            <c:invertIfNegative val="0"/>
            <c:bubble3D val="0"/>
            <c:spPr>
              <a:solidFill>
                <a:srgbClr val="C00000"/>
              </a:solidFill>
              <a:ln>
                <a:noFill/>
              </a:ln>
              <a:effectLst/>
            </c:spPr>
            <c:extLst>
              <c:ext xmlns:c16="http://schemas.microsoft.com/office/drawing/2014/chart" uri="{C3380CC4-5D6E-409C-BE32-E72D297353CC}">
                <c16:uniqueId val="{00000015-EDBD-437E-94EE-7E84DAA3930E}"/>
              </c:ext>
            </c:extLst>
          </c:dPt>
          <c:dPt>
            <c:idx val="16"/>
            <c:invertIfNegative val="0"/>
            <c:bubble3D val="0"/>
            <c:spPr>
              <a:solidFill>
                <a:srgbClr val="C00000"/>
              </a:solidFill>
              <a:ln>
                <a:noFill/>
              </a:ln>
              <a:effectLst/>
            </c:spPr>
            <c:extLst>
              <c:ext xmlns:c16="http://schemas.microsoft.com/office/drawing/2014/chart" uri="{C3380CC4-5D6E-409C-BE32-E72D297353CC}">
                <c16:uniqueId val="{00000017-EDBD-437E-94EE-7E84DAA3930E}"/>
              </c:ext>
            </c:extLst>
          </c:dPt>
          <c:dPt>
            <c:idx val="52"/>
            <c:invertIfNegative val="0"/>
            <c:bubble3D val="0"/>
            <c:spPr>
              <a:solidFill>
                <a:srgbClr val="0070C0"/>
              </a:solidFill>
              <a:ln>
                <a:noFill/>
              </a:ln>
              <a:effectLst/>
            </c:spPr>
            <c:extLst>
              <c:ext xmlns:c16="http://schemas.microsoft.com/office/drawing/2014/chart" uri="{C3380CC4-5D6E-409C-BE32-E72D297353CC}">
                <c16:uniqueId val="{00000019-EDBD-437E-94EE-7E84DAA3930E}"/>
              </c:ext>
            </c:extLst>
          </c:dPt>
          <c:dPt>
            <c:idx val="53"/>
            <c:invertIfNegative val="0"/>
            <c:bubble3D val="0"/>
            <c:spPr>
              <a:solidFill>
                <a:srgbClr val="C00000"/>
              </a:solidFill>
              <a:ln>
                <a:noFill/>
              </a:ln>
              <a:effectLst/>
            </c:spPr>
            <c:extLst>
              <c:ext xmlns:c16="http://schemas.microsoft.com/office/drawing/2014/chart" uri="{C3380CC4-5D6E-409C-BE32-E72D297353CC}">
                <c16:uniqueId val="{0000001B-EDBD-437E-94EE-7E84DAA3930E}"/>
              </c:ext>
            </c:extLst>
          </c:dPt>
          <c:dPt>
            <c:idx val="54"/>
            <c:invertIfNegative val="0"/>
            <c:bubble3D val="0"/>
            <c:spPr>
              <a:solidFill>
                <a:srgbClr val="C00000"/>
              </a:solidFill>
              <a:ln>
                <a:noFill/>
              </a:ln>
              <a:effectLst/>
            </c:spPr>
            <c:extLst>
              <c:ext xmlns:c16="http://schemas.microsoft.com/office/drawing/2014/chart" uri="{C3380CC4-5D6E-409C-BE32-E72D297353CC}">
                <c16:uniqueId val="{0000001D-EDBD-437E-94EE-7E84DAA3930E}"/>
              </c:ext>
            </c:extLst>
          </c:dPt>
          <c:cat>
            <c:multiLvlStrRef>
              <c:f>Sheet1!$A$5:$B$59</c:f>
              <c:multiLvlStrCache>
                <c:ptCount val="55"/>
                <c:lvl>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pt idx="48">
                    <c:v>IV</c:v>
                  </c:pt>
                  <c:pt idx="49">
                    <c:v>I</c:v>
                  </c:pt>
                  <c:pt idx="50">
                    <c:v>II</c:v>
                  </c:pt>
                  <c:pt idx="51">
                    <c:v>III</c:v>
                  </c:pt>
                  <c:pt idx="52">
                    <c:v>IV</c:v>
                  </c:pt>
                  <c:pt idx="53">
                    <c:v>I</c:v>
                  </c:pt>
                  <c:pt idx="54">
                    <c:v>II</c:v>
                  </c:pt>
                </c:lvl>
                <c:lvl>
                  <c:pt idx="1">
                    <c:v>2007</c:v>
                  </c:pt>
                  <c:pt idx="5">
                    <c:v>2008</c:v>
                  </c:pt>
                  <c:pt idx="9">
                    <c:v>2009</c:v>
                  </c:pt>
                  <c:pt idx="13">
                    <c:v>2010</c:v>
                  </c:pt>
                  <c:pt idx="17">
                    <c:v>2011</c:v>
                  </c:pt>
                  <c:pt idx="21">
                    <c:v>2012</c:v>
                  </c:pt>
                  <c:pt idx="25">
                    <c:v>2013</c:v>
                  </c:pt>
                  <c:pt idx="29">
                    <c:v>2014</c:v>
                  </c:pt>
                  <c:pt idx="33">
                    <c:v>2015</c:v>
                  </c:pt>
                  <c:pt idx="37">
                    <c:v>2016</c:v>
                  </c:pt>
                  <c:pt idx="41">
                    <c:v>2017</c:v>
                  </c:pt>
                  <c:pt idx="45">
                    <c:v>2018</c:v>
                  </c:pt>
                  <c:pt idx="49">
                    <c:v>2019</c:v>
                  </c:pt>
                  <c:pt idx="53">
                    <c:v>2020</c:v>
                  </c:pt>
                </c:lvl>
              </c:multiLvlStrCache>
            </c:multiLvlStrRef>
          </c:cat>
          <c:val>
            <c:numRef>
              <c:f>Sheet1!$C$5:$C$59</c:f>
              <c:numCache>
                <c:formatCode>0.0</c:formatCode>
                <c:ptCount val="55"/>
                <c:pt idx="0" formatCode="General">
                  <c:v>0</c:v>
                </c:pt>
                <c:pt idx="1">
                  <c:v>15.06247201986082</c:v>
                </c:pt>
                <c:pt idx="2">
                  <c:v>12.493115792372308</c:v>
                </c:pt>
                <c:pt idx="3">
                  <c:v>10.730068355980734</c:v>
                </c:pt>
                <c:pt idx="4">
                  <c:v>3.685003878181206</c:v>
                </c:pt>
                <c:pt idx="5">
                  <c:v>3.9685908319185188</c:v>
                </c:pt>
                <c:pt idx="6">
                  <c:v>-1.1015406269602011</c:v>
                </c:pt>
                <c:pt idx="7">
                  <c:v>-6.4093749065797851</c:v>
                </c:pt>
                <c:pt idx="8">
                  <c:v>-8.2908721365156879</c:v>
                </c:pt>
                <c:pt idx="9">
                  <c:v>-12.24739742804654</c:v>
                </c:pt>
                <c:pt idx="10">
                  <c:v>-15.557755673468122</c:v>
                </c:pt>
                <c:pt idx="11">
                  <c:v>-15.613121666081071</c:v>
                </c:pt>
                <c:pt idx="12">
                  <c:v>-13.485186610234706</c:v>
                </c:pt>
                <c:pt idx="13">
                  <c:v>-10.663332557959222</c:v>
                </c:pt>
                <c:pt idx="14">
                  <c:v>-5.6351445425567022</c:v>
                </c:pt>
                <c:pt idx="15">
                  <c:v>-1.0257769029864789</c:v>
                </c:pt>
                <c:pt idx="16">
                  <c:v>-0.64931599452083333</c:v>
                </c:pt>
                <c:pt idx="17">
                  <c:v>2.4475448608067438</c:v>
                </c:pt>
                <c:pt idx="18">
                  <c:v>6.3405164045816491</c:v>
                </c:pt>
                <c:pt idx="19">
                  <c:v>9.2205904849319182</c:v>
                </c:pt>
                <c:pt idx="20">
                  <c:v>7.3288210858043215</c:v>
                </c:pt>
                <c:pt idx="21">
                  <c:v>8.2029016202478147</c:v>
                </c:pt>
                <c:pt idx="22">
                  <c:v>4.220826639404109</c:v>
                </c:pt>
                <c:pt idx="23">
                  <c:v>3.1233586610175337</c:v>
                </c:pt>
                <c:pt idx="24">
                  <c:v>2.2422048347541761</c:v>
                </c:pt>
                <c:pt idx="25">
                  <c:v>1.0061071093015812</c:v>
                </c:pt>
                <c:pt idx="26">
                  <c:v>2.0950112107623227</c:v>
                </c:pt>
                <c:pt idx="27">
                  <c:v>3.0355505755322412</c:v>
                </c:pt>
                <c:pt idx="28">
                  <c:v>2.901199314677342</c:v>
                </c:pt>
                <c:pt idx="29">
                  <c:v>1.7208635324212196</c:v>
                </c:pt>
                <c:pt idx="30">
                  <c:v>1.2850868162789197</c:v>
                </c:pt>
                <c:pt idx="31">
                  <c:v>1.0693689240401909</c:v>
                </c:pt>
                <c:pt idx="32">
                  <c:v>0.35202892345749603</c:v>
                </c:pt>
                <c:pt idx="33">
                  <c:v>3.2730043817870182</c:v>
                </c:pt>
                <c:pt idx="34">
                  <c:v>4.253553097420081</c:v>
                </c:pt>
                <c:pt idx="35">
                  <c:v>4.5729470646733716</c:v>
                </c:pt>
                <c:pt idx="36">
                  <c:v>3.8366121513786879</c:v>
                </c:pt>
                <c:pt idx="37">
                  <c:v>3.1545159386068491</c:v>
                </c:pt>
                <c:pt idx="38">
                  <c:v>2.6988821006109589</c:v>
                </c:pt>
                <c:pt idx="39">
                  <c:v>1.1302693938637987</c:v>
                </c:pt>
                <c:pt idx="40">
                  <c:v>2.6357037420297331</c:v>
                </c:pt>
                <c:pt idx="41">
                  <c:v>3.0616259522872724</c:v>
                </c:pt>
                <c:pt idx="42">
                  <c:v>3.0535558895657005</c:v>
                </c:pt>
                <c:pt idx="43">
                  <c:v>3.8755029366877949</c:v>
                </c:pt>
                <c:pt idx="44">
                  <c:v>2.989102231447859</c:v>
                </c:pt>
                <c:pt idx="45">
                  <c:v>1.9156689224362253</c:v>
                </c:pt>
                <c:pt idx="46">
                  <c:v>4.5705074076917214</c:v>
                </c:pt>
                <c:pt idx="47">
                  <c:v>4.3556980247243331</c:v>
                </c:pt>
                <c:pt idx="48">
                  <c:v>4.9409020889419963</c:v>
                </c:pt>
                <c:pt idx="49">
                  <c:v>3.3592127217625176</c:v>
                </c:pt>
                <c:pt idx="50">
                  <c:v>1.7441860465116292</c:v>
                </c:pt>
                <c:pt idx="51">
                  <c:v>2.6081515401461957</c:v>
                </c:pt>
                <c:pt idx="52">
                  <c:v>0.76001810873471243</c:v>
                </c:pt>
                <c:pt idx="53">
                  <c:v>-0.96858681865353446</c:v>
                </c:pt>
                <c:pt idx="54">
                  <c:v>-8.8932178932178942</c:v>
                </c:pt>
              </c:numCache>
            </c:numRef>
          </c:val>
          <c:extLst>
            <c:ext xmlns:c16="http://schemas.microsoft.com/office/drawing/2014/chart" uri="{C3380CC4-5D6E-409C-BE32-E72D297353CC}">
              <c16:uniqueId val="{0000001E-EDBD-437E-94EE-7E84DAA3930E}"/>
            </c:ext>
          </c:extLst>
        </c:ser>
        <c:dLbls>
          <c:showLegendKey val="0"/>
          <c:showVal val="0"/>
          <c:showCatName val="0"/>
          <c:showSerName val="0"/>
          <c:showPercent val="0"/>
          <c:showBubbleSize val="0"/>
        </c:dLbls>
        <c:gapWidth val="20"/>
        <c:axId val="653132160"/>
        <c:axId val="653132488"/>
      </c:barChart>
      <c:lineChart>
        <c:grouping val="standard"/>
        <c:varyColors val="0"/>
        <c:ser>
          <c:idx val="1"/>
          <c:order val="1"/>
          <c:tx>
            <c:strRef>
              <c:f>Sheet1!$D$5</c:f>
              <c:strCache>
                <c:ptCount val="1"/>
                <c:pt idx="0">
                  <c:v>Produktivitāte (PV uz nostrādāto stundu) (t/t-4,%)</c:v>
                </c:pt>
              </c:strCache>
            </c:strRef>
          </c:tx>
          <c:spPr>
            <a:ln w="22225" cap="rnd">
              <a:solidFill>
                <a:srgbClr val="0070C0"/>
              </a:solidFill>
              <a:prstDash val="solid"/>
              <a:round/>
            </a:ln>
            <a:effectLst/>
          </c:spPr>
          <c:marker>
            <c:symbol val="none"/>
          </c:marker>
          <c:cat>
            <c:multiLvlStrRef>
              <c:f>Sheet1!$A$5:$B$59</c:f>
              <c:multiLvlStrCache>
                <c:ptCount val="55"/>
                <c:lvl>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pt idx="48">
                    <c:v>IV</c:v>
                  </c:pt>
                  <c:pt idx="49">
                    <c:v>I</c:v>
                  </c:pt>
                  <c:pt idx="50">
                    <c:v>II</c:v>
                  </c:pt>
                  <c:pt idx="51">
                    <c:v>III</c:v>
                  </c:pt>
                  <c:pt idx="52">
                    <c:v>IV</c:v>
                  </c:pt>
                  <c:pt idx="53">
                    <c:v>I</c:v>
                  </c:pt>
                  <c:pt idx="54">
                    <c:v>II</c:v>
                  </c:pt>
                </c:lvl>
                <c:lvl>
                  <c:pt idx="1">
                    <c:v>2007</c:v>
                  </c:pt>
                  <c:pt idx="5">
                    <c:v>2008</c:v>
                  </c:pt>
                  <c:pt idx="9">
                    <c:v>2009</c:v>
                  </c:pt>
                  <c:pt idx="13">
                    <c:v>2010</c:v>
                  </c:pt>
                  <c:pt idx="17">
                    <c:v>2011</c:v>
                  </c:pt>
                  <c:pt idx="21">
                    <c:v>2012</c:v>
                  </c:pt>
                  <c:pt idx="25">
                    <c:v>2013</c:v>
                  </c:pt>
                  <c:pt idx="29">
                    <c:v>2014</c:v>
                  </c:pt>
                  <c:pt idx="33">
                    <c:v>2015</c:v>
                  </c:pt>
                  <c:pt idx="37">
                    <c:v>2016</c:v>
                  </c:pt>
                  <c:pt idx="41">
                    <c:v>2017</c:v>
                  </c:pt>
                  <c:pt idx="45">
                    <c:v>2018</c:v>
                  </c:pt>
                  <c:pt idx="49">
                    <c:v>2019</c:v>
                  </c:pt>
                  <c:pt idx="53">
                    <c:v>2020</c:v>
                  </c:pt>
                </c:lvl>
              </c:multiLvlStrCache>
            </c:multiLvlStrRef>
          </c:cat>
          <c:val>
            <c:numRef>
              <c:f>Sheet1!$D$5:$D$59</c:f>
              <c:numCache>
                <c:formatCode>0.0</c:formatCode>
                <c:ptCount val="55"/>
                <c:pt idx="0" formatCode="General">
                  <c:v>0</c:v>
                </c:pt>
                <c:pt idx="1">
                  <c:v>10.273375577919566</c:v>
                </c:pt>
                <c:pt idx="2">
                  <c:v>5.9048265214937743</c:v>
                </c:pt>
                <c:pt idx="3">
                  <c:v>11.95523346819634</c:v>
                </c:pt>
                <c:pt idx="4">
                  <c:v>3.8188027077272721</c:v>
                </c:pt>
                <c:pt idx="5">
                  <c:v>-2.8989112920448719</c:v>
                </c:pt>
                <c:pt idx="6">
                  <c:v>-6.729014683809396</c:v>
                </c:pt>
                <c:pt idx="7">
                  <c:v>-11.469925789543936</c:v>
                </c:pt>
                <c:pt idx="8">
                  <c:v>-11.795967042535793</c:v>
                </c:pt>
                <c:pt idx="9">
                  <c:v>0.46668465445482354</c:v>
                </c:pt>
                <c:pt idx="10">
                  <c:v>-1.2229993089434288</c:v>
                </c:pt>
                <c:pt idx="11">
                  <c:v>4.720551737162566</c:v>
                </c:pt>
                <c:pt idx="12">
                  <c:v>7.4056654547458152</c:v>
                </c:pt>
                <c:pt idx="13">
                  <c:v>4.2208080768206599</c:v>
                </c:pt>
                <c:pt idx="14">
                  <c:v>9.6577444509598536</c:v>
                </c:pt>
                <c:pt idx="15">
                  <c:v>1.881142455001978</c:v>
                </c:pt>
                <c:pt idx="16">
                  <c:v>-3.1278129579313259</c:v>
                </c:pt>
                <c:pt idx="17">
                  <c:v>-0.76815922137990356</c:v>
                </c:pt>
                <c:pt idx="18">
                  <c:v>1.7397109283014345</c:v>
                </c:pt>
                <c:pt idx="19">
                  <c:v>8.327150420857393</c:v>
                </c:pt>
                <c:pt idx="20">
                  <c:v>6.1430273221738645</c:v>
                </c:pt>
                <c:pt idx="21">
                  <c:v>8.3238398814092989</c:v>
                </c:pt>
                <c:pt idx="22">
                  <c:v>4.6152453790679289</c:v>
                </c:pt>
                <c:pt idx="23">
                  <c:v>1.9685385546137155</c:v>
                </c:pt>
                <c:pt idx="24">
                  <c:v>0.78335243679778443</c:v>
                </c:pt>
                <c:pt idx="25">
                  <c:v>-3.0028049106295924</c:v>
                </c:pt>
                <c:pt idx="26">
                  <c:v>-1.5650848643341959</c:v>
                </c:pt>
                <c:pt idx="27">
                  <c:v>1.7839406603807504</c:v>
                </c:pt>
                <c:pt idx="28">
                  <c:v>4.0035394243068509</c:v>
                </c:pt>
                <c:pt idx="29">
                  <c:v>2.0686313024685887</c:v>
                </c:pt>
                <c:pt idx="30">
                  <c:v>1.3071763739464615</c:v>
                </c:pt>
                <c:pt idx="31">
                  <c:v>3.6034011022937307</c:v>
                </c:pt>
                <c:pt idx="32">
                  <c:v>0.73411596683456537</c:v>
                </c:pt>
                <c:pt idx="33">
                  <c:v>3.9476844381722884</c:v>
                </c:pt>
                <c:pt idx="34">
                  <c:v>5.3416534413124737</c:v>
                </c:pt>
                <c:pt idx="35">
                  <c:v>4.0729451984926328</c:v>
                </c:pt>
                <c:pt idx="36">
                  <c:v>4.702238810906195</c:v>
                </c:pt>
                <c:pt idx="37">
                  <c:v>3.5465198497831523</c:v>
                </c:pt>
                <c:pt idx="38">
                  <c:v>2.2675696201064142</c:v>
                </c:pt>
                <c:pt idx="39">
                  <c:v>3.0552839611150233</c:v>
                </c:pt>
                <c:pt idx="40">
                  <c:v>1.8588929517951271</c:v>
                </c:pt>
                <c:pt idx="41">
                  <c:v>2.8257406434112795</c:v>
                </c:pt>
                <c:pt idx="42">
                  <c:v>7.4393579152306302</c:v>
                </c:pt>
                <c:pt idx="43">
                  <c:v>4.4441759080857395</c:v>
                </c:pt>
                <c:pt idx="44">
                  <c:v>2.0180608237643867</c:v>
                </c:pt>
                <c:pt idx="45">
                  <c:v>-0.14624543018327074</c:v>
                </c:pt>
                <c:pt idx="46">
                  <c:v>0.41503992679672308</c:v>
                </c:pt>
                <c:pt idx="47">
                  <c:v>1.6219372093105022</c:v>
                </c:pt>
                <c:pt idx="48">
                  <c:v>5.1197066355825598</c:v>
                </c:pt>
                <c:pt idx="49">
                  <c:v>5.9551664221942957</c:v>
                </c:pt>
                <c:pt idx="50">
                  <c:v>5.7436180530959291</c:v>
                </c:pt>
                <c:pt idx="51">
                  <c:v>2.5625063777265922</c:v>
                </c:pt>
                <c:pt idx="52">
                  <c:v>2.2125877608724238</c:v>
                </c:pt>
                <c:pt idx="53">
                  <c:v>0.94938714290225334</c:v>
                </c:pt>
                <c:pt idx="54">
                  <c:v>1.4663623995788697</c:v>
                </c:pt>
              </c:numCache>
            </c:numRef>
          </c:val>
          <c:smooth val="0"/>
          <c:extLst>
            <c:ext xmlns:c16="http://schemas.microsoft.com/office/drawing/2014/chart" uri="{C3380CC4-5D6E-409C-BE32-E72D297353CC}">
              <c16:uniqueId val="{0000001F-EDBD-437E-94EE-7E84DAA3930E}"/>
            </c:ext>
          </c:extLst>
        </c:ser>
        <c:ser>
          <c:idx val="2"/>
          <c:order val="2"/>
          <c:tx>
            <c:strRef>
              <c:f>Sheet1!$E$5</c:f>
              <c:strCache>
                <c:ptCount val="1"/>
                <c:pt idx="0">
                  <c:v>Produktivitāte (PV uz 1 nodarbināto)  (t/t-4,%)</c:v>
                </c:pt>
              </c:strCache>
            </c:strRef>
          </c:tx>
          <c:spPr>
            <a:ln w="34925" cap="rnd">
              <a:solidFill>
                <a:sysClr val="windowText" lastClr="000000"/>
              </a:solidFill>
              <a:round/>
            </a:ln>
            <a:effectLst/>
          </c:spPr>
          <c:marker>
            <c:symbol val="none"/>
          </c:marker>
          <c:cat>
            <c:multiLvlStrRef>
              <c:f>Sheet1!$A$5:$B$59</c:f>
              <c:multiLvlStrCache>
                <c:ptCount val="55"/>
                <c:lvl>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pt idx="44">
                    <c:v>IV</c:v>
                  </c:pt>
                  <c:pt idx="45">
                    <c:v>I</c:v>
                  </c:pt>
                  <c:pt idx="46">
                    <c:v>II</c:v>
                  </c:pt>
                  <c:pt idx="47">
                    <c:v>III</c:v>
                  </c:pt>
                  <c:pt idx="48">
                    <c:v>IV</c:v>
                  </c:pt>
                  <c:pt idx="49">
                    <c:v>I</c:v>
                  </c:pt>
                  <c:pt idx="50">
                    <c:v>II</c:v>
                  </c:pt>
                  <c:pt idx="51">
                    <c:v>III</c:v>
                  </c:pt>
                  <c:pt idx="52">
                    <c:v>IV</c:v>
                  </c:pt>
                  <c:pt idx="53">
                    <c:v>I</c:v>
                  </c:pt>
                  <c:pt idx="54">
                    <c:v>II</c:v>
                  </c:pt>
                </c:lvl>
                <c:lvl>
                  <c:pt idx="1">
                    <c:v>2007</c:v>
                  </c:pt>
                  <c:pt idx="5">
                    <c:v>2008</c:v>
                  </c:pt>
                  <c:pt idx="9">
                    <c:v>2009</c:v>
                  </c:pt>
                  <c:pt idx="13">
                    <c:v>2010</c:v>
                  </c:pt>
                  <c:pt idx="17">
                    <c:v>2011</c:v>
                  </c:pt>
                  <c:pt idx="21">
                    <c:v>2012</c:v>
                  </c:pt>
                  <c:pt idx="25">
                    <c:v>2013</c:v>
                  </c:pt>
                  <c:pt idx="29">
                    <c:v>2014</c:v>
                  </c:pt>
                  <c:pt idx="33">
                    <c:v>2015</c:v>
                  </c:pt>
                  <c:pt idx="37">
                    <c:v>2016</c:v>
                  </c:pt>
                  <c:pt idx="41">
                    <c:v>2017</c:v>
                  </c:pt>
                  <c:pt idx="45">
                    <c:v>2018</c:v>
                  </c:pt>
                  <c:pt idx="49">
                    <c:v>2019</c:v>
                  </c:pt>
                  <c:pt idx="53">
                    <c:v>2020</c:v>
                  </c:pt>
                </c:lvl>
              </c:multiLvlStrCache>
            </c:multiLvlStrRef>
          </c:cat>
          <c:val>
            <c:numRef>
              <c:f>Sheet1!$E$5:$E$59</c:f>
              <c:numCache>
                <c:formatCode>0.0</c:formatCode>
                <c:ptCount val="55"/>
                <c:pt idx="0" formatCode="General">
                  <c:v>0</c:v>
                </c:pt>
                <c:pt idx="1">
                  <c:v>8.1491564562778791</c:v>
                </c:pt>
                <c:pt idx="2">
                  <c:v>6.5553473123931525</c:v>
                </c:pt>
                <c:pt idx="3">
                  <c:v>9.0879200829946143</c:v>
                </c:pt>
                <c:pt idx="4">
                  <c:v>1.675287025752354</c:v>
                </c:pt>
                <c:pt idx="5">
                  <c:v>3.4032560984229576</c:v>
                </c:pt>
                <c:pt idx="6">
                  <c:v>-0.79329668242971252</c:v>
                </c:pt>
                <c:pt idx="7">
                  <c:v>-5.1824025707390007</c:v>
                </c:pt>
                <c:pt idx="8">
                  <c:v>-6.0979987921759431</c:v>
                </c:pt>
                <c:pt idx="9">
                  <c:v>-3.4229962239661944</c:v>
                </c:pt>
                <c:pt idx="10">
                  <c:v>-3.3099059642409969</c:v>
                </c:pt>
                <c:pt idx="11">
                  <c:v>1.6011805572447884</c:v>
                </c:pt>
                <c:pt idx="12">
                  <c:v>6.5369673504254564</c:v>
                </c:pt>
                <c:pt idx="13">
                  <c:v>4.1691127124738472</c:v>
                </c:pt>
                <c:pt idx="14">
                  <c:v>6.0374723418840688</c:v>
                </c:pt>
                <c:pt idx="15">
                  <c:v>1.6036747883520661</c:v>
                </c:pt>
                <c:pt idx="16">
                  <c:v>-3.2394165969690931</c:v>
                </c:pt>
                <c:pt idx="17">
                  <c:v>1.3474633647342387</c:v>
                </c:pt>
                <c:pt idx="18">
                  <c:v>3.3934894298702147</c:v>
                </c:pt>
                <c:pt idx="19">
                  <c:v>8.1826884230759447</c:v>
                </c:pt>
                <c:pt idx="20">
                  <c:v>6.1045096566025023</c:v>
                </c:pt>
                <c:pt idx="21">
                  <c:v>7.2759587585603782</c:v>
                </c:pt>
                <c:pt idx="22">
                  <c:v>3.940155796432208</c:v>
                </c:pt>
                <c:pt idx="23">
                  <c:v>0.61852594799671579</c:v>
                </c:pt>
                <c:pt idx="24">
                  <c:v>9.5119690058993456E-2</c:v>
                </c:pt>
                <c:pt idx="25">
                  <c:v>-2.8115447456796403</c:v>
                </c:pt>
                <c:pt idx="26">
                  <c:v>-1.7276056069369048</c:v>
                </c:pt>
                <c:pt idx="27">
                  <c:v>1.1809129449976439</c:v>
                </c:pt>
                <c:pt idx="28">
                  <c:v>3.2352675705828631</c:v>
                </c:pt>
                <c:pt idx="29">
                  <c:v>1.617467419508813</c:v>
                </c:pt>
                <c:pt idx="30">
                  <c:v>2.5848920383652683</c:v>
                </c:pt>
                <c:pt idx="31">
                  <c:v>4.1576028420694229</c:v>
                </c:pt>
                <c:pt idx="32">
                  <c:v>1.5905584630375245</c:v>
                </c:pt>
                <c:pt idx="33">
                  <c:v>3.3497276086145007</c:v>
                </c:pt>
                <c:pt idx="34">
                  <c:v>3.6553048602365692</c:v>
                </c:pt>
                <c:pt idx="35">
                  <c:v>2.0527244961940312</c:v>
                </c:pt>
                <c:pt idx="36">
                  <c:v>1.1232130581620368</c:v>
                </c:pt>
                <c:pt idx="37">
                  <c:v>2.3612986471348592</c:v>
                </c:pt>
                <c:pt idx="38">
                  <c:v>2.5523375507494137</c:v>
                </c:pt>
                <c:pt idx="39">
                  <c:v>2.3234260053081925</c:v>
                </c:pt>
                <c:pt idx="40">
                  <c:v>3.6061856050430379</c:v>
                </c:pt>
                <c:pt idx="41">
                  <c:v>3.6210345155267731</c:v>
                </c:pt>
                <c:pt idx="42">
                  <c:v>3.9387672961688622</c:v>
                </c:pt>
                <c:pt idx="43">
                  <c:v>3.4852212753994536</c:v>
                </c:pt>
                <c:pt idx="44">
                  <c:v>2.0952397745149085</c:v>
                </c:pt>
                <c:pt idx="45">
                  <c:v>0.40662134916298953</c:v>
                </c:pt>
                <c:pt idx="46">
                  <c:v>2.7025326457094536</c:v>
                </c:pt>
                <c:pt idx="47">
                  <c:v>2.3007789438552919</c:v>
                </c:pt>
                <c:pt idx="48">
                  <c:v>4.4228457729808923</c:v>
                </c:pt>
                <c:pt idx="49">
                  <c:v>3.1922743250921997</c:v>
                </c:pt>
                <c:pt idx="50">
                  <c:v>2.4522949308851878</c:v>
                </c:pt>
                <c:pt idx="51">
                  <c:v>2.9681602805860621</c:v>
                </c:pt>
                <c:pt idx="52">
                  <c:v>0.23503436566481639</c:v>
                </c:pt>
                <c:pt idx="53">
                  <c:v>-1.1249557099900613</c:v>
                </c:pt>
                <c:pt idx="54">
                  <c:v>-6.034053219470465</c:v>
                </c:pt>
              </c:numCache>
            </c:numRef>
          </c:val>
          <c:smooth val="0"/>
          <c:extLst>
            <c:ext xmlns:c16="http://schemas.microsoft.com/office/drawing/2014/chart" uri="{C3380CC4-5D6E-409C-BE32-E72D297353CC}">
              <c16:uniqueId val="{00000020-EDBD-437E-94EE-7E84DAA3930E}"/>
            </c:ext>
          </c:extLst>
        </c:ser>
        <c:dLbls>
          <c:showLegendKey val="0"/>
          <c:showVal val="0"/>
          <c:showCatName val="0"/>
          <c:showSerName val="0"/>
          <c:showPercent val="0"/>
          <c:showBubbleSize val="0"/>
        </c:dLbls>
        <c:marker val="1"/>
        <c:smooth val="0"/>
        <c:axId val="653132160"/>
        <c:axId val="653132488"/>
      </c:lineChart>
      <c:catAx>
        <c:axId val="653132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653132488"/>
        <c:crosses val="autoZero"/>
        <c:auto val="1"/>
        <c:lblAlgn val="ctr"/>
        <c:lblOffset val="100"/>
        <c:noMultiLvlLbl val="0"/>
      </c:catAx>
      <c:valAx>
        <c:axId val="65313248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653132160"/>
        <c:crosses val="autoZero"/>
        <c:crossBetween val="between"/>
      </c:valAx>
      <c:spPr>
        <a:noFill/>
        <a:ln>
          <a:noFill/>
        </a:ln>
        <a:effectLst/>
      </c:spPr>
    </c:plotArea>
    <c:legend>
      <c:legendPos val="l"/>
      <c:layout>
        <c:manualLayout>
          <c:xMode val="edge"/>
          <c:yMode val="edge"/>
          <c:x val="0.38787878787878788"/>
          <c:y val="0.59507358864741189"/>
          <c:w val="0.33994490358126722"/>
          <c:h val="0.239904378784075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Calibri Light" panose="020F0302020204030204" pitchFamily="34" charset="0"/>
          <a:cs typeface="Calibri Light" panose="020F030202020403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0.2095</cdr:x>
      <cdr:y>0.10558</cdr:y>
    </cdr:from>
    <cdr:to>
      <cdr:x>0.38018</cdr:x>
      <cdr:y>0.16081</cdr:y>
    </cdr:to>
    <cdr:sp macro="" textlink="">
      <cdr:nvSpPr>
        <cdr:cNvPr id="2" name="TextBox 1">
          <a:extLst xmlns:a="http://schemas.openxmlformats.org/drawingml/2006/main">
            <a:ext uri="{FF2B5EF4-FFF2-40B4-BE49-F238E27FC236}">
              <a16:creationId xmlns:a16="http://schemas.microsoft.com/office/drawing/2014/main" id="{6656D00D-0B73-4DFC-A347-6428EC1711D0}"/>
            </a:ext>
          </a:extLst>
        </cdr:cNvPr>
        <cdr:cNvSpPr txBox="1"/>
      </cdr:nvSpPr>
      <cdr:spPr>
        <a:xfrm xmlns:a="http://schemas.openxmlformats.org/drawingml/2006/main">
          <a:off x="1603400" y="412074"/>
          <a:ext cx="1306286" cy="2155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dirty="0"/>
        </a:p>
      </cdr:txBody>
    </cdr:sp>
  </cdr:relSizeAnchor>
  <cdr:relSizeAnchor xmlns:cdr="http://schemas.openxmlformats.org/drawingml/2006/chartDrawing">
    <cdr:from>
      <cdr:x>0.09655</cdr:x>
      <cdr:y>0.06043</cdr:y>
    </cdr:from>
    <cdr:to>
      <cdr:x>0.37305</cdr:x>
      <cdr:y>0.13183</cdr:y>
    </cdr:to>
    <cdr:sp macro="" textlink="">
      <cdr:nvSpPr>
        <cdr:cNvPr id="3" name="TextBox 2">
          <a:extLst xmlns:a="http://schemas.openxmlformats.org/drawingml/2006/main">
            <a:ext uri="{FF2B5EF4-FFF2-40B4-BE49-F238E27FC236}">
              <a16:creationId xmlns:a16="http://schemas.microsoft.com/office/drawing/2014/main" id="{786A0DEE-6FDF-4467-BC83-5D69F202D002}"/>
            </a:ext>
          </a:extLst>
        </cdr:cNvPr>
        <cdr:cNvSpPr txBox="1"/>
      </cdr:nvSpPr>
      <cdr:spPr>
        <a:xfrm xmlns:a="http://schemas.openxmlformats.org/drawingml/2006/main">
          <a:off x="951400" y="248180"/>
          <a:ext cx="2724701" cy="293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lv-LV" sz="1600" b="1" dirty="0"/>
            <a:t>6,8%</a:t>
          </a:r>
          <a:r>
            <a:rPr lang="lv-LV" sz="1600" dirty="0"/>
            <a:t>  vidēji gadā (1998-2007)</a:t>
          </a:r>
        </a:p>
      </cdr:txBody>
    </cdr:sp>
  </cdr:relSizeAnchor>
  <cdr:relSizeAnchor xmlns:cdr="http://schemas.openxmlformats.org/drawingml/2006/chartDrawing">
    <cdr:from>
      <cdr:x>0.67819</cdr:x>
      <cdr:y>0.20859</cdr:y>
    </cdr:from>
    <cdr:to>
      <cdr:x>0.95469</cdr:x>
      <cdr:y>0.27999</cdr:y>
    </cdr:to>
    <cdr:sp macro="" textlink="">
      <cdr:nvSpPr>
        <cdr:cNvPr id="4" name="TextBox 1">
          <a:extLst xmlns:a="http://schemas.openxmlformats.org/drawingml/2006/main">
            <a:ext uri="{FF2B5EF4-FFF2-40B4-BE49-F238E27FC236}">
              <a16:creationId xmlns:a16="http://schemas.microsoft.com/office/drawing/2014/main" id="{9932D597-7CA4-40CA-BFE8-F2F506D7D177}"/>
            </a:ext>
          </a:extLst>
        </cdr:cNvPr>
        <cdr:cNvSpPr txBox="1"/>
      </cdr:nvSpPr>
      <cdr:spPr>
        <a:xfrm xmlns:a="http://schemas.openxmlformats.org/drawingml/2006/main">
          <a:off x="6683068" y="856678"/>
          <a:ext cx="2724701" cy="293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600" b="1" dirty="0"/>
            <a:t>2,6%</a:t>
          </a:r>
          <a:r>
            <a:rPr lang="lv-LV" sz="1600" dirty="0"/>
            <a:t>  vidēji gadā (2011-2019)</a:t>
          </a:r>
        </a:p>
      </cdr:txBody>
    </cdr:sp>
  </cdr:relSizeAnchor>
</c:userShapes>
</file>

<file path=ppt/drawings/drawing2.xml><?xml version="1.0" encoding="utf-8"?>
<c:userShapes xmlns:c="http://schemas.openxmlformats.org/drawingml/2006/chart">
  <cdr:relSizeAnchor xmlns:cdr="http://schemas.openxmlformats.org/drawingml/2006/chartDrawing">
    <cdr:from>
      <cdr:x>0.4786</cdr:x>
      <cdr:y>0.10276</cdr:y>
    </cdr:from>
    <cdr:to>
      <cdr:x>0.4786</cdr:x>
      <cdr:y>0.85267</cdr:y>
    </cdr:to>
    <cdr:cxnSp macro="">
      <cdr:nvCxnSpPr>
        <cdr:cNvPr id="3" name="Straight Connector 2">
          <a:extLst xmlns:a="http://schemas.openxmlformats.org/drawingml/2006/main">
            <a:ext uri="{FF2B5EF4-FFF2-40B4-BE49-F238E27FC236}">
              <a16:creationId xmlns:a16="http://schemas.microsoft.com/office/drawing/2014/main" id="{166F0CF6-C932-4753-B60E-8D931E7F1FE0}"/>
            </a:ext>
          </a:extLst>
        </cdr:cNvPr>
        <cdr:cNvCxnSpPr/>
      </cdr:nvCxnSpPr>
      <cdr:spPr>
        <a:xfrm xmlns:a="http://schemas.openxmlformats.org/drawingml/2006/main">
          <a:off x="5300696" y="423565"/>
          <a:ext cx="0" cy="3091062"/>
        </a:xfrm>
        <a:prstGeom xmlns:a="http://schemas.openxmlformats.org/drawingml/2006/main" prst="line">
          <a:avLst/>
        </a:prstGeom>
        <a:ln xmlns:a="http://schemas.openxmlformats.org/drawingml/2006/main" w="28575" cap="flat" cmpd="sng" algn="ctr">
          <a:solidFill>
            <a:srgbClr val="C00000"/>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0.21675</cdr:x>
      <cdr:y>0.18786</cdr:y>
    </cdr:from>
    <cdr:to>
      <cdr:x>0.25343</cdr:x>
      <cdr:y>0.32339</cdr:y>
    </cdr:to>
    <cdr:sp macro="" textlink="">
      <cdr:nvSpPr>
        <cdr:cNvPr id="2" name="Arrow: Down 1"/>
        <cdr:cNvSpPr/>
      </cdr:nvSpPr>
      <cdr:spPr>
        <a:xfrm xmlns:a="http://schemas.openxmlformats.org/drawingml/2006/main">
          <a:off x="2479570" y="714724"/>
          <a:ext cx="419617" cy="515637"/>
        </a:xfrm>
        <a:prstGeom xmlns:a="http://schemas.openxmlformats.org/drawingml/2006/main" prst="downArrow">
          <a:avLst/>
        </a:prstGeom>
        <a:solidFill xmlns:a="http://schemas.openxmlformats.org/drawingml/2006/main">
          <a:schemeClr val="bg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dr:relSizeAnchor xmlns:cdr="http://schemas.openxmlformats.org/drawingml/2006/chartDrawing">
    <cdr:from>
      <cdr:x>0.94621</cdr:x>
      <cdr:y>0.16653</cdr:y>
    </cdr:from>
    <cdr:to>
      <cdr:x>0.98289</cdr:x>
      <cdr:y>0.30206</cdr:y>
    </cdr:to>
    <cdr:sp macro="" textlink="">
      <cdr:nvSpPr>
        <cdr:cNvPr id="3" name="Arrow: Down 2"/>
        <cdr:cNvSpPr/>
      </cdr:nvSpPr>
      <cdr:spPr>
        <a:xfrm xmlns:a="http://schemas.openxmlformats.org/drawingml/2006/main">
          <a:off x="5452631" y="500071"/>
          <a:ext cx="211422" cy="406988"/>
        </a:xfrm>
        <a:prstGeom xmlns:a="http://schemas.openxmlformats.org/drawingml/2006/main" prst="downArrow">
          <a:avLst/>
        </a:prstGeom>
        <a:solidFill xmlns:a="http://schemas.openxmlformats.org/drawingml/2006/main">
          <a:schemeClr val="bg1">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a:p>
      </cdr:txBody>
    </cdr:sp>
  </cdr:relSizeAnchor>
</c:userShapes>
</file>

<file path=ppt/drawings/drawing4.xml><?xml version="1.0" encoding="utf-8"?>
<c:userShapes xmlns:c="http://schemas.openxmlformats.org/drawingml/2006/chart">
  <cdr:relSizeAnchor xmlns:cdr="http://schemas.openxmlformats.org/drawingml/2006/chartDrawing">
    <cdr:from>
      <cdr:x>0.23961</cdr:x>
      <cdr:y>0.05637</cdr:y>
    </cdr:from>
    <cdr:to>
      <cdr:x>0.23961</cdr:x>
      <cdr:y>0.83141</cdr:y>
    </cdr:to>
    <cdr:cxnSp macro="">
      <cdr:nvCxnSpPr>
        <cdr:cNvPr id="3" name="Straight Connector 2">
          <a:extLst xmlns:a="http://schemas.openxmlformats.org/drawingml/2006/main">
            <a:ext uri="{FF2B5EF4-FFF2-40B4-BE49-F238E27FC236}">
              <a16:creationId xmlns:a16="http://schemas.microsoft.com/office/drawing/2014/main" id="{C2E0B43B-CF75-488E-8C12-0EB5C5084B9C}"/>
            </a:ext>
          </a:extLst>
        </cdr:cNvPr>
        <cdr:cNvCxnSpPr/>
      </cdr:nvCxnSpPr>
      <cdr:spPr>
        <a:xfrm xmlns:a="http://schemas.openxmlformats.org/drawingml/2006/main" flipH="1">
          <a:off x="2586596" y="233680"/>
          <a:ext cx="0" cy="3212993"/>
        </a:xfrm>
        <a:prstGeom xmlns:a="http://schemas.openxmlformats.org/drawingml/2006/main" prst="line">
          <a:avLst/>
        </a:prstGeom>
        <a:ln xmlns:a="http://schemas.openxmlformats.org/drawingml/2006/main" w="9525" cap="flat" cmpd="sng" algn="ctr">
          <a:solidFill>
            <a:schemeClr val="bg2">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0.09874</cdr:x>
      <cdr:y>0.3009</cdr:y>
    </cdr:from>
    <cdr:to>
      <cdr:x>0.95641</cdr:x>
      <cdr:y>0.30947</cdr:y>
    </cdr:to>
    <cdr:cxnSp macro="">
      <cdr:nvCxnSpPr>
        <cdr:cNvPr id="9" name="Straight Connector 8">
          <a:extLst xmlns:a="http://schemas.openxmlformats.org/drawingml/2006/main">
            <a:ext uri="{FF2B5EF4-FFF2-40B4-BE49-F238E27FC236}">
              <a16:creationId xmlns:a16="http://schemas.microsoft.com/office/drawing/2014/main" id="{B59C3784-234C-4C8E-B18F-B7A3594B1B25}"/>
            </a:ext>
          </a:extLst>
        </cdr:cNvPr>
        <cdr:cNvCxnSpPr/>
      </cdr:nvCxnSpPr>
      <cdr:spPr>
        <a:xfrm xmlns:a="http://schemas.openxmlformats.org/drawingml/2006/main" flipH="1">
          <a:off x="1065854" y="1247391"/>
          <a:ext cx="9258611" cy="35560"/>
        </a:xfrm>
        <a:prstGeom xmlns:a="http://schemas.openxmlformats.org/drawingml/2006/main" prst="line">
          <a:avLst/>
        </a:prstGeom>
        <a:ln xmlns:a="http://schemas.openxmlformats.org/drawingml/2006/main" w="9525" cap="flat" cmpd="sng" algn="ctr">
          <a:solidFill>
            <a:schemeClr val="bg2">
              <a:lumMod val="50000"/>
            </a:schemeClr>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0.06533</cdr:x>
      <cdr:y>0.32048</cdr:y>
    </cdr:from>
    <cdr:to>
      <cdr:x>0.95352</cdr:x>
      <cdr:y>0.80892</cdr:y>
    </cdr:to>
    <cdr:cxnSp macro="">
      <cdr:nvCxnSpPr>
        <cdr:cNvPr id="3" name="Straight Connector 2">
          <a:extLst xmlns:a="http://schemas.openxmlformats.org/drawingml/2006/main">
            <a:ext uri="{FF2B5EF4-FFF2-40B4-BE49-F238E27FC236}">
              <a16:creationId xmlns:a16="http://schemas.microsoft.com/office/drawing/2014/main" id="{15733A97-760E-412F-A13E-D9FCA0F85BAC}"/>
            </a:ext>
          </a:extLst>
        </cdr:cNvPr>
        <cdr:cNvCxnSpPr/>
      </cdr:nvCxnSpPr>
      <cdr:spPr>
        <a:xfrm xmlns:a="http://schemas.openxmlformats.org/drawingml/2006/main" flipV="1">
          <a:off x="383448" y="759274"/>
          <a:ext cx="5213058" cy="1157205"/>
        </a:xfrm>
        <a:prstGeom xmlns:a="http://schemas.openxmlformats.org/drawingml/2006/main" prst="line">
          <a:avLst/>
        </a:prstGeom>
        <a:ln xmlns:a="http://schemas.openxmlformats.org/drawingml/2006/main" w="952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0.57792</cdr:x>
      <cdr:y>0.26102</cdr:y>
    </cdr:from>
    <cdr:to>
      <cdr:x>0.74574</cdr:x>
      <cdr:y>0.3623</cdr:y>
    </cdr:to>
    <cdr:sp macro="" textlink="">
      <cdr:nvSpPr>
        <cdr:cNvPr id="8" name="TextBox 27">
          <a:extLst xmlns:a="http://schemas.openxmlformats.org/drawingml/2006/main">
            <a:ext uri="{FF2B5EF4-FFF2-40B4-BE49-F238E27FC236}">
              <a16:creationId xmlns:a16="http://schemas.microsoft.com/office/drawing/2014/main" id="{A2593320-610C-4CB2-9832-BB967E4B0A59}"/>
            </a:ext>
          </a:extLst>
        </cdr:cNvPr>
        <cdr:cNvSpPr txBox="1"/>
      </cdr:nvSpPr>
      <cdr:spPr>
        <a:xfrm xmlns:a="http://schemas.openxmlformats.org/drawingml/2006/main">
          <a:off x="5651500" y="1070848"/>
          <a:ext cx="164105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Aft>
              <a:spcPts val="0"/>
            </a:spcAft>
          </a:pPr>
          <a:r>
            <a:rPr lang="lv-LV" sz="1050" kern="1200" dirty="0">
              <a:solidFill>
                <a:srgbClr val="C00000"/>
              </a:solidFill>
              <a:effectLst/>
              <a:latin typeface="Calibri Light" panose="020F0302020204030204" pitchFamily="34" charset="0"/>
              <a:ea typeface="Verdana" panose="020B0604030504040204" pitchFamily="34" charset="0"/>
              <a:cs typeface="Calibri Light" panose="020F0302020204030204" pitchFamily="34" charset="0"/>
            </a:rPr>
            <a:t>2021.-2024.gadā IKP ↑ vidēji 5,3% gadā</a:t>
          </a:r>
          <a:endParaRPr lang="lv-LV" sz="1050" dirty="0">
            <a:effectLst/>
            <a:latin typeface="Calibri Light" panose="020F0302020204030204" pitchFamily="34" charset="0"/>
            <a:ea typeface="Calibri" panose="020F0502020204030204" pitchFamily="34" charset="0"/>
            <a:cs typeface="Calibri Light" panose="020F0302020204030204" pitchFamily="34" charset="0"/>
          </a:endParaRPr>
        </a:p>
      </cdr:txBody>
    </cdr:sp>
  </cdr:relSizeAnchor>
  <cdr:relSizeAnchor xmlns:cdr="http://schemas.openxmlformats.org/drawingml/2006/chartDrawing">
    <cdr:from>
      <cdr:x>0.80945</cdr:x>
      <cdr:y>0.05627</cdr:y>
    </cdr:from>
    <cdr:to>
      <cdr:x>0.98524</cdr:x>
      <cdr:y>0.15755</cdr:y>
    </cdr:to>
    <cdr:sp macro="" textlink="">
      <cdr:nvSpPr>
        <cdr:cNvPr id="9" name="TextBox 27">
          <a:extLst xmlns:a="http://schemas.openxmlformats.org/drawingml/2006/main">
            <a:ext uri="{FF2B5EF4-FFF2-40B4-BE49-F238E27FC236}">
              <a16:creationId xmlns:a16="http://schemas.microsoft.com/office/drawing/2014/main" id="{FB0F5BDE-425E-4071-9527-3B4C0800EF64}"/>
            </a:ext>
          </a:extLst>
        </cdr:cNvPr>
        <cdr:cNvSpPr txBox="1"/>
      </cdr:nvSpPr>
      <cdr:spPr>
        <a:xfrm xmlns:a="http://schemas.openxmlformats.org/drawingml/2006/main">
          <a:off x="7915656" y="230833"/>
          <a:ext cx="1719050"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Aft>
              <a:spcPts val="0"/>
            </a:spcAft>
          </a:pPr>
          <a:r>
            <a:rPr lang="lv-LV" sz="1050" kern="1200" dirty="0">
              <a:solidFill>
                <a:srgbClr val="C00000"/>
              </a:solidFill>
              <a:effectLst/>
              <a:latin typeface="Calibri Light" panose="020F0302020204030204" pitchFamily="34" charset="0"/>
              <a:ea typeface="Verdana" panose="020B0604030504040204" pitchFamily="34" charset="0"/>
              <a:cs typeface="Calibri Light" panose="020F0302020204030204" pitchFamily="34" charset="0"/>
            </a:rPr>
            <a:t>2025.-2030.gadā IKP ↑ vidēji 3.7% gadā</a:t>
          </a:r>
          <a:endParaRPr lang="lv-LV" sz="1050" dirty="0">
            <a:effectLst/>
            <a:latin typeface="Calibri Light" panose="020F0302020204030204" pitchFamily="34" charset="0"/>
            <a:ea typeface="Calibri" panose="020F0502020204030204" pitchFamily="34" charset="0"/>
            <a:cs typeface="Calibri Light" panose="020F0302020204030204" pitchFamily="34" charset="0"/>
          </a:endParaRPr>
        </a:p>
      </cdr:txBody>
    </cdr:sp>
  </cdr:relSizeAnchor>
  <cdr:relSizeAnchor xmlns:cdr="http://schemas.openxmlformats.org/drawingml/2006/chartDrawing">
    <cdr:from>
      <cdr:x>0.64869</cdr:x>
      <cdr:y>0.52789</cdr:y>
    </cdr:from>
    <cdr:to>
      <cdr:x>0.78009</cdr:x>
      <cdr:y>0.62917</cdr:y>
    </cdr:to>
    <cdr:sp macro="" textlink="">
      <cdr:nvSpPr>
        <cdr:cNvPr id="10" name="TextBox 27">
          <a:extLst xmlns:a="http://schemas.openxmlformats.org/drawingml/2006/main">
            <a:ext uri="{FF2B5EF4-FFF2-40B4-BE49-F238E27FC236}">
              <a16:creationId xmlns:a16="http://schemas.microsoft.com/office/drawing/2014/main" id="{F8678853-F70D-45A4-9756-029A0E09FF24}"/>
            </a:ext>
          </a:extLst>
        </cdr:cNvPr>
        <cdr:cNvSpPr txBox="1"/>
      </cdr:nvSpPr>
      <cdr:spPr>
        <a:xfrm xmlns:a="http://schemas.openxmlformats.org/drawingml/2006/main">
          <a:off x="6343587" y="2165656"/>
          <a:ext cx="1284960"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Aft>
              <a:spcPts val="0"/>
            </a:spcAft>
          </a:pPr>
          <a:r>
            <a:rPr lang="lv-LV" sz="1050" kern="1200" dirty="0">
              <a:solidFill>
                <a:srgbClr val="4472C4"/>
              </a:solidFill>
              <a:effectLst/>
              <a:latin typeface="Calibri Light" panose="020F0302020204030204" pitchFamily="34" charset="0"/>
              <a:ea typeface="Verdana" panose="020B0604030504040204" pitchFamily="34" charset="0"/>
              <a:cs typeface="Calibri Light" panose="020F0302020204030204" pitchFamily="34" charset="0"/>
            </a:rPr>
            <a:t>2021.-2024.gadā IKP ↑ vidēji 3,9%</a:t>
          </a:r>
          <a:endParaRPr lang="lv-LV" sz="1050" dirty="0">
            <a:effectLst/>
            <a:latin typeface="Calibri Light" panose="020F0302020204030204" pitchFamily="34" charset="0"/>
            <a:ea typeface="Calibri" panose="020F0502020204030204" pitchFamily="34" charset="0"/>
            <a:cs typeface="Calibri Light" panose="020F0302020204030204" pitchFamily="34" charset="0"/>
          </a:endParaRPr>
        </a:p>
      </cdr:txBody>
    </cdr:sp>
  </cdr:relSizeAnchor>
  <cdr:relSizeAnchor xmlns:cdr="http://schemas.openxmlformats.org/drawingml/2006/chartDrawing">
    <cdr:from>
      <cdr:x>0.84393</cdr:x>
      <cdr:y>0.39872</cdr:y>
    </cdr:from>
    <cdr:to>
      <cdr:x>0.99045</cdr:x>
      <cdr:y>0.5</cdr:y>
    </cdr:to>
    <cdr:sp macro="" textlink="">
      <cdr:nvSpPr>
        <cdr:cNvPr id="11" name="TextBox 27">
          <a:extLst xmlns:a="http://schemas.openxmlformats.org/drawingml/2006/main">
            <a:ext uri="{FF2B5EF4-FFF2-40B4-BE49-F238E27FC236}">
              <a16:creationId xmlns:a16="http://schemas.microsoft.com/office/drawing/2014/main" id="{0D6694AB-B2D6-48BC-ADB4-FD7EBE801825}"/>
            </a:ext>
          </a:extLst>
        </cdr:cNvPr>
        <cdr:cNvSpPr txBox="1"/>
      </cdr:nvSpPr>
      <cdr:spPr>
        <a:xfrm xmlns:a="http://schemas.openxmlformats.org/drawingml/2006/main">
          <a:off x="8252829" y="1635750"/>
          <a:ext cx="143281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Aft>
              <a:spcPts val="0"/>
            </a:spcAft>
          </a:pPr>
          <a:r>
            <a:rPr lang="lv-LV" sz="1050" kern="1200" dirty="0">
              <a:solidFill>
                <a:srgbClr val="4472C4"/>
              </a:solidFill>
              <a:effectLst/>
              <a:latin typeface="Calibri Light" panose="020F0302020204030204" pitchFamily="34" charset="0"/>
              <a:ea typeface="Verdana" panose="020B0604030504040204" pitchFamily="34" charset="0"/>
              <a:cs typeface="Calibri Light" panose="020F0302020204030204" pitchFamily="34" charset="0"/>
            </a:rPr>
            <a:t>2025.-2030.gadā IKP ↑ vidēji 2,5%</a:t>
          </a:r>
          <a:endParaRPr lang="lv-LV" sz="1050" dirty="0">
            <a:effectLst/>
            <a:latin typeface="Calibri Light" panose="020F0302020204030204" pitchFamily="34" charset="0"/>
            <a:ea typeface="Calibri" panose="020F0502020204030204" pitchFamily="34" charset="0"/>
            <a:cs typeface="Calibri Light" panose="020F0302020204030204" pitchFamily="34" charset="0"/>
          </a:endParaRPr>
        </a:p>
      </cdr:txBody>
    </cdr:sp>
  </cdr:relSizeAnchor>
  <cdr:relSizeAnchor xmlns:cdr="http://schemas.openxmlformats.org/drawingml/2006/chartDrawing">
    <cdr:from>
      <cdr:x>0.80945</cdr:x>
      <cdr:y>0.60666</cdr:y>
    </cdr:from>
    <cdr:to>
      <cdr:x>0.98094</cdr:x>
      <cdr:y>0.67206</cdr:y>
    </cdr:to>
    <cdr:sp macro="" textlink="">
      <cdr:nvSpPr>
        <cdr:cNvPr id="12" name="Text Box 59">
          <a:extLst xmlns:a="http://schemas.openxmlformats.org/drawingml/2006/main">
            <a:ext uri="{FF2B5EF4-FFF2-40B4-BE49-F238E27FC236}">
              <a16:creationId xmlns:a16="http://schemas.microsoft.com/office/drawing/2014/main" id="{656412C1-1B91-4164-9452-5054268BEE26}"/>
            </a:ext>
          </a:extLst>
        </cdr:cNvPr>
        <cdr:cNvSpPr txBox="1"/>
      </cdr:nvSpPr>
      <cdr:spPr bwMode="auto">
        <a:xfrm xmlns:a="http://schemas.openxmlformats.org/drawingml/2006/main">
          <a:off x="7915656" y="2488836"/>
          <a:ext cx="1677001" cy="26830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Aft>
              <a:spcPts val="0"/>
            </a:spcAft>
          </a:pPr>
          <a:r>
            <a:rPr lang="lv-LV" sz="1600" b="1" kern="1200" dirty="0">
              <a:solidFill>
                <a:srgbClr val="4472C4"/>
              </a:solidFill>
              <a:effectLst/>
              <a:latin typeface="Calibri Light" panose="020F0302020204030204" pitchFamily="34" charset="0"/>
              <a:ea typeface="Calibri" panose="020F0502020204030204" pitchFamily="34" charset="0"/>
              <a:cs typeface="Calibri Light" panose="020F0302020204030204" pitchFamily="34" charset="0"/>
            </a:rPr>
            <a:t>TRENDA SCENĀRIJS</a:t>
          </a:r>
          <a:endParaRPr lang="lv-LV" sz="1600" dirty="0">
            <a:effectLst/>
            <a:latin typeface="Calibri Light" panose="020F0302020204030204" pitchFamily="34" charset="0"/>
            <a:ea typeface="Calibri" panose="020F0502020204030204" pitchFamily="34" charset="0"/>
            <a:cs typeface="Calibri Light" panose="020F0302020204030204" pitchFamily="34" charset="0"/>
          </a:endParaRPr>
        </a:p>
      </cdr:txBody>
    </cdr:sp>
  </cdr:relSizeAnchor>
  <cdr:relSizeAnchor xmlns:cdr="http://schemas.openxmlformats.org/drawingml/2006/chartDrawing">
    <cdr:from>
      <cdr:x>0.54805</cdr:x>
      <cdr:y>0.14518</cdr:y>
    </cdr:from>
    <cdr:to>
      <cdr:x>0.84381</cdr:x>
      <cdr:y>0.24949</cdr:y>
    </cdr:to>
    <cdr:sp macro="" textlink="">
      <cdr:nvSpPr>
        <cdr:cNvPr id="15" name="Text Box 57">
          <a:extLst xmlns:a="http://schemas.openxmlformats.org/drawingml/2006/main">
            <a:ext uri="{FF2B5EF4-FFF2-40B4-BE49-F238E27FC236}">
              <a16:creationId xmlns:a16="http://schemas.microsoft.com/office/drawing/2014/main" id="{1A47336E-4C09-4E16-9905-5CE8D3198D7A}"/>
            </a:ext>
          </a:extLst>
        </cdr:cNvPr>
        <cdr:cNvSpPr txBox="1"/>
      </cdr:nvSpPr>
      <cdr:spPr bwMode="auto">
        <a:xfrm xmlns:a="http://schemas.openxmlformats.org/drawingml/2006/main">
          <a:off x="5359400" y="595594"/>
          <a:ext cx="2892250" cy="4279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0000"/>
            </a:lnSpc>
            <a:spcAft>
              <a:spcPts val="0"/>
            </a:spcAft>
          </a:pPr>
          <a:r>
            <a:rPr lang="lv-LV" sz="1600" b="1" kern="1200"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rPr>
            <a:t>PAĀTRINĀJUMA SCENĀRIJS</a:t>
          </a:r>
          <a:endParaRPr lang="lv-LV" sz="1600" dirty="0">
            <a:effectLst/>
            <a:latin typeface="Calibri Light" panose="020F0302020204030204" pitchFamily="34" charset="0"/>
            <a:ea typeface="Calibri" panose="020F0502020204030204" pitchFamily="34" charset="0"/>
            <a:cs typeface="Calibri Light" panose="020F03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lv-LV"/>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5BCA2975-C8EA-478D-B8F0-D2E3B11603F5}" type="datetimeFigureOut">
              <a:rPr lang="lv-LV" smtClean="0"/>
              <a:t>24.11.2020</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lv-LV"/>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428587"/>
            <a:ext cx="2945659" cy="498055"/>
          </a:xfrm>
          <a:prstGeom prst="rect">
            <a:avLst/>
          </a:prstGeom>
        </p:spPr>
        <p:txBody>
          <a:bodyPr vert="horz" lIns="91431" tIns="45715" rIns="91431" bIns="45715"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428587"/>
            <a:ext cx="2945659" cy="498055"/>
          </a:xfrm>
          <a:prstGeom prst="rect">
            <a:avLst/>
          </a:prstGeom>
        </p:spPr>
        <p:txBody>
          <a:bodyPr vert="horz" lIns="91431" tIns="45715" rIns="91431" bIns="45715" rtlCol="0" anchor="b"/>
          <a:lstStyle>
            <a:lvl1pPr algn="r">
              <a:defRPr sz="1200"/>
            </a:lvl1pPr>
          </a:lstStyle>
          <a:p>
            <a:fld id="{80B83462-BD3D-4712-AC77-223BD8C06DD1}" type="slidenum">
              <a:rPr lang="lv-LV" smtClean="0"/>
              <a:t>‹#›</a:t>
            </a:fld>
            <a:endParaRPr lang="lv-LV"/>
          </a:p>
        </p:txBody>
      </p:sp>
    </p:spTree>
    <p:extLst>
      <p:ext uri="{BB962C8B-B14F-4D97-AF65-F5344CB8AC3E}">
        <p14:creationId xmlns:p14="http://schemas.microsoft.com/office/powerpoint/2010/main" val="158920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lv-LV" baseline="0" dirty="0"/>
              <a:t>.</a:t>
            </a:r>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3</a:t>
            </a:fld>
            <a:endParaRPr lang="lv-LV"/>
          </a:p>
        </p:txBody>
      </p:sp>
    </p:spTree>
    <p:extLst>
      <p:ext uri="{BB962C8B-B14F-4D97-AF65-F5344CB8AC3E}">
        <p14:creationId xmlns:p14="http://schemas.microsoft.com/office/powerpoint/2010/main" val="81470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0B83462-BD3D-4712-AC77-223BD8C06DD1}" type="slidenum">
              <a:rPr lang="lv-LV" smtClean="0"/>
              <a:t>12</a:t>
            </a:fld>
            <a:endParaRPr lang="lv-LV"/>
          </a:p>
        </p:txBody>
      </p:sp>
    </p:spTree>
    <p:extLst>
      <p:ext uri="{BB962C8B-B14F-4D97-AF65-F5344CB8AC3E}">
        <p14:creationId xmlns:p14="http://schemas.microsoft.com/office/powerpoint/2010/main" val="393706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13</a:t>
            </a:fld>
            <a:endParaRPr lang="lv-LV"/>
          </a:p>
        </p:txBody>
      </p:sp>
    </p:spTree>
    <p:extLst>
      <p:ext uri="{BB962C8B-B14F-4D97-AF65-F5344CB8AC3E}">
        <p14:creationId xmlns:p14="http://schemas.microsoft.com/office/powerpoint/2010/main" val="291169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lv-LV" dirty="0"/>
              <a:t>Produktivitātes līmenis nozarēs</a:t>
            </a:r>
            <a:r>
              <a:rPr lang="lv-LV" baseline="0" dirty="0"/>
              <a:t> joprojām būtiska atpaliek no ES vidējiem rādītājiem.</a:t>
            </a:r>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4</a:t>
            </a:fld>
            <a:endParaRPr lang="lv-LV"/>
          </a:p>
        </p:txBody>
      </p:sp>
    </p:spTree>
    <p:extLst>
      <p:ext uri="{BB962C8B-B14F-4D97-AF65-F5344CB8AC3E}">
        <p14:creationId xmlns:p14="http://schemas.microsoft.com/office/powerpoint/2010/main" val="149595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Zemo produktivitātes līmeni tautsaimniecībā, lielā mērā nosaka izteikti zemā produktivitāte apstrādes rūpniecībā.</a:t>
            </a:r>
          </a:p>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5</a:t>
            </a:fld>
            <a:endParaRPr lang="lv-LV"/>
          </a:p>
        </p:txBody>
      </p:sp>
    </p:spTree>
    <p:extLst>
      <p:ext uri="{BB962C8B-B14F-4D97-AF65-F5344CB8AC3E}">
        <p14:creationId xmlns:p14="http://schemas.microsoft.com/office/powerpoint/2010/main" val="146464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6</a:t>
            </a:fld>
            <a:endParaRPr lang="lv-LV"/>
          </a:p>
        </p:txBody>
      </p:sp>
    </p:spTree>
    <p:extLst>
      <p:ext uri="{BB962C8B-B14F-4D97-AF65-F5344CB8AC3E}">
        <p14:creationId xmlns:p14="http://schemas.microsoft.com/office/powerpoint/2010/main" val="154173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0B83462-BD3D-4712-AC77-223BD8C06DD1}" type="slidenum">
              <a:rPr lang="lv-LV" smtClean="0"/>
              <a:t>7</a:t>
            </a:fld>
            <a:endParaRPr lang="lv-LV"/>
          </a:p>
        </p:txBody>
      </p:sp>
    </p:spTree>
    <p:extLst>
      <p:ext uri="{BB962C8B-B14F-4D97-AF65-F5344CB8AC3E}">
        <p14:creationId xmlns:p14="http://schemas.microsoft.com/office/powerpoint/2010/main" val="353346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8</a:t>
            </a:fld>
            <a:endParaRPr lang="lv-LV"/>
          </a:p>
        </p:txBody>
      </p:sp>
    </p:spTree>
    <p:extLst>
      <p:ext uri="{BB962C8B-B14F-4D97-AF65-F5344CB8AC3E}">
        <p14:creationId xmlns:p14="http://schemas.microsoft.com/office/powerpoint/2010/main" val="321083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9</a:t>
            </a:fld>
            <a:endParaRPr lang="lv-LV"/>
          </a:p>
        </p:txBody>
      </p:sp>
    </p:spTree>
    <p:extLst>
      <p:ext uri="{BB962C8B-B14F-4D97-AF65-F5344CB8AC3E}">
        <p14:creationId xmlns:p14="http://schemas.microsoft.com/office/powerpoint/2010/main" val="237675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10</a:t>
            </a:fld>
            <a:endParaRPr lang="lv-LV"/>
          </a:p>
        </p:txBody>
      </p:sp>
    </p:spTree>
    <p:extLst>
      <p:ext uri="{BB962C8B-B14F-4D97-AF65-F5344CB8AC3E}">
        <p14:creationId xmlns:p14="http://schemas.microsoft.com/office/powerpoint/2010/main" val="18875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3462-BD3D-4712-AC77-223BD8C06DD1}" type="slidenum">
              <a:rPr lang="lv-LV" smtClean="0"/>
              <a:t>11</a:t>
            </a:fld>
            <a:endParaRPr lang="lv-LV"/>
          </a:p>
        </p:txBody>
      </p:sp>
    </p:spTree>
    <p:extLst>
      <p:ext uri="{BB962C8B-B14F-4D97-AF65-F5344CB8AC3E}">
        <p14:creationId xmlns:p14="http://schemas.microsoft.com/office/powerpoint/2010/main" val="184815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33742"/>
            <a:ext cx="10363200" cy="1470025"/>
          </a:xfrm>
        </p:spPr>
        <p:txBody>
          <a:bodyPr>
            <a:normAutofit/>
          </a:bodyPr>
          <a:lstStyle>
            <a:lvl1pPr>
              <a:defRPr sz="4000" b="1">
                <a:latin typeface="Calibri Light" panose="020F0302020204030204" pitchFamily="34" charset="0"/>
                <a:cs typeface="Calibri Light" panose="020F0302020204030204" pitchFamily="34" charset="0"/>
              </a:defRPr>
            </a:lvl1pPr>
          </a:lstStyle>
          <a:p>
            <a:r>
              <a:rPr lang="lv-LV" dirty="0" err="1"/>
              <a:t>Click</a:t>
            </a:r>
            <a:r>
              <a:rPr lang="lv-LV" dirty="0"/>
              <a:t> to </a:t>
            </a:r>
            <a:r>
              <a:rPr lang="lv-LV" dirty="0" err="1"/>
              <a:t>edit</a:t>
            </a:r>
            <a:r>
              <a:rPr lang="lv-LV" dirty="0"/>
              <a:t> </a:t>
            </a:r>
            <a:r>
              <a:rPr lang="lv-LV" dirty="0" err="1"/>
              <a:t>Master</a:t>
            </a:r>
            <a:r>
              <a:rPr lang="lv-LV" dirty="0"/>
              <a:t> </a:t>
            </a:r>
            <a:r>
              <a:rPr lang="lv-LV" dirty="0" err="1"/>
              <a:t>title</a:t>
            </a:r>
            <a:r>
              <a:rPr lang="lv-LV" dirty="0"/>
              <a:t> </a:t>
            </a:r>
            <a:r>
              <a:rPr lang="lv-LV" dirty="0" err="1"/>
              <a:t>style</a:t>
            </a:r>
            <a:endParaRPr lang="en-US" dirty="0"/>
          </a:p>
        </p:txBody>
      </p:sp>
      <p:cxnSp>
        <p:nvCxnSpPr>
          <p:cNvPr id="8" name="Straight Connector 7">
            <a:extLst>
              <a:ext uri="{FF2B5EF4-FFF2-40B4-BE49-F238E27FC236}">
                <a16:creationId xmlns:a16="http://schemas.microsoft.com/office/drawing/2014/main" id="{CC942E91-4940-4934-961C-4F4CDDBDE32F}"/>
              </a:ext>
            </a:extLst>
          </p:cNvPr>
          <p:cNvCxnSpPr/>
          <p:nvPr userDrawn="1"/>
        </p:nvCxnSpPr>
        <p:spPr>
          <a:xfrm>
            <a:off x="1150070" y="4468307"/>
            <a:ext cx="10011266" cy="0"/>
          </a:xfrm>
          <a:prstGeom prst="line">
            <a:avLst/>
          </a:prstGeom>
          <a:ln w="38100">
            <a:solidFill>
              <a:srgbClr val="9A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979127"/>
          </a:xfrm>
        </p:spPr>
        <p:txBody>
          <a:bodyPr>
            <a:normAutofit/>
          </a:bodyPr>
          <a:lstStyle>
            <a:lvl1pPr>
              <a:defRPr sz="3200">
                <a:latin typeface="Calibri Light" panose="020F0302020204030204" pitchFamily="34" charset="0"/>
                <a:cs typeface="Calibri Light" panose="020F0302020204030204" pitchFamily="34" charset="0"/>
              </a:defRPr>
            </a:lvl1pPr>
          </a:lstStyle>
          <a:p>
            <a:r>
              <a:rPr lang="lv-LV" dirty="0" err="1"/>
              <a:t>CLICK</a:t>
            </a:r>
            <a:r>
              <a:rPr lang="lv-LV" dirty="0"/>
              <a:t> TO </a:t>
            </a:r>
            <a:r>
              <a:rPr lang="lv-LV" dirty="0" err="1"/>
              <a:t>EDIT</a:t>
            </a:r>
            <a:r>
              <a:rPr lang="lv-LV" dirty="0"/>
              <a:t> </a:t>
            </a:r>
            <a:r>
              <a:rPr lang="lv-LV" dirty="0" err="1"/>
              <a:t>MASTER</a:t>
            </a:r>
            <a:r>
              <a:rPr lang="lv-LV" dirty="0"/>
              <a:t> </a:t>
            </a:r>
            <a:r>
              <a:rPr lang="lv-LV" dirty="0" err="1"/>
              <a:t>TITLE</a:t>
            </a:r>
            <a:r>
              <a:rPr lang="lv-LV" dirty="0"/>
              <a:t> </a:t>
            </a:r>
            <a:r>
              <a:rPr lang="lv-LV" dirty="0" err="1"/>
              <a:t>STYLE</a:t>
            </a:r>
            <a:endParaRPr lang="en-US" dirty="0"/>
          </a:p>
        </p:txBody>
      </p:sp>
      <p:sp>
        <p:nvSpPr>
          <p:cNvPr id="3" name="Content Placeholder 2"/>
          <p:cNvSpPr>
            <a:spLocks noGrp="1"/>
          </p:cNvSpPr>
          <p:nvPr>
            <p:ph idx="1"/>
          </p:nvPr>
        </p:nvSpPr>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lv-LV" dirty="0" err="1"/>
              <a:t>Click</a:t>
            </a:r>
            <a:r>
              <a:rPr lang="lv-LV" dirty="0"/>
              <a:t> to </a:t>
            </a:r>
            <a:r>
              <a:rPr lang="lv-LV" dirty="0" err="1"/>
              <a:t>edit</a:t>
            </a:r>
            <a:r>
              <a:rPr lang="lv-LV" dirty="0"/>
              <a:t> </a:t>
            </a:r>
            <a:r>
              <a:rPr lang="lv-LV" dirty="0" err="1"/>
              <a:t>Master</a:t>
            </a:r>
            <a:r>
              <a:rPr lang="lv-LV" dirty="0"/>
              <a:t> </a:t>
            </a:r>
            <a:r>
              <a:rPr lang="lv-LV" dirty="0" err="1"/>
              <a:t>text</a:t>
            </a:r>
            <a:r>
              <a:rPr lang="lv-LV" dirty="0"/>
              <a:t> </a:t>
            </a:r>
            <a:r>
              <a:rPr lang="lv-LV" dirty="0" err="1"/>
              <a:t>styles</a:t>
            </a:r>
            <a:endParaRPr lang="lv-LV" dirty="0"/>
          </a:p>
          <a:p>
            <a:pPr lvl="1"/>
            <a:r>
              <a:rPr lang="lv-LV" dirty="0" err="1"/>
              <a:t>Second</a:t>
            </a:r>
            <a:r>
              <a:rPr lang="lv-LV" dirty="0"/>
              <a:t> </a:t>
            </a:r>
            <a:r>
              <a:rPr lang="lv-LV" dirty="0" err="1"/>
              <a:t>level</a:t>
            </a:r>
            <a:endParaRPr lang="lv-LV" dirty="0"/>
          </a:p>
          <a:p>
            <a:pPr lvl="2"/>
            <a:r>
              <a:rPr lang="lv-LV" dirty="0" err="1"/>
              <a:t>Third</a:t>
            </a:r>
            <a:r>
              <a:rPr lang="lv-LV" dirty="0"/>
              <a:t> </a:t>
            </a:r>
            <a:r>
              <a:rPr lang="lv-LV" dirty="0" err="1"/>
              <a:t>level</a:t>
            </a:r>
            <a:endParaRPr lang="lv-LV" dirty="0"/>
          </a:p>
          <a:p>
            <a:pPr lvl="3"/>
            <a:r>
              <a:rPr lang="lv-LV" dirty="0" err="1"/>
              <a:t>Fourth</a:t>
            </a:r>
            <a:r>
              <a:rPr lang="lv-LV" dirty="0"/>
              <a:t> </a:t>
            </a:r>
            <a:r>
              <a:rPr lang="lv-LV" dirty="0" err="1"/>
              <a:t>level</a:t>
            </a:r>
            <a:endParaRPr lang="lv-LV" dirty="0"/>
          </a:p>
          <a:p>
            <a:pPr lvl="4"/>
            <a:r>
              <a:rPr lang="lv-LV" dirty="0" err="1"/>
              <a:t>Fifth</a:t>
            </a:r>
            <a:r>
              <a:rPr lang="lv-LV" dirty="0"/>
              <a:t> </a:t>
            </a:r>
            <a:r>
              <a:rPr lang="lv-LV" dirty="0" err="1"/>
              <a:t>level</a:t>
            </a:r>
            <a:endParaRPr lang="en-US" dirty="0"/>
          </a:p>
        </p:txBody>
      </p:sp>
      <p:sp>
        <p:nvSpPr>
          <p:cNvPr id="7" name="Flowchart: Manual Input 6">
            <a:extLst>
              <a:ext uri="{FF2B5EF4-FFF2-40B4-BE49-F238E27FC236}">
                <a16:creationId xmlns:a16="http://schemas.microsoft.com/office/drawing/2014/main" id="{193F31D0-2DC1-4A82-AEEE-80E5A3731331}"/>
              </a:ext>
            </a:extLst>
          </p:cNvPr>
          <p:cNvSpPr/>
          <p:nvPr userDrawn="1"/>
        </p:nvSpPr>
        <p:spPr>
          <a:xfrm rot="16200000">
            <a:off x="6783844" y="1439784"/>
            <a:ext cx="264580" cy="10514025"/>
          </a:xfrm>
          <a:prstGeom prst="flowChartManualInput">
            <a:avLst/>
          </a:prstGeom>
          <a:solidFill>
            <a:srgbClr val="9A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v-LV"/>
          </a:p>
        </p:txBody>
      </p:sp>
      <p:sp>
        <p:nvSpPr>
          <p:cNvPr id="6" name="Slide Number Placeholder 5"/>
          <p:cNvSpPr>
            <a:spLocks noGrp="1"/>
          </p:cNvSpPr>
          <p:nvPr>
            <p:ph type="sldNum" sz="quarter" idx="12"/>
          </p:nvPr>
        </p:nvSpPr>
        <p:spPr>
          <a:xfrm>
            <a:off x="11095348" y="6573935"/>
            <a:ext cx="1033807" cy="229697"/>
          </a:xfrm>
        </p:spPr>
        <p:txBody>
          <a:bodyPr/>
          <a:lstStyle>
            <a:lvl1pPr>
              <a:defRPr sz="1100">
                <a:solidFill>
                  <a:schemeClr val="bg1"/>
                </a:solidFill>
                <a:latin typeface="Calibri Light" panose="020F0302020204030204" pitchFamily="34" charset="0"/>
                <a:cs typeface="Calibri Light" panose="020F0302020204030204" pitchFamily="34" charset="0"/>
              </a:defRPr>
            </a:lvl1pPr>
          </a:lstStyle>
          <a:p>
            <a:fld id="{62B7050A-10FB-9740-A56C-607921D2B576}" type="slidenum">
              <a:rPr lang="en-US" smtClean="0"/>
              <a:pPr/>
              <a:t>‹#›</a:t>
            </a:fld>
            <a:endParaRPr lang="en-US" dirty="0"/>
          </a:p>
        </p:txBody>
      </p:sp>
      <p:cxnSp>
        <p:nvCxnSpPr>
          <p:cNvPr id="10" name="Straight Connector 9">
            <a:extLst>
              <a:ext uri="{FF2B5EF4-FFF2-40B4-BE49-F238E27FC236}">
                <a16:creationId xmlns:a16="http://schemas.microsoft.com/office/drawing/2014/main" id="{EAB9685F-C118-4B55-B896-BED450DA929B}"/>
              </a:ext>
            </a:extLst>
          </p:cNvPr>
          <p:cNvCxnSpPr/>
          <p:nvPr userDrawn="1"/>
        </p:nvCxnSpPr>
        <p:spPr>
          <a:xfrm>
            <a:off x="226243" y="1244338"/>
            <a:ext cx="11613822" cy="0"/>
          </a:xfrm>
          <a:prstGeom prst="line">
            <a:avLst/>
          </a:prstGeom>
          <a:ln>
            <a:solidFill>
              <a:srgbClr val="9A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7050A-10FB-9740-A56C-607921D2B5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389" y="1962761"/>
            <a:ext cx="10396611" cy="1470025"/>
          </a:xfrm>
        </p:spPr>
        <p:txBody>
          <a:bodyPr>
            <a:noAutofit/>
          </a:bodyPr>
          <a:lstStyle/>
          <a:p>
            <a:br>
              <a:rPr lang="lv-LV" b="1" dirty="0"/>
            </a:br>
            <a:r>
              <a:rPr lang="lv-LV" sz="4800" b="1" dirty="0"/>
              <a:t>PRODUKTIVITĀTES DINAMIKA UN FAKTORI LATVIJĀ, COVID-19 PANDĒMIJAS IETEKME</a:t>
            </a:r>
            <a:endParaRPr lang="en-US" b="1" dirty="0"/>
          </a:p>
        </p:txBody>
      </p:sp>
      <p:sp>
        <p:nvSpPr>
          <p:cNvPr id="4" name="TextBox 3">
            <a:extLst>
              <a:ext uri="{FF2B5EF4-FFF2-40B4-BE49-F238E27FC236}">
                <a16:creationId xmlns:a16="http://schemas.microsoft.com/office/drawing/2014/main" id="{48EEE934-D71D-4DFF-8945-ABC2A80C7585}"/>
              </a:ext>
            </a:extLst>
          </p:cNvPr>
          <p:cNvSpPr txBox="1"/>
          <p:nvPr/>
        </p:nvSpPr>
        <p:spPr>
          <a:xfrm>
            <a:off x="5041192" y="6328942"/>
            <a:ext cx="2217017" cy="338554"/>
          </a:xfrm>
          <a:prstGeom prst="rect">
            <a:avLst/>
          </a:prstGeom>
          <a:noFill/>
        </p:spPr>
        <p:txBody>
          <a:bodyPr wrap="none" rtlCol="0">
            <a:spAutoFit/>
          </a:bodyPr>
          <a:lstStyle/>
          <a:p>
            <a:r>
              <a:rPr lang="lv-LV" sz="1600" dirty="0">
                <a:latin typeface="Calibri Light" panose="020F0302020204030204" pitchFamily="34" charset="0"/>
                <a:cs typeface="Calibri Light" panose="020F0302020204030204" pitchFamily="34" charset="0"/>
              </a:rPr>
              <a:t>2020.gada 25.novembris</a:t>
            </a:r>
          </a:p>
        </p:txBody>
      </p:sp>
      <p:sp>
        <p:nvSpPr>
          <p:cNvPr id="3" name="TextBox 2">
            <a:extLst>
              <a:ext uri="{FF2B5EF4-FFF2-40B4-BE49-F238E27FC236}">
                <a16:creationId xmlns:a16="http://schemas.microsoft.com/office/drawing/2014/main" id="{D4412BE0-E7F1-4582-8115-195450F4C21F}"/>
              </a:ext>
            </a:extLst>
          </p:cNvPr>
          <p:cNvSpPr txBox="1"/>
          <p:nvPr/>
        </p:nvSpPr>
        <p:spPr>
          <a:xfrm>
            <a:off x="1261872" y="4815840"/>
            <a:ext cx="9668256" cy="1138773"/>
          </a:xfrm>
          <a:prstGeom prst="rect">
            <a:avLst/>
          </a:prstGeom>
          <a:noFill/>
        </p:spPr>
        <p:txBody>
          <a:bodyPr wrap="square" rtlCol="0">
            <a:spAutoFit/>
          </a:bodyPr>
          <a:lstStyle/>
          <a:p>
            <a:pPr algn="ctr"/>
            <a:r>
              <a:rPr lang="lv-LV" sz="2800" b="1" dirty="0">
                <a:latin typeface="Calibri Light" panose="020F0302020204030204" pitchFamily="34" charset="0"/>
                <a:cs typeface="Calibri Light" panose="020F0302020204030204" pitchFamily="34" charset="0"/>
              </a:rPr>
              <a:t>Oļegs Barānovs,</a:t>
            </a:r>
          </a:p>
          <a:p>
            <a:pPr algn="ctr"/>
            <a:r>
              <a:rPr lang="lv-LV" sz="2000" dirty="0">
                <a:latin typeface="Calibri Light" panose="020F0302020204030204" pitchFamily="34" charset="0"/>
                <a:cs typeface="Calibri Light" panose="020F0302020204030204" pitchFamily="34" charset="0"/>
              </a:rPr>
              <a:t>Latvijas Zinātņu akadēmijas Eiropas Politikas pētījumu institūta vadošais pētnieks, Ekonomikas ministrijas Analītikas dienesta vecākais analītiķis </a:t>
            </a:r>
            <a:endParaRPr lang="lv-LV" sz="2000" b="1" dirty="0">
              <a:latin typeface="Calibri Light" panose="020F0302020204030204" pitchFamily="34" charset="0"/>
              <a:cs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461" y="6283"/>
            <a:ext cx="11893826" cy="979127"/>
          </a:xfrm>
        </p:spPr>
        <p:txBody>
          <a:bodyPr>
            <a:noAutofit/>
          </a:bodyPr>
          <a:lstStyle/>
          <a:p>
            <a:r>
              <a:rPr lang="lv-LV" b="1" dirty="0"/>
              <a:t>COVID-19 PANDĒMIJAS IETEKME UZ PRODUKTIVITĀTI IR NESKAIDRA </a:t>
            </a:r>
            <a:endParaRPr lang="en-US" b="1" dirty="0"/>
          </a:p>
        </p:txBody>
      </p:sp>
      <p:sp>
        <p:nvSpPr>
          <p:cNvPr id="5" name="Rectangle 4"/>
          <p:cNvSpPr/>
          <p:nvPr/>
        </p:nvSpPr>
        <p:spPr>
          <a:xfrm>
            <a:off x="899822" y="6260518"/>
            <a:ext cx="7434072" cy="265457"/>
          </a:xfrm>
          <a:prstGeom prst="rect">
            <a:avLst/>
          </a:prstGeom>
        </p:spPr>
        <p:txBody>
          <a:bodyPr wrap="square">
            <a:spAutoFit/>
          </a:bodyPr>
          <a:lstStyle/>
          <a:p>
            <a:pPr>
              <a:lnSpc>
                <a:spcPct val="107000"/>
              </a:lnSpc>
              <a:spcAft>
                <a:spcPts val="800"/>
              </a:spcAft>
            </a:pPr>
            <a:r>
              <a:rPr lang="en-US" sz="1100" dirty="0" err="1">
                <a:latin typeface="Calibri Light" panose="020F0302020204030204" pitchFamily="34" charset="0"/>
                <a:cs typeface="Calibri Light" panose="020F0302020204030204" pitchFamily="34" charset="0"/>
              </a:rPr>
              <a:t>Avots</a:t>
            </a:r>
            <a:r>
              <a:rPr lang="en-US" sz="1100" dirty="0">
                <a:latin typeface="Calibri Light" panose="020F0302020204030204" pitchFamily="34" charset="0"/>
                <a:cs typeface="Calibri Light" panose="020F0302020204030204" pitchFamily="34" charset="0"/>
              </a:rPr>
              <a:t>: </a:t>
            </a:r>
            <a:r>
              <a:rPr lang="lv-LV" sz="1100" dirty="0">
                <a:latin typeface="Calibri Light" panose="020F0302020204030204" pitchFamily="34" charset="0"/>
                <a:cs typeface="Calibri Light" panose="020F0302020204030204" pitchFamily="34" charset="0"/>
              </a:rPr>
              <a:t>CSP, autoru aprēķini</a:t>
            </a:r>
            <a:endParaRPr lang="en-US" sz="11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0640D152-08E0-459C-8C74-638E80D18BE8}"/>
              </a:ext>
            </a:extLst>
          </p:cNvPr>
          <p:cNvSpPr txBox="1"/>
          <p:nvPr/>
        </p:nvSpPr>
        <p:spPr>
          <a:xfrm>
            <a:off x="1133060" y="1627938"/>
            <a:ext cx="8647043"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Pievienotās vērtības, nodarbināto skaita un nostrādāto stundu dinamika </a:t>
            </a:r>
            <a:endParaRPr lang="lv-LV" sz="2000" dirty="0">
              <a:latin typeface="Calibri Light" panose="020F0302020204030204" pitchFamily="34" charset="0"/>
              <a:cs typeface="Calibri Light" panose="020F0302020204030204" pitchFamily="34" charset="0"/>
            </a:endParaRPr>
          </a:p>
          <a:p>
            <a:r>
              <a:rPr lang="lv-LV" sz="1600" dirty="0">
                <a:latin typeface="Calibri Light" panose="020F0302020204030204" pitchFamily="34" charset="0"/>
                <a:cs typeface="Calibri Light" panose="020F0302020204030204" pitchFamily="34" charset="0"/>
              </a:rPr>
              <a:t>procentos, pret iepriekšējā gada atbilstošo ceturksni, neizlīdzināti dati</a:t>
            </a:r>
          </a:p>
        </p:txBody>
      </p:sp>
      <p:graphicFrame>
        <p:nvGraphicFramePr>
          <p:cNvPr id="7" name="Content Placeholder 6">
            <a:extLst>
              <a:ext uri="{FF2B5EF4-FFF2-40B4-BE49-F238E27FC236}">
                <a16:creationId xmlns:a16="http://schemas.microsoft.com/office/drawing/2014/main" id="{C1622A25-7C56-4167-B7DE-D16679356AD0}"/>
              </a:ext>
            </a:extLst>
          </p:cNvPr>
          <p:cNvGraphicFramePr>
            <a:graphicFrameLocks noGrp="1"/>
          </p:cNvGraphicFramePr>
          <p:nvPr>
            <p:ph idx="1"/>
            <p:extLst>
              <p:ext uri="{D42A27DB-BD31-4B8C-83A1-F6EECF244321}">
                <p14:modId xmlns:p14="http://schemas.microsoft.com/office/powerpoint/2010/main" val="4280378805"/>
              </p:ext>
            </p:extLst>
          </p:nvPr>
        </p:nvGraphicFramePr>
        <p:xfrm>
          <a:off x="427383" y="2198639"/>
          <a:ext cx="11439939" cy="380459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0AB94AC-6837-49C0-A0D2-EE58E21D4E1E}"/>
              </a:ext>
            </a:extLst>
          </p:cNvPr>
          <p:cNvSpPr>
            <a:spLocks noGrp="1"/>
          </p:cNvSpPr>
          <p:nvPr>
            <p:ph type="sldNum" sz="quarter" idx="12"/>
          </p:nvPr>
        </p:nvSpPr>
        <p:spPr/>
        <p:txBody>
          <a:bodyPr/>
          <a:lstStyle/>
          <a:p>
            <a:fld id="{62B7050A-10FB-9740-A56C-607921D2B576}" type="slidenum">
              <a:rPr lang="en-US" smtClean="0"/>
              <a:pPr/>
              <a:t>10</a:t>
            </a:fld>
            <a:endParaRPr lang="en-US" dirty="0"/>
          </a:p>
        </p:txBody>
      </p:sp>
    </p:spTree>
    <p:extLst>
      <p:ext uri="{BB962C8B-B14F-4D97-AF65-F5344CB8AC3E}">
        <p14:creationId xmlns:p14="http://schemas.microsoft.com/office/powerpoint/2010/main" val="132927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712" y="125553"/>
            <a:ext cx="11045687" cy="979127"/>
          </a:xfrm>
        </p:spPr>
        <p:txBody>
          <a:bodyPr>
            <a:noAutofit/>
          </a:bodyPr>
          <a:lstStyle/>
          <a:p>
            <a:r>
              <a:rPr lang="lv-LV" sz="2800" b="1" dirty="0"/>
              <a:t>TIRGUS SEKTORA NOZARĒS AR RELATĪVI AUGSTĀKU PRODUKTIVITĀTES LĪMENI NAV VĒROJAMA LIELĀKA NOTURĪBA PRET COVID-19 PANDĒMIJAS ŠOKU KĀ CITĀS NOZARĒS</a:t>
            </a:r>
            <a:endParaRPr lang="en-US" sz="2800" b="1" dirty="0"/>
          </a:p>
        </p:txBody>
      </p:sp>
      <p:sp>
        <p:nvSpPr>
          <p:cNvPr id="6" name="TextBox 5">
            <a:extLst>
              <a:ext uri="{FF2B5EF4-FFF2-40B4-BE49-F238E27FC236}">
                <a16:creationId xmlns:a16="http://schemas.microsoft.com/office/drawing/2014/main" id="{0640D152-08E0-459C-8C74-638E80D18BE8}"/>
              </a:ext>
            </a:extLst>
          </p:cNvPr>
          <p:cNvSpPr txBox="1"/>
          <p:nvPr/>
        </p:nvSpPr>
        <p:spPr>
          <a:xfrm>
            <a:off x="1244600" y="1468603"/>
            <a:ext cx="9702800"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Covid-19 pandēmijas ietekme uz produktivitāti pēc nodarbināto skaita tirgus sektora nozarēs </a:t>
            </a:r>
          </a:p>
          <a:p>
            <a:r>
              <a:rPr lang="lv-LV" sz="1600" dirty="0">
                <a:latin typeface="Calibri Light" panose="020F0302020204030204" pitchFamily="34" charset="0"/>
                <a:cs typeface="Calibri Light" panose="020F0302020204030204" pitchFamily="34" charset="0"/>
              </a:rPr>
              <a:t>procentos, 2019=100</a:t>
            </a:r>
            <a:endParaRPr lang="lv-LV" dirty="0"/>
          </a:p>
        </p:txBody>
      </p:sp>
      <p:graphicFrame>
        <p:nvGraphicFramePr>
          <p:cNvPr id="8" name="Content Placeholder 7">
            <a:extLst>
              <a:ext uri="{FF2B5EF4-FFF2-40B4-BE49-F238E27FC236}">
                <a16:creationId xmlns:a16="http://schemas.microsoft.com/office/drawing/2014/main" id="{5361CE44-A507-42F2-8C85-C19B1A2C8132}"/>
              </a:ext>
            </a:extLst>
          </p:cNvPr>
          <p:cNvGraphicFramePr>
            <a:graphicFrameLocks noGrp="1"/>
          </p:cNvGraphicFramePr>
          <p:nvPr>
            <p:ph idx="1"/>
            <p:extLst>
              <p:ext uri="{D42A27DB-BD31-4B8C-83A1-F6EECF244321}">
                <p14:modId xmlns:p14="http://schemas.microsoft.com/office/powerpoint/2010/main" val="2744691054"/>
              </p:ext>
            </p:extLst>
          </p:nvPr>
        </p:nvGraphicFramePr>
        <p:xfrm>
          <a:off x="942975" y="2181609"/>
          <a:ext cx="10795000" cy="414558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A6591E3-3DC4-46DE-B390-FCC659CF3BD9}"/>
              </a:ext>
            </a:extLst>
          </p:cNvPr>
          <p:cNvSpPr>
            <a:spLocks noGrp="1"/>
          </p:cNvSpPr>
          <p:nvPr>
            <p:ph type="sldNum" sz="quarter" idx="12"/>
          </p:nvPr>
        </p:nvSpPr>
        <p:spPr/>
        <p:txBody>
          <a:bodyPr/>
          <a:lstStyle/>
          <a:p>
            <a:fld id="{62B7050A-10FB-9740-A56C-607921D2B576}" type="slidenum">
              <a:rPr lang="en-US" smtClean="0"/>
              <a:pPr/>
              <a:t>11</a:t>
            </a:fld>
            <a:endParaRPr lang="en-US" dirty="0"/>
          </a:p>
        </p:txBody>
      </p:sp>
      <p:sp>
        <p:nvSpPr>
          <p:cNvPr id="9" name="TextBox 8">
            <a:extLst>
              <a:ext uri="{FF2B5EF4-FFF2-40B4-BE49-F238E27FC236}">
                <a16:creationId xmlns:a16="http://schemas.microsoft.com/office/drawing/2014/main" id="{89477B72-7AC1-44A3-A615-CF417691E2C2}"/>
              </a:ext>
            </a:extLst>
          </p:cNvPr>
          <p:cNvSpPr txBox="1"/>
          <p:nvPr/>
        </p:nvSpPr>
        <p:spPr>
          <a:xfrm>
            <a:off x="1184031" y="6193716"/>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Autoru aprēķins</a:t>
            </a:r>
          </a:p>
        </p:txBody>
      </p:sp>
    </p:spTree>
    <p:extLst>
      <p:ext uri="{BB962C8B-B14F-4D97-AF65-F5344CB8AC3E}">
        <p14:creationId xmlns:p14="http://schemas.microsoft.com/office/powerpoint/2010/main" val="362935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9E68-FB51-4742-A3AC-EF38F7DF57F1}"/>
              </a:ext>
            </a:extLst>
          </p:cNvPr>
          <p:cNvSpPr>
            <a:spLocks noGrp="1"/>
          </p:cNvSpPr>
          <p:nvPr>
            <p:ph type="title"/>
          </p:nvPr>
        </p:nvSpPr>
        <p:spPr>
          <a:xfrm>
            <a:off x="2127281" y="451201"/>
            <a:ext cx="7886700" cy="458876"/>
          </a:xfrm>
        </p:spPr>
        <p:txBody>
          <a:bodyPr>
            <a:noAutofit/>
          </a:bodyPr>
          <a:lstStyle/>
          <a:p>
            <a:pPr algn="ctr"/>
            <a:r>
              <a:rPr lang="lv-LV" b="1" dirty="0"/>
              <a:t>PROGNOŽU SCENĀRIJU PAMATPIEŅĒMUMI</a:t>
            </a:r>
          </a:p>
        </p:txBody>
      </p:sp>
      <p:graphicFrame>
        <p:nvGraphicFramePr>
          <p:cNvPr id="4" name="Table 3">
            <a:extLst>
              <a:ext uri="{FF2B5EF4-FFF2-40B4-BE49-F238E27FC236}">
                <a16:creationId xmlns:a16="http://schemas.microsoft.com/office/drawing/2014/main" id="{C1EB640F-8BD3-4637-A438-A45BC84B14C2}"/>
              </a:ext>
            </a:extLst>
          </p:cNvPr>
          <p:cNvGraphicFramePr>
            <a:graphicFrameLocks noGrp="1"/>
          </p:cNvGraphicFramePr>
          <p:nvPr>
            <p:extLst>
              <p:ext uri="{D42A27DB-BD31-4B8C-83A1-F6EECF244321}">
                <p14:modId xmlns:p14="http://schemas.microsoft.com/office/powerpoint/2010/main" val="2718748505"/>
              </p:ext>
            </p:extLst>
          </p:nvPr>
        </p:nvGraphicFramePr>
        <p:xfrm>
          <a:off x="1001128" y="1930400"/>
          <a:ext cx="10897230" cy="4420167"/>
        </p:xfrm>
        <a:graphic>
          <a:graphicData uri="http://schemas.openxmlformats.org/drawingml/2006/table">
            <a:tbl>
              <a:tblPr firstRow="1" firstCol="1" bandRow="1">
                <a:tableStyleId>{5C22544A-7EE6-4342-B048-85BDC9FD1C3A}</a:tableStyleId>
              </a:tblPr>
              <a:tblGrid>
                <a:gridCol w="2046872">
                  <a:extLst>
                    <a:ext uri="{9D8B030D-6E8A-4147-A177-3AD203B41FA5}">
                      <a16:colId xmlns:a16="http://schemas.microsoft.com/office/drawing/2014/main" val="3631186367"/>
                    </a:ext>
                  </a:extLst>
                </a:gridCol>
                <a:gridCol w="4203700">
                  <a:extLst>
                    <a:ext uri="{9D8B030D-6E8A-4147-A177-3AD203B41FA5}">
                      <a16:colId xmlns:a16="http://schemas.microsoft.com/office/drawing/2014/main" val="4077549273"/>
                    </a:ext>
                  </a:extLst>
                </a:gridCol>
                <a:gridCol w="4646658">
                  <a:extLst>
                    <a:ext uri="{9D8B030D-6E8A-4147-A177-3AD203B41FA5}">
                      <a16:colId xmlns:a16="http://schemas.microsoft.com/office/drawing/2014/main" val="2967401001"/>
                    </a:ext>
                  </a:extLst>
                </a:gridCol>
              </a:tblGrid>
              <a:tr h="408293">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ĀRĒJĀ VIDE</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bg1"/>
                    </a:solidFill>
                  </a:tcPr>
                </a:tc>
                <a:tc>
                  <a:txBody>
                    <a:bodyPr/>
                    <a:lstStyle/>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Covid-19 izplatība saglabājas viļņveidīga līdz efektīvas vakcīnas izstrādei. Situācija normalizējas 2021.g. nogalē. </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tc>
                  <a:txBody>
                    <a:bodyPr/>
                    <a:lstStyle/>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Covid-19 izplatība saglabājas viļņveidīga līdz efektīvas vakcīnas izstrādei. Situācija normalizējas 2021.g. nogalē.</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extLst>
                  <a:ext uri="{0D108BD9-81ED-4DB2-BD59-A6C34878D82A}">
                    <a16:rowId xmlns:a16="http://schemas.microsoft.com/office/drawing/2014/main" val="847985477"/>
                  </a:ext>
                </a:extLst>
              </a:tr>
              <a:tr h="675622">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COVID-19 IETEKME</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accent4">
                        <a:lumMod val="20000"/>
                        <a:lumOff val="80000"/>
                      </a:schemeClr>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Smagāk skartās nozares atkopjas lēni. Pirmskrīzes apjomu sasniegšana var prasīt vairākus gadus. Ekonomikas transformācijas process ir lēns</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accent4">
                        <a:lumMod val="20000"/>
                        <a:lumOff val="80000"/>
                      </a:schemeClr>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Uzņēmumi meklē risinājumus pārorientēt darbību no vissmagāk skartām jomām uz jaunām uzņēmējdarbības nišām.</a:t>
                      </a:r>
                      <a:endParaRPr lang="lv-LV" sz="1000" b="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Tirdzniecībā attīstās e-komercijas prakse. Saglabājas elastīgas darba formas</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accent4">
                        <a:lumMod val="20000"/>
                        <a:lumOff val="80000"/>
                      </a:schemeClr>
                    </a:solidFill>
                  </a:tcPr>
                </a:tc>
                <a:extLst>
                  <a:ext uri="{0D108BD9-81ED-4DB2-BD59-A6C34878D82A}">
                    <a16:rowId xmlns:a16="http://schemas.microsoft.com/office/drawing/2014/main" val="4163763695"/>
                  </a:ext>
                </a:extLst>
              </a:tr>
              <a:tr h="515283">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INVESTĪCIJAS, TEHNOLOĢIJAS</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bg1"/>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Investīcijas esošo biznesa modeļu saglabāšanā</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Pieejamo finanšu līdzekļu ieguldījumi produktivitātes plaisas mazināšanā ar tehnoloģiski attīstītajām valstīm. Ieguldījumi  ne tikai tehnoloģiskās novitātes, bet arī ražošanas procesu vadības pilnveidošanā</a:t>
                      </a:r>
                    </a:p>
                    <a:p>
                      <a:pPr algn="l">
                        <a:lnSpc>
                          <a:spcPct val="107000"/>
                        </a:lnSpc>
                        <a:spcAft>
                          <a:spcPts val="0"/>
                        </a:spcAft>
                      </a:pPr>
                      <a:endParaRPr lang="lv-LV" sz="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extLst>
                  <a:ext uri="{0D108BD9-81ED-4DB2-BD59-A6C34878D82A}">
                    <a16:rowId xmlns:a16="http://schemas.microsoft.com/office/drawing/2014/main" val="1406378381"/>
                  </a:ext>
                </a:extLst>
              </a:tr>
              <a:tr h="497510">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INOVĀCIJA, PĒTNIECĪBA</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accent4">
                        <a:lumMod val="20000"/>
                        <a:lumOff val="80000"/>
                      </a:schemeClr>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Ieguldījumi pētniecībā un attīstība turpina augt lēni. Latvija ilgstoši saglabā vājāko pozīciju starp es dalībvalstīm.</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accent4">
                        <a:lumMod val="20000"/>
                        <a:lumOff val="80000"/>
                      </a:schemeClr>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Būtiski palielinās finansējums pētniecībai un attīstībai, 2027.Gadā sasniedzot 1,5% no IKP. Pieaug uzņēmumu pašu veikto pētījumu izdevumu īpatsvars.</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accent4">
                        <a:lumMod val="20000"/>
                        <a:lumOff val="80000"/>
                      </a:schemeClr>
                    </a:solidFill>
                  </a:tcPr>
                </a:tc>
                <a:extLst>
                  <a:ext uri="{0D108BD9-81ED-4DB2-BD59-A6C34878D82A}">
                    <a16:rowId xmlns:a16="http://schemas.microsoft.com/office/drawing/2014/main" val="1009722494"/>
                  </a:ext>
                </a:extLst>
              </a:tr>
              <a:tr h="662278">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DIGITALIZĀCIJA</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bg1"/>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Turpinās uzsāktās atsevišķu uzņēmumu iniciatīvas (5g, gēni, viedā pilsēta) taču turpina pieaugt atšķirības starp uzņēmumiem, kas ir digitālo tehnoloģiju līderi un uzņēmumiem, kas digitālos risinājumus izmanto kūtri.</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Atbilstoši katra uzņēmuma digitālā brieduma pakāpei notiek nepārtraukts digitālo tehnoloģiju ieviešanas process. Veidojas jauni produkti un tirgus nišas.</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extLst>
                  <a:ext uri="{0D108BD9-81ED-4DB2-BD59-A6C34878D82A}">
                    <a16:rowId xmlns:a16="http://schemas.microsoft.com/office/drawing/2014/main" val="1610359920"/>
                  </a:ext>
                </a:extLst>
              </a:tr>
              <a:tr h="371516">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ZAĻAIS KURSS</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accent4">
                        <a:lumMod val="20000"/>
                        <a:lumOff val="80000"/>
                      </a:schemeClr>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Vides prasību ievērošanai Latvija importē zaļās tehnoloģijas</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accent4">
                        <a:lumMod val="20000"/>
                        <a:lumOff val="80000"/>
                      </a:schemeClr>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Savlaicīga pārorientācija un sagatavošanās pārmaiņām. Jaunu biznesa nišu meklēšana zaļo tehnoloģiju izstrādei un eksportam.</a:t>
                      </a:r>
                    </a:p>
                    <a:p>
                      <a:pPr algn="l">
                        <a:lnSpc>
                          <a:spcPct val="107000"/>
                        </a:lnSpc>
                        <a:spcAft>
                          <a:spcPts val="0"/>
                        </a:spcAft>
                      </a:pPr>
                      <a:endParaRPr lang="lv-LV" sz="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accent4">
                        <a:lumMod val="20000"/>
                        <a:lumOff val="80000"/>
                      </a:schemeClr>
                    </a:solidFill>
                  </a:tcPr>
                </a:tc>
                <a:extLst>
                  <a:ext uri="{0D108BD9-81ED-4DB2-BD59-A6C34878D82A}">
                    <a16:rowId xmlns:a16="http://schemas.microsoft.com/office/drawing/2014/main" val="2415219985"/>
                  </a:ext>
                </a:extLst>
              </a:tr>
              <a:tr h="1029928">
                <a:tc>
                  <a:txBody>
                    <a:bodyPr/>
                    <a:lstStyle/>
                    <a:p>
                      <a:pPr>
                        <a:lnSpc>
                          <a:spcPct val="100000"/>
                        </a:lnSpc>
                        <a:spcBef>
                          <a:spcPts val="600"/>
                        </a:spcBef>
                        <a:spcAft>
                          <a:spcPts val="0"/>
                        </a:spcAft>
                      </a:pPr>
                      <a:r>
                        <a:rPr lang="lv-LV" sz="1200" dirty="0">
                          <a:solidFill>
                            <a:schemeClr val="tx1"/>
                          </a:solidFill>
                          <a:effectLst>
                            <a:innerShdw blurRad="63500" dist="50800" dir="18900000">
                              <a:prstClr val="black">
                                <a:alpha val="50000"/>
                              </a:prstClr>
                            </a:innerShdw>
                          </a:effectLst>
                          <a:latin typeface="+mj-lt"/>
                        </a:rPr>
                        <a:t>CILVĒKKAPITĀLS</a:t>
                      </a:r>
                      <a:endParaRPr lang="lv-LV" sz="1200" dirty="0">
                        <a:solidFill>
                          <a:schemeClr val="tx1"/>
                        </a:solidFill>
                        <a:effectLst>
                          <a:innerShdw blurRad="63500" dist="50800" dir="18900000">
                            <a:prstClr val="black">
                              <a:alpha val="50000"/>
                            </a:prstClr>
                          </a:innerShdw>
                        </a:effectLst>
                        <a:latin typeface="+mj-lt"/>
                        <a:ea typeface="Calibri" panose="020F0502020204030204" pitchFamily="34" charset="0"/>
                        <a:cs typeface="Times New Roman" panose="02020603050405020304" pitchFamily="18" charset="0"/>
                      </a:endParaRPr>
                    </a:p>
                  </a:txBody>
                  <a:tcPr marL="38457" marR="38457" marT="0" marB="0" anchor="ctr">
                    <a:solidFill>
                      <a:schemeClr val="bg1"/>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Vidējā termiņā turpina pieaugt darbaspēka piedāvājuma un pieprasījuma neatbilstības. Sabiedrības iesaiste pieaugušo izglītība saglabājas 7-8% līmenī. Tirgū dominē salīdzinoši īsas mācības vispārējo kompetenču paaugstināšanai.</a:t>
                      </a:r>
                      <a:endParaRPr lang="lv-LV" sz="10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tc>
                  <a:txBody>
                    <a:bodyPr/>
                    <a:lstStyle/>
                    <a:p>
                      <a:pPr algn="l">
                        <a:lnSpc>
                          <a:spcPct val="107000"/>
                        </a:lnSpc>
                        <a:spcAft>
                          <a:spcPts val="0"/>
                        </a:spcAft>
                      </a:pPr>
                      <a:endParaRPr lang="lv-LV" sz="400" b="0" spc="-20" dirty="0">
                        <a:solidFill>
                          <a:schemeClr val="tx1"/>
                        </a:solidFill>
                        <a:effectLst/>
                        <a:latin typeface="Calibri Light" panose="020F0302020204030204" pitchFamily="34" charset="0"/>
                        <a:cs typeface="Calibri Light" panose="020F0302020204030204" pitchFamily="34" charset="0"/>
                      </a:endParaRPr>
                    </a:p>
                    <a:p>
                      <a:pPr algn="l">
                        <a:lnSpc>
                          <a:spcPct val="107000"/>
                        </a:lnSpc>
                        <a:spcAft>
                          <a:spcPts val="0"/>
                        </a:spcAft>
                      </a:pPr>
                      <a:r>
                        <a:rPr lang="lv-LV" sz="1000" b="0" spc="-20" dirty="0">
                          <a:solidFill>
                            <a:schemeClr val="tx1"/>
                          </a:solidFill>
                          <a:effectLst/>
                          <a:latin typeface="Calibri Light" panose="020F0302020204030204" pitchFamily="34" charset="0"/>
                          <a:cs typeface="Calibri Light" panose="020F0302020204030204" pitchFamily="34" charset="0"/>
                        </a:rPr>
                        <a:t>6-9 mēnešu valsts subsidētas mācību programmas darbaspēka pārkvalificēšanai uz nozarēm ar lielāko izaugsmes potenciālu. Pieaugušo izglītības piedāvājums jauno digitālo tehnoloģiju kontekstā visām sabiedrības grupām, tādejādi mazinot nevienlīdzības pieauguma riskus. Darba devēju aktīva iesaiste esošo darbinieku kompetenču paaugstināšanā, kā arī jaunu prasmju kopu izveide, lai cilvēki varētu kvalificēties jaunām profesijām ekonomikas transformācijas un robotizācijas apstākļos.</a:t>
                      </a:r>
                    </a:p>
                    <a:p>
                      <a:pPr algn="l">
                        <a:lnSpc>
                          <a:spcPct val="107000"/>
                        </a:lnSpc>
                        <a:spcAft>
                          <a:spcPts val="0"/>
                        </a:spcAft>
                      </a:pPr>
                      <a:endParaRPr lang="lv-LV" sz="400" b="0" dirty="0">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38457" marR="38457" marT="0" marB="0">
                    <a:solidFill>
                      <a:schemeClr val="bg1"/>
                    </a:solidFill>
                  </a:tcPr>
                </a:tc>
                <a:extLst>
                  <a:ext uri="{0D108BD9-81ED-4DB2-BD59-A6C34878D82A}">
                    <a16:rowId xmlns:a16="http://schemas.microsoft.com/office/drawing/2014/main" val="1087814802"/>
                  </a:ext>
                </a:extLst>
              </a:tr>
            </a:tbl>
          </a:graphicData>
        </a:graphic>
      </p:graphicFrame>
      <p:sp>
        <p:nvSpPr>
          <p:cNvPr id="5" name="Rectangle 4">
            <a:extLst>
              <a:ext uri="{FF2B5EF4-FFF2-40B4-BE49-F238E27FC236}">
                <a16:creationId xmlns:a16="http://schemas.microsoft.com/office/drawing/2014/main" id="{65341A32-6D69-48B6-B82F-A17F83C196A4}"/>
              </a:ext>
            </a:extLst>
          </p:cNvPr>
          <p:cNvSpPr/>
          <p:nvPr/>
        </p:nvSpPr>
        <p:spPr>
          <a:xfrm>
            <a:off x="3123537" y="1438824"/>
            <a:ext cx="4063894" cy="478785"/>
          </a:xfrm>
          <a:prstGeom prst="rect">
            <a:avLst/>
          </a:prstGeom>
          <a:solidFill>
            <a:schemeClr val="accent1"/>
          </a:solidFill>
        </p:spPr>
        <p:txBody>
          <a:bodyPr wrap="square">
            <a:spAutoFit/>
          </a:bodyPr>
          <a:lstStyle/>
          <a:p>
            <a:pPr algn="ctr">
              <a:lnSpc>
                <a:spcPct val="107000"/>
              </a:lnSpc>
              <a:spcAft>
                <a:spcPts val="225"/>
              </a:spcAft>
            </a:pPr>
            <a:r>
              <a:rPr lang="lv-LV" sz="1350" b="1"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TRENDA SCENĀRIJS</a:t>
            </a:r>
            <a:endParaRPr lang="lv-LV"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lv-LV" sz="900" dirty="0">
                <a:solidFill>
                  <a:schemeClr val="bg1"/>
                </a:solidFill>
                <a:latin typeface="Calibri Light" panose="020F0302020204030204" pitchFamily="34" charset="0"/>
                <a:ea typeface="Calibri" panose="020F0502020204030204" pitchFamily="34" charset="0"/>
              </a:rPr>
              <a:t>produktivitāte aug atbilstoši iepriekšējam trendam</a:t>
            </a:r>
            <a:endParaRPr lang="lv-LV" sz="900" dirty="0">
              <a:solidFill>
                <a:schemeClr val="bg1"/>
              </a:solidFill>
            </a:endParaRPr>
          </a:p>
        </p:txBody>
      </p:sp>
      <p:sp>
        <p:nvSpPr>
          <p:cNvPr id="6" name="Rectangle 5">
            <a:extLst>
              <a:ext uri="{FF2B5EF4-FFF2-40B4-BE49-F238E27FC236}">
                <a16:creationId xmlns:a16="http://schemas.microsoft.com/office/drawing/2014/main" id="{13010BD0-28A3-49E9-8D68-926EA686EF1A}"/>
              </a:ext>
            </a:extLst>
          </p:cNvPr>
          <p:cNvSpPr/>
          <p:nvPr/>
        </p:nvSpPr>
        <p:spPr>
          <a:xfrm>
            <a:off x="7301731" y="1429724"/>
            <a:ext cx="4596627" cy="481927"/>
          </a:xfrm>
          <a:prstGeom prst="rect">
            <a:avLst/>
          </a:prstGeom>
          <a:solidFill>
            <a:srgbClr val="C00000"/>
          </a:solidFill>
        </p:spPr>
        <p:txBody>
          <a:bodyPr wrap="square">
            <a:spAutoFit/>
          </a:bodyPr>
          <a:lstStyle/>
          <a:p>
            <a:pPr algn="ctr">
              <a:lnSpc>
                <a:spcPct val="107000"/>
              </a:lnSpc>
              <a:spcAft>
                <a:spcPts val="225"/>
              </a:spcAft>
            </a:pPr>
            <a:r>
              <a:rPr lang="lv-LV" sz="1350" b="1"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PAĀTRINĀJUMA SCENĀRIJS</a:t>
            </a:r>
          </a:p>
          <a:p>
            <a:pPr algn="ctr">
              <a:lnSpc>
                <a:spcPct val="107000"/>
              </a:lnSpc>
              <a:spcAft>
                <a:spcPts val="225"/>
              </a:spcAft>
            </a:pPr>
            <a:r>
              <a:rPr lang="lv-LV" sz="900" dirty="0">
                <a:solidFill>
                  <a:schemeClr val="bg1"/>
                </a:solidFill>
                <a:latin typeface="Calibri Light" panose="020F0302020204030204" pitchFamily="34" charset="0"/>
                <a:ea typeface="Calibri" panose="020F0502020204030204" pitchFamily="34" charset="0"/>
              </a:rPr>
              <a:t>ieguldījumi un valsts atbalsts sekmē pāreju uz augstāku produktivitātes līmeni</a:t>
            </a:r>
            <a:endParaRPr lang="lv-LV" sz="900" dirty="0">
              <a:solidFill>
                <a:schemeClr val="bg1"/>
              </a:solidFill>
            </a:endParaRPr>
          </a:p>
        </p:txBody>
      </p:sp>
      <p:pic>
        <p:nvPicPr>
          <p:cNvPr id="8" name="Picture 7" descr="A picture containing shape&#10;&#10;Description automatically generated">
            <a:extLst>
              <a:ext uri="{FF2B5EF4-FFF2-40B4-BE49-F238E27FC236}">
                <a16:creationId xmlns:a16="http://schemas.microsoft.com/office/drawing/2014/main" id="{2066057D-CCFC-43B1-A69C-1F241FA2A700}"/>
              </a:ext>
            </a:extLst>
          </p:cNvPr>
          <p:cNvPicPr>
            <a:picLocks noChangeAspect="1"/>
          </p:cNvPicPr>
          <p:nvPr/>
        </p:nvPicPr>
        <p:blipFill rotWithShape="1">
          <a:blip r:embed="rId3">
            <a:extLst>
              <a:ext uri="{28A0092B-C50C-407E-A947-70E740481C1C}">
                <a14:useLocalDpi xmlns:a14="http://schemas.microsoft.com/office/drawing/2010/main" val="0"/>
              </a:ext>
            </a:extLst>
          </a:blip>
          <a:srcRect l="6044" t="6570" r="7270" b="6744"/>
          <a:stretch/>
        </p:blipFill>
        <p:spPr>
          <a:xfrm>
            <a:off x="329318" y="1862031"/>
            <a:ext cx="458876" cy="458876"/>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22890134-1141-4943-A258-9D7BC089A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19" y="2509543"/>
            <a:ext cx="381662" cy="381662"/>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DB173914-7564-428F-8038-F2E9AD9C2ADD}"/>
              </a:ext>
            </a:extLst>
          </p:cNvPr>
          <p:cNvPicPr>
            <a:picLocks noChangeAspect="1"/>
          </p:cNvPicPr>
          <p:nvPr/>
        </p:nvPicPr>
        <p:blipFill rotWithShape="1">
          <a:blip r:embed="rId5">
            <a:extLst>
              <a:ext uri="{28A0092B-C50C-407E-A947-70E740481C1C}">
                <a14:useLocalDpi xmlns:a14="http://schemas.microsoft.com/office/drawing/2010/main" val="0"/>
              </a:ext>
            </a:extLst>
          </a:blip>
          <a:srcRect l="16101" t="15326" r="17139" b="19846"/>
          <a:stretch/>
        </p:blipFill>
        <p:spPr>
          <a:xfrm>
            <a:off x="348442" y="3042933"/>
            <a:ext cx="472550" cy="458876"/>
          </a:xfrm>
          <a:prstGeom prst="rect">
            <a:avLst/>
          </a:prstGeom>
        </p:spPr>
      </p:pic>
      <p:pic>
        <p:nvPicPr>
          <p:cNvPr id="14" name="Picture 13" descr="Icon&#10;&#10;Description automatically generated">
            <a:extLst>
              <a:ext uri="{FF2B5EF4-FFF2-40B4-BE49-F238E27FC236}">
                <a16:creationId xmlns:a16="http://schemas.microsoft.com/office/drawing/2014/main" id="{A89D914E-F9FD-4378-9B98-562257B52809}"/>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358102" y="3685316"/>
            <a:ext cx="445157" cy="336341"/>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1043C7BD-7237-4490-9C8D-5B8472BE9AD7}"/>
              </a:ext>
            </a:extLst>
          </p:cNvPr>
          <p:cNvPicPr>
            <a:picLocks noChangeAspect="1"/>
          </p:cNvPicPr>
          <p:nvPr/>
        </p:nvPicPr>
        <p:blipFill rotWithShape="1">
          <a:blip r:embed="rId7">
            <a:extLst>
              <a:ext uri="{28A0092B-C50C-407E-A947-70E740481C1C}">
                <a14:useLocalDpi xmlns:a14="http://schemas.microsoft.com/office/drawing/2010/main" val="0"/>
              </a:ext>
            </a:extLst>
          </a:blip>
          <a:srcRect l="10547" t="11631" r="11328" b="10938"/>
          <a:stretch/>
        </p:blipFill>
        <p:spPr>
          <a:xfrm>
            <a:off x="306342" y="4185544"/>
            <a:ext cx="530231" cy="525524"/>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1F8EC832-FE4D-44C4-929C-0349DDE823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815" y="5450272"/>
            <a:ext cx="477177" cy="477177"/>
          </a:xfrm>
          <a:prstGeom prst="rect">
            <a:avLst/>
          </a:prstGeom>
        </p:spPr>
      </p:pic>
      <p:pic>
        <p:nvPicPr>
          <p:cNvPr id="28" name="Picture 27" descr="Shape, arrow&#10;&#10;Description automatically generated">
            <a:extLst>
              <a:ext uri="{FF2B5EF4-FFF2-40B4-BE49-F238E27FC236}">
                <a16:creationId xmlns:a16="http://schemas.microsoft.com/office/drawing/2014/main" id="{01133B05-57F0-4FA9-A4C2-E5DFB615E0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432" y="4827900"/>
            <a:ext cx="449852" cy="403949"/>
          </a:xfrm>
          <a:prstGeom prst="rect">
            <a:avLst/>
          </a:prstGeom>
        </p:spPr>
      </p:pic>
      <p:sp>
        <p:nvSpPr>
          <p:cNvPr id="3" name="Slide Number Placeholder 2">
            <a:extLst>
              <a:ext uri="{FF2B5EF4-FFF2-40B4-BE49-F238E27FC236}">
                <a16:creationId xmlns:a16="http://schemas.microsoft.com/office/drawing/2014/main" id="{00672489-30BF-4298-8C26-7E992676CFE9}"/>
              </a:ext>
            </a:extLst>
          </p:cNvPr>
          <p:cNvSpPr>
            <a:spLocks noGrp="1"/>
          </p:cNvSpPr>
          <p:nvPr>
            <p:ph type="sldNum" sz="quarter" idx="12"/>
          </p:nvPr>
        </p:nvSpPr>
        <p:spPr/>
        <p:txBody>
          <a:bodyPr/>
          <a:lstStyle/>
          <a:p>
            <a:fld id="{62B7050A-10FB-9740-A56C-607921D2B576}" type="slidenum">
              <a:rPr lang="en-US" smtClean="0"/>
              <a:pPr/>
              <a:t>12</a:t>
            </a:fld>
            <a:endParaRPr lang="en-US" dirty="0"/>
          </a:p>
        </p:txBody>
      </p:sp>
    </p:spTree>
    <p:extLst>
      <p:ext uri="{BB962C8B-B14F-4D97-AF65-F5344CB8AC3E}">
        <p14:creationId xmlns:p14="http://schemas.microsoft.com/office/powerpoint/2010/main" val="42491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099" y="84138"/>
            <a:ext cx="11925955" cy="1046162"/>
          </a:xfrm>
        </p:spPr>
        <p:txBody>
          <a:bodyPr>
            <a:noAutofit/>
          </a:bodyPr>
          <a:lstStyle/>
          <a:p>
            <a:r>
              <a:rPr lang="lv-LV" sz="2700" b="1" dirty="0"/>
              <a:t>JAUNĀKO TEHNOLOĢIJU, JAUNU PRODUKTU UN PAKALPOJUMU ATTĪSTĪŠANA, DIGITĀLO RISINĀJUMU PLAŠĀKA IZMANTOŠANA UN PROCESU EFEKTIVITĀTES UZLABOŠANA RADA IESPĒJAS STRAUJĀK ATTĪSTĪT TAUTSAIMNIECĪBU</a:t>
            </a:r>
            <a:endParaRPr lang="en-US" sz="2700" b="1" dirty="0"/>
          </a:p>
        </p:txBody>
      </p:sp>
      <p:sp>
        <p:nvSpPr>
          <p:cNvPr id="6" name="TextBox 5">
            <a:extLst>
              <a:ext uri="{FF2B5EF4-FFF2-40B4-BE49-F238E27FC236}">
                <a16:creationId xmlns:a16="http://schemas.microsoft.com/office/drawing/2014/main" id="{0640D152-08E0-459C-8C74-638E80D18BE8}"/>
              </a:ext>
            </a:extLst>
          </p:cNvPr>
          <p:cNvSpPr txBox="1"/>
          <p:nvPr/>
        </p:nvSpPr>
        <p:spPr>
          <a:xfrm>
            <a:off x="2253996" y="1511691"/>
            <a:ext cx="7071360"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Tautsaimniecības izaugsmes scenāriji</a:t>
            </a:r>
          </a:p>
          <a:p>
            <a:r>
              <a:rPr lang="lv-LV" sz="1600" dirty="0">
                <a:latin typeface="Calibri Light" panose="020F0302020204030204" pitchFamily="34" charset="0"/>
                <a:cs typeface="Calibri Light" panose="020F0302020204030204" pitchFamily="34" charset="0"/>
              </a:rPr>
              <a:t>(IKP, 2010.gads=100)</a:t>
            </a:r>
          </a:p>
        </p:txBody>
      </p:sp>
      <p:graphicFrame>
        <p:nvGraphicFramePr>
          <p:cNvPr id="8" name="Chart 7">
            <a:extLst>
              <a:ext uri="{FF2B5EF4-FFF2-40B4-BE49-F238E27FC236}">
                <a16:creationId xmlns:a16="http://schemas.microsoft.com/office/drawing/2014/main" id="{3DD89806-9AAD-43DE-933B-1D38805ED53B}"/>
              </a:ext>
            </a:extLst>
          </p:cNvPr>
          <p:cNvGraphicFramePr/>
          <p:nvPr>
            <p:extLst>
              <p:ext uri="{D42A27DB-BD31-4B8C-83A1-F6EECF244321}">
                <p14:modId xmlns:p14="http://schemas.microsoft.com/office/powerpoint/2010/main" val="505689018"/>
              </p:ext>
            </p:extLst>
          </p:nvPr>
        </p:nvGraphicFramePr>
        <p:xfrm>
          <a:off x="1016000" y="2158022"/>
          <a:ext cx="9779000" cy="410249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E62C107-3DF9-40EF-AF59-2BE846A0BD17}"/>
              </a:ext>
            </a:extLst>
          </p:cNvPr>
          <p:cNvSpPr>
            <a:spLocks noGrp="1"/>
          </p:cNvSpPr>
          <p:nvPr>
            <p:ph type="sldNum" sz="quarter" idx="12"/>
          </p:nvPr>
        </p:nvSpPr>
        <p:spPr/>
        <p:txBody>
          <a:bodyPr/>
          <a:lstStyle/>
          <a:p>
            <a:fld id="{62B7050A-10FB-9740-A56C-607921D2B576}" type="slidenum">
              <a:rPr lang="en-US" smtClean="0"/>
              <a:pPr/>
              <a:t>13</a:t>
            </a:fld>
            <a:endParaRPr lang="en-US" dirty="0"/>
          </a:p>
        </p:txBody>
      </p:sp>
      <p:sp>
        <p:nvSpPr>
          <p:cNvPr id="9" name="TextBox 8">
            <a:extLst>
              <a:ext uri="{FF2B5EF4-FFF2-40B4-BE49-F238E27FC236}">
                <a16:creationId xmlns:a16="http://schemas.microsoft.com/office/drawing/2014/main" id="{E36AA184-D7E3-4231-83E3-8F1D95609672}"/>
              </a:ext>
            </a:extLst>
          </p:cNvPr>
          <p:cNvSpPr txBox="1"/>
          <p:nvPr/>
        </p:nvSpPr>
        <p:spPr>
          <a:xfrm>
            <a:off x="1184031" y="6187205"/>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CSP, autoru aprēķins</a:t>
            </a:r>
            <a:endParaRPr lang="lv-LV"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7899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6516"/>
          </a:xfrm>
        </p:spPr>
        <p:txBody>
          <a:bodyPr>
            <a:normAutofit/>
          </a:bodyPr>
          <a:lstStyle/>
          <a:p>
            <a:r>
              <a:rPr lang="lv-LV" sz="3200" b="1" dirty="0"/>
              <a:t>SECINĀJUMI </a:t>
            </a:r>
            <a:r>
              <a:rPr lang="lv-LV" sz="2000" dirty="0"/>
              <a:t>(1)</a:t>
            </a:r>
            <a:endParaRPr lang="en-US" sz="3200" dirty="0"/>
          </a:p>
        </p:txBody>
      </p:sp>
      <p:sp>
        <p:nvSpPr>
          <p:cNvPr id="3" name="Content Placeholder 2"/>
          <p:cNvSpPr>
            <a:spLocks noGrp="1"/>
          </p:cNvSpPr>
          <p:nvPr>
            <p:ph idx="1"/>
          </p:nvPr>
        </p:nvSpPr>
        <p:spPr>
          <a:xfrm>
            <a:off x="1016000" y="1818278"/>
            <a:ext cx="10871200" cy="4188822"/>
          </a:xfrm>
        </p:spPr>
        <p:txBody>
          <a:bodyPr>
            <a:noAutofit/>
          </a:bodyPr>
          <a:lstStyle/>
          <a:p>
            <a:pPr>
              <a:spcBef>
                <a:spcPts val="1800"/>
              </a:spcBef>
              <a:spcAft>
                <a:spcPts val="600"/>
              </a:spcAft>
              <a:buClr>
                <a:srgbClr val="9A0000"/>
              </a:buClr>
              <a:buFont typeface="Wingdings 3" panose="05040102010807070707" pitchFamily="18" charset="2"/>
              <a:buChar char="Æ"/>
            </a:pPr>
            <a:r>
              <a:rPr lang="lv-LV" sz="2000" dirty="0"/>
              <a:t>Nākotnes izredzes ir cieši saistītas ar spēju palielināt produktivitāti visos līmeņos: uzņēmumu, nozaru, tautsaimniecībā kopumā</a:t>
            </a:r>
          </a:p>
          <a:p>
            <a:pPr>
              <a:spcBef>
                <a:spcPts val="1800"/>
              </a:spcBef>
              <a:spcAft>
                <a:spcPts val="600"/>
              </a:spcAft>
              <a:buClr>
                <a:srgbClr val="9A0000"/>
              </a:buClr>
              <a:buFont typeface="Wingdings 3" panose="05040102010807070707" pitchFamily="18" charset="2"/>
              <a:buChar char="Æ"/>
            </a:pPr>
            <a:r>
              <a:rPr lang="lv-LV" sz="2000" dirty="0"/>
              <a:t>Darba ražīgums nav atkarīgs tikai no cilvēku vēlmes strādāt labāk un vairāk, tas ir cieši saistīts ar ekonomikas struktūru un uzņēmējdarbības vides dinamiku</a:t>
            </a:r>
          </a:p>
          <a:p>
            <a:pPr>
              <a:spcBef>
                <a:spcPts val="1800"/>
              </a:spcBef>
              <a:spcAft>
                <a:spcPts val="600"/>
              </a:spcAft>
              <a:buClr>
                <a:srgbClr val="9A0000"/>
              </a:buClr>
              <a:buFont typeface="Wingdings 3" panose="05040102010807070707" pitchFamily="18" charset="2"/>
              <a:buChar char="Æ"/>
            </a:pPr>
            <a:r>
              <a:rPr lang="lv-LV" sz="2000" dirty="0"/>
              <a:t>Jo ekonomikā vairāk dominē sektori ar augstu pievienoto vērtību, un attīstās ātri augoši uzņēmumi, jo labāki kļūst ražīguma rādītāji</a:t>
            </a:r>
          </a:p>
          <a:p>
            <a:pPr>
              <a:spcBef>
                <a:spcPts val="1800"/>
              </a:spcBef>
              <a:spcAft>
                <a:spcPts val="600"/>
              </a:spcAft>
              <a:buClr>
                <a:srgbClr val="9A0000"/>
              </a:buClr>
              <a:buFont typeface="Wingdings 3" panose="05040102010807070707" pitchFamily="18" charset="2"/>
              <a:buChar char="Æ"/>
            </a:pPr>
            <a:r>
              <a:rPr lang="lv-LV" sz="2000" dirty="0"/>
              <a:t>Produktivitātes pieaugumam arvien vairāk būs jābalstās uz zinātnesietilpīgām darbībām</a:t>
            </a:r>
          </a:p>
          <a:p>
            <a:pPr>
              <a:spcBef>
                <a:spcPts val="1800"/>
              </a:spcBef>
              <a:spcAft>
                <a:spcPts val="600"/>
              </a:spcAft>
              <a:buClr>
                <a:srgbClr val="9A0000"/>
              </a:buClr>
              <a:buFont typeface="Wingdings 3" panose="05040102010807070707" pitchFamily="18" charset="2"/>
              <a:buChar char="Æ"/>
            </a:pPr>
            <a:r>
              <a:rPr lang="lv-LV" sz="2000" dirty="0"/>
              <a:t>Latvijas vājākais punkts ir inovācijas, tāpēc nepieciešami ieguldījumi pētniecībā un izstrādē, cilvēku zināšanu un prasmju pilnveidošanā un citos nemateriālos aktīvos </a:t>
            </a:r>
          </a:p>
        </p:txBody>
      </p:sp>
      <p:sp>
        <p:nvSpPr>
          <p:cNvPr id="4" name="Slide Number Placeholder 3">
            <a:extLst>
              <a:ext uri="{FF2B5EF4-FFF2-40B4-BE49-F238E27FC236}">
                <a16:creationId xmlns:a16="http://schemas.microsoft.com/office/drawing/2014/main" id="{064F9D06-1E55-4FA7-9F9F-DBBB9EDE5723}"/>
              </a:ext>
            </a:extLst>
          </p:cNvPr>
          <p:cNvSpPr>
            <a:spLocks noGrp="1"/>
          </p:cNvSpPr>
          <p:nvPr>
            <p:ph type="sldNum" sz="quarter" idx="12"/>
          </p:nvPr>
        </p:nvSpPr>
        <p:spPr/>
        <p:txBody>
          <a:bodyPr/>
          <a:lstStyle/>
          <a:p>
            <a:fld id="{62B7050A-10FB-9740-A56C-607921D2B576}"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900" y="2148478"/>
            <a:ext cx="10985500" cy="3350622"/>
          </a:xfrm>
        </p:spPr>
        <p:txBody>
          <a:bodyPr>
            <a:noAutofit/>
          </a:bodyPr>
          <a:lstStyle/>
          <a:p>
            <a:pPr>
              <a:spcBef>
                <a:spcPts val="1800"/>
              </a:spcBef>
              <a:spcAft>
                <a:spcPts val="600"/>
              </a:spcAft>
              <a:buClr>
                <a:srgbClr val="9A0000"/>
              </a:buClr>
              <a:buFont typeface="Wingdings 3" panose="05040102010807070707" pitchFamily="18" charset="2"/>
              <a:buChar char="Æ"/>
            </a:pPr>
            <a:r>
              <a:rPr lang="lv-LV" sz="2000" dirty="0"/>
              <a:t>Latvijas uzņēmumu produktivitātes līmeņa palielināšanas iespējas galvenokārt ir saistītas ar tās spēju veikt tehnoloģisko modernizāciju un inovācijas, paplašināt dalību pasaules vērtības ķēdēs</a:t>
            </a:r>
          </a:p>
          <a:p>
            <a:pPr>
              <a:spcBef>
                <a:spcPts val="1800"/>
              </a:spcBef>
              <a:spcAft>
                <a:spcPts val="600"/>
              </a:spcAft>
              <a:buClr>
                <a:srgbClr val="9A0000"/>
              </a:buClr>
              <a:buFont typeface="Wingdings 3" panose="05040102010807070707" pitchFamily="18" charset="2"/>
              <a:buChar char="Æ"/>
            </a:pPr>
            <a:r>
              <a:rPr lang="lv-LV" sz="2000" dirty="0"/>
              <a:t>Politikas veidotāji nedrīkst aizmirst „vecās” problēmas, kas arī ietekmē produktivitāti,  piemēram, vājas institūcijas, infrastruktūras nepilnības, reģionu nevienlīdzība u.c.</a:t>
            </a:r>
          </a:p>
          <a:p>
            <a:pPr>
              <a:spcBef>
                <a:spcPts val="1800"/>
              </a:spcBef>
              <a:spcAft>
                <a:spcPts val="600"/>
              </a:spcAft>
              <a:buClr>
                <a:srgbClr val="9A0000"/>
              </a:buClr>
              <a:buFont typeface="Wingdings 3" panose="05040102010807070707" pitchFamily="18" charset="2"/>
              <a:buChar char="Æ"/>
            </a:pPr>
            <a:r>
              <a:rPr lang="lv-LV" sz="2000" dirty="0"/>
              <a:t>Turklāt iedzīvotāju skaita samazināšanās rada papildu problēmu produktivitātes pieaugumam, jo lietotāju skaita samazināšanās rada spriedzi attiecībā uz infrastruktūras efektivitāti un citām darbībām, kas nodrošina tikai vietējo tirgu</a:t>
            </a:r>
          </a:p>
          <a:p>
            <a:pPr>
              <a:spcBef>
                <a:spcPts val="2400"/>
              </a:spcBef>
            </a:pPr>
            <a:endParaRPr lang="lv-LV" sz="2000" dirty="0"/>
          </a:p>
          <a:p>
            <a:pPr>
              <a:spcBef>
                <a:spcPts val="2400"/>
              </a:spcBef>
            </a:pPr>
            <a:endParaRPr lang="lv-LV" sz="2000" dirty="0"/>
          </a:p>
          <a:p>
            <a:pPr>
              <a:spcBef>
                <a:spcPts val="2400"/>
              </a:spcBef>
            </a:pPr>
            <a:endParaRPr lang="en-US" sz="2000" i="1" dirty="0"/>
          </a:p>
        </p:txBody>
      </p:sp>
      <p:sp>
        <p:nvSpPr>
          <p:cNvPr id="4" name="Slide Number Placeholder 3">
            <a:extLst>
              <a:ext uri="{FF2B5EF4-FFF2-40B4-BE49-F238E27FC236}">
                <a16:creationId xmlns:a16="http://schemas.microsoft.com/office/drawing/2014/main" id="{A130D53D-1D40-42CE-81F2-6D20A4BCFE19}"/>
              </a:ext>
            </a:extLst>
          </p:cNvPr>
          <p:cNvSpPr>
            <a:spLocks noGrp="1"/>
          </p:cNvSpPr>
          <p:nvPr>
            <p:ph type="sldNum" sz="quarter" idx="12"/>
          </p:nvPr>
        </p:nvSpPr>
        <p:spPr/>
        <p:txBody>
          <a:bodyPr/>
          <a:lstStyle/>
          <a:p>
            <a:fld id="{62B7050A-10FB-9740-A56C-607921D2B576}" type="slidenum">
              <a:rPr lang="en-US" smtClean="0"/>
              <a:pPr/>
              <a:t>15</a:t>
            </a:fld>
            <a:endParaRPr lang="en-US" dirty="0"/>
          </a:p>
        </p:txBody>
      </p:sp>
      <p:sp>
        <p:nvSpPr>
          <p:cNvPr id="7" name="Title 1">
            <a:extLst>
              <a:ext uri="{FF2B5EF4-FFF2-40B4-BE49-F238E27FC236}">
                <a16:creationId xmlns:a16="http://schemas.microsoft.com/office/drawing/2014/main" id="{00D04FAF-1D62-4BCE-A383-F43B1DFA281B}"/>
              </a:ext>
            </a:extLst>
          </p:cNvPr>
          <p:cNvSpPr>
            <a:spLocks noGrp="1"/>
          </p:cNvSpPr>
          <p:nvPr>
            <p:ph type="title"/>
          </p:nvPr>
        </p:nvSpPr>
        <p:spPr>
          <a:xfrm>
            <a:off x="1981200" y="274638"/>
            <a:ext cx="8229600" cy="796516"/>
          </a:xfrm>
        </p:spPr>
        <p:txBody>
          <a:bodyPr>
            <a:normAutofit/>
          </a:bodyPr>
          <a:lstStyle/>
          <a:p>
            <a:r>
              <a:rPr lang="lv-LV" sz="3200" b="1" dirty="0"/>
              <a:t>SECINĀJUMI </a:t>
            </a:r>
            <a:r>
              <a:rPr lang="lv-LV" sz="2000" dirty="0"/>
              <a:t>(2)</a:t>
            </a:r>
            <a:endParaRPr lang="en-US" sz="3200" dirty="0"/>
          </a:p>
        </p:txBody>
      </p:sp>
    </p:spTree>
    <p:extLst>
      <p:ext uri="{BB962C8B-B14F-4D97-AF65-F5344CB8AC3E}">
        <p14:creationId xmlns:p14="http://schemas.microsoft.com/office/powerpoint/2010/main" val="402154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0" y="2377078"/>
            <a:ext cx="10756900" cy="3122022"/>
          </a:xfrm>
        </p:spPr>
        <p:txBody>
          <a:bodyPr>
            <a:noAutofit/>
          </a:bodyPr>
          <a:lstStyle/>
          <a:p>
            <a:pPr>
              <a:spcBef>
                <a:spcPts val="1800"/>
              </a:spcBef>
              <a:spcAft>
                <a:spcPts val="600"/>
              </a:spcAft>
              <a:buClr>
                <a:srgbClr val="9A0000"/>
              </a:buClr>
              <a:buFont typeface="Wingdings 3" panose="05040102010807070707" pitchFamily="18" charset="2"/>
              <a:buChar char="Æ"/>
            </a:pPr>
            <a:r>
              <a:rPr lang="lv-LV" sz="2000" dirty="0"/>
              <a:t>Ņemot vērā Covid-19 ietekmi, tehnoloģiju straujo attīstību un jaunās iniciatīvas klimata jomā, nepieciešams gudri ieguldīt publiskos līdzekļus ekonomikas kapacitātes noturēšanai īstermiņā un ekonomikas transformācijas pasākumiem vidējā un ilgtermiņā</a:t>
            </a:r>
          </a:p>
          <a:p>
            <a:pPr>
              <a:spcBef>
                <a:spcPts val="1800"/>
              </a:spcBef>
              <a:spcAft>
                <a:spcPts val="600"/>
              </a:spcAft>
              <a:buClr>
                <a:srgbClr val="9A0000"/>
              </a:buClr>
              <a:buFont typeface="Wingdings 3" panose="05040102010807070707" pitchFamily="18" charset="2"/>
              <a:buChar char="Æ"/>
            </a:pPr>
            <a:r>
              <a:rPr lang="lv-LV" sz="2000" dirty="0"/>
              <a:t>Lielāks efekts ir panākams stratēģiski un sinerģiski ieguldot gan īstermiņam, gan vidējam termiņam pieejamos publiskos finanšu līdzekļus – valsts atbalsta kritēriji ar mērķi stimulēt ekonomikas transformāciju uz augstāku pievienoto vērtību, eksporta tirgi, e-komercija</a:t>
            </a:r>
          </a:p>
        </p:txBody>
      </p:sp>
      <p:sp>
        <p:nvSpPr>
          <p:cNvPr id="4" name="Slide Number Placeholder 3">
            <a:extLst>
              <a:ext uri="{FF2B5EF4-FFF2-40B4-BE49-F238E27FC236}">
                <a16:creationId xmlns:a16="http://schemas.microsoft.com/office/drawing/2014/main" id="{0281DFE0-4CA4-4902-97F4-628A0988EEC6}"/>
              </a:ext>
            </a:extLst>
          </p:cNvPr>
          <p:cNvSpPr>
            <a:spLocks noGrp="1"/>
          </p:cNvSpPr>
          <p:nvPr>
            <p:ph type="sldNum" sz="quarter" idx="12"/>
          </p:nvPr>
        </p:nvSpPr>
        <p:spPr/>
        <p:txBody>
          <a:bodyPr/>
          <a:lstStyle/>
          <a:p>
            <a:fld id="{62B7050A-10FB-9740-A56C-607921D2B576}" type="slidenum">
              <a:rPr lang="en-US" smtClean="0"/>
              <a:pPr/>
              <a:t>16</a:t>
            </a:fld>
            <a:endParaRPr lang="en-US" dirty="0"/>
          </a:p>
        </p:txBody>
      </p:sp>
      <p:sp>
        <p:nvSpPr>
          <p:cNvPr id="7" name="Title 1">
            <a:extLst>
              <a:ext uri="{FF2B5EF4-FFF2-40B4-BE49-F238E27FC236}">
                <a16:creationId xmlns:a16="http://schemas.microsoft.com/office/drawing/2014/main" id="{294A756C-BA09-4E6D-96A4-CF78A732C8D8}"/>
              </a:ext>
            </a:extLst>
          </p:cNvPr>
          <p:cNvSpPr>
            <a:spLocks noGrp="1"/>
          </p:cNvSpPr>
          <p:nvPr>
            <p:ph type="title"/>
          </p:nvPr>
        </p:nvSpPr>
        <p:spPr>
          <a:xfrm>
            <a:off x="1981200" y="274638"/>
            <a:ext cx="8229600" cy="796516"/>
          </a:xfrm>
        </p:spPr>
        <p:txBody>
          <a:bodyPr>
            <a:normAutofit/>
          </a:bodyPr>
          <a:lstStyle/>
          <a:p>
            <a:r>
              <a:rPr lang="lv-LV" sz="3200" b="1" dirty="0"/>
              <a:t>SECINĀJUMI </a:t>
            </a:r>
            <a:r>
              <a:rPr lang="lv-LV" sz="2000" dirty="0"/>
              <a:t>(3)</a:t>
            </a:r>
            <a:endParaRPr lang="en-US" sz="3200" dirty="0"/>
          </a:p>
        </p:txBody>
      </p:sp>
    </p:spTree>
    <p:extLst>
      <p:ext uri="{BB962C8B-B14F-4D97-AF65-F5344CB8AC3E}">
        <p14:creationId xmlns:p14="http://schemas.microsoft.com/office/powerpoint/2010/main" val="414388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10;&#10;Description automatically generated">
            <a:extLst>
              <a:ext uri="{FF2B5EF4-FFF2-40B4-BE49-F238E27FC236}">
                <a16:creationId xmlns:a16="http://schemas.microsoft.com/office/drawing/2014/main" id="{B5FCF4FA-79A0-4178-A561-996ADF81A199}"/>
              </a:ext>
            </a:extLst>
          </p:cNvPr>
          <p:cNvPicPr>
            <a:picLocks noGrp="1" noChangeAspect="1"/>
          </p:cNvPicPr>
          <p:nvPr>
            <p:ph idx="1"/>
          </p:nvPr>
        </p:nvPicPr>
        <p:blipFill>
          <a:blip r:embed="rId2"/>
          <a:stretch>
            <a:fillRect/>
          </a:stretch>
        </p:blipFill>
        <p:spPr>
          <a:xfrm>
            <a:off x="0" y="-1"/>
            <a:ext cx="12192000" cy="6847821"/>
          </a:xfrm>
        </p:spPr>
      </p:pic>
      <p:sp>
        <p:nvSpPr>
          <p:cNvPr id="4" name="Slide Number Placeholder 3">
            <a:extLst>
              <a:ext uri="{FF2B5EF4-FFF2-40B4-BE49-F238E27FC236}">
                <a16:creationId xmlns:a16="http://schemas.microsoft.com/office/drawing/2014/main" id="{E72A73B2-5BF3-422D-8605-4EA4948EC869}"/>
              </a:ext>
            </a:extLst>
          </p:cNvPr>
          <p:cNvSpPr>
            <a:spLocks noGrp="1"/>
          </p:cNvSpPr>
          <p:nvPr>
            <p:ph type="sldNum" sz="quarter" idx="12"/>
          </p:nvPr>
        </p:nvSpPr>
        <p:spPr/>
        <p:txBody>
          <a:bodyPr/>
          <a:lstStyle/>
          <a:p>
            <a:fld id="{62B7050A-10FB-9740-A56C-607921D2B576}" type="slidenum">
              <a:rPr lang="en-US" smtClean="0"/>
              <a:pPr/>
              <a:t>17</a:t>
            </a:fld>
            <a:endParaRPr lang="en-US" dirty="0"/>
          </a:p>
        </p:txBody>
      </p:sp>
    </p:spTree>
    <p:extLst>
      <p:ext uri="{BB962C8B-B14F-4D97-AF65-F5344CB8AC3E}">
        <p14:creationId xmlns:p14="http://schemas.microsoft.com/office/powerpoint/2010/main" val="346808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7259" y="88988"/>
            <a:ext cx="9324864" cy="1118489"/>
          </a:xfrm>
        </p:spPr>
        <p:txBody>
          <a:bodyPr>
            <a:normAutofit/>
          </a:bodyPr>
          <a:lstStyle/>
          <a:p>
            <a:r>
              <a:rPr lang="lv-LV" sz="3200" b="1" dirty="0"/>
              <a:t>PRODUKTIVITĀTES PIEAUGUMA TEMPIEM PĒC GLOBĀLĀS FINANŠU KRĪZES IR TENDENCE SARUKT</a:t>
            </a:r>
            <a:endParaRPr lang="en-US" sz="3200" dirty="0"/>
          </a:p>
        </p:txBody>
      </p:sp>
      <p:graphicFrame>
        <p:nvGraphicFramePr>
          <p:cNvPr id="6" name="Chart 5">
            <a:extLst>
              <a:ext uri="{FF2B5EF4-FFF2-40B4-BE49-F238E27FC236}">
                <a16:creationId xmlns:a16="http://schemas.microsoft.com/office/drawing/2014/main" id="{E5E91761-A3F1-4E29-96F8-1AE3FB15F4DB}"/>
              </a:ext>
            </a:extLst>
          </p:cNvPr>
          <p:cNvGraphicFramePr/>
          <p:nvPr>
            <p:extLst>
              <p:ext uri="{D42A27DB-BD31-4B8C-83A1-F6EECF244321}">
                <p14:modId xmlns:p14="http://schemas.microsoft.com/office/powerpoint/2010/main" val="665526304"/>
              </p:ext>
            </p:extLst>
          </p:nvPr>
        </p:nvGraphicFramePr>
        <p:xfrm>
          <a:off x="1184031" y="2172941"/>
          <a:ext cx="9854253" cy="41069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F437C94-4583-474D-9153-CFA557C3DD31}"/>
              </a:ext>
            </a:extLst>
          </p:cNvPr>
          <p:cNvSpPr txBox="1"/>
          <p:nvPr/>
        </p:nvSpPr>
        <p:spPr>
          <a:xfrm>
            <a:off x="1184031" y="6149105"/>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EUROSTAT, autoru aprēķins</a:t>
            </a:r>
            <a:endParaRPr lang="lv-LV" sz="1400" dirty="0">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F84B9D97-0FC1-496D-92F5-D47594EE2F57}"/>
              </a:ext>
            </a:extLst>
          </p:cNvPr>
          <p:cNvSpPr/>
          <p:nvPr/>
        </p:nvSpPr>
        <p:spPr>
          <a:xfrm>
            <a:off x="1493520" y="1564443"/>
            <a:ext cx="9098280" cy="646331"/>
          </a:xfrm>
          <a:prstGeom prst="rect">
            <a:avLst/>
          </a:prstGeom>
        </p:spPr>
        <p:txBody>
          <a:bodyPr wrap="square">
            <a:spAutoFit/>
          </a:bodyPr>
          <a:lstStyle/>
          <a:p>
            <a:r>
              <a:rPr lang="lv-LV" sz="2000" b="1" dirty="0">
                <a:latin typeface="Calibri Light" panose="020F0302020204030204" pitchFamily="34" charset="0"/>
                <a:cs typeface="Calibri Light" panose="020F0302020204030204" pitchFamily="34" charset="0"/>
              </a:rPr>
              <a:t>Latvijas pievienotās vērtības, nodarbinātības un produktivitātes pieauguma tempi</a:t>
            </a:r>
            <a:br>
              <a:rPr lang="en-US" sz="20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a:t>
            </a:r>
            <a:r>
              <a:rPr lang="lv-LV" sz="1600" dirty="0">
                <a:latin typeface="Calibri Light" panose="020F0302020204030204" pitchFamily="34" charset="0"/>
                <a:cs typeface="Calibri Light" panose="020F0302020204030204" pitchFamily="34" charset="0"/>
              </a:rPr>
              <a:t>% pret iepriekšējo gadu</a:t>
            </a:r>
            <a:r>
              <a:rPr lang="en-US" sz="1600" dirty="0">
                <a:latin typeface="Calibri Light" panose="020F0302020204030204" pitchFamily="34" charset="0"/>
                <a:cs typeface="Calibri Light" panose="020F0302020204030204" pitchFamily="34" charset="0"/>
              </a:rPr>
              <a:t>)</a:t>
            </a:r>
          </a:p>
        </p:txBody>
      </p:sp>
      <p:sp>
        <p:nvSpPr>
          <p:cNvPr id="4" name="Slide Number Placeholder 3">
            <a:extLst>
              <a:ext uri="{FF2B5EF4-FFF2-40B4-BE49-F238E27FC236}">
                <a16:creationId xmlns:a16="http://schemas.microsoft.com/office/drawing/2014/main" id="{D0AE4C05-46C4-40BE-9AB7-D1C3E9062A36}"/>
              </a:ext>
            </a:extLst>
          </p:cNvPr>
          <p:cNvSpPr>
            <a:spLocks noGrp="1"/>
          </p:cNvSpPr>
          <p:nvPr>
            <p:ph type="sldNum" sz="quarter" idx="12"/>
          </p:nvPr>
        </p:nvSpPr>
        <p:spPr/>
        <p:txBody>
          <a:bodyPr/>
          <a:lstStyle/>
          <a:p>
            <a:fld id="{62B7050A-10FB-9740-A56C-607921D2B576}" type="slidenum">
              <a:rPr lang="en-US" smtClean="0"/>
              <a:pPr/>
              <a:t>2</a:t>
            </a:fld>
            <a:endParaRPr lang="en-US" dirty="0"/>
          </a:p>
        </p:txBody>
      </p:sp>
    </p:spTree>
    <p:extLst>
      <p:ext uri="{BB962C8B-B14F-4D97-AF65-F5344CB8AC3E}">
        <p14:creationId xmlns:p14="http://schemas.microsoft.com/office/powerpoint/2010/main" val="32628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ED04959B-76A1-4ECC-A5C2-715CAC43D906}"/>
              </a:ext>
            </a:extLst>
          </p:cNvPr>
          <p:cNvSpPr/>
          <p:nvPr/>
        </p:nvSpPr>
        <p:spPr>
          <a:xfrm rot="16200000">
            <a:off x="10546811" y="2590919"/>
            <a:ext cx="1103243" cy="572918"/>
          </a:xfrm>
          <a:prstGeom prst="rightArrow">
            <a:avLst>
              <a:gd name="adj1" fmla="val 50000"/>
              <a:gd name="adj2" fmla="val 61867"/>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lv-LV"/>
          </a:p>
        </p:txBody>
      </p:sp>
      <p:sp>
        <p:nvSpPr>
          <p:cNvPr id="9" name="Arrow: Right 8">
            <a:extLst>
              <a:ext uri="{FF2B5EF4-FFF2-40B4-BE49-F238E27FC236}">
                <a16:creationId xmlns:a16="http://schemas.microsoft.com/office/drawing/2014/main" id="{C8504566-433B-4D7E-A6D7-5B831D1DBF17}"/>
              </a:ext>
            </a:extLst>
          </p:cNvPr>
          <p:cNvSpPr/>
          <p:nvPr/>
        </p:nvSpPr>
        <p:spPr>
          <a:xfrm rot="16200000">
            <a:off x="6003446" y="3434490"/>
            <a:ext cx="1681857" cy="657085"/>
          </a:xfrm>
          <a:prstGeom prst="rightArrow">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lv-LV"/>
          </a:p>
        </p:txBody>
      </p:sp>
      <p:sp>
        <p:nvSpPr>
          <p:cNvPr id="2" name="Title 1"/>
          <p:cNvSpPr>
            <a:spLocks noGrp="1"/>
          </p:cNvSpPr>
          <p:nvPr>
            <p:ph type="title"/>
          </p:nvPr>
        </p:nvSpPr>
        <p:spPr>
          <a:xfrm>
            <a:off x="1444381" y="186913"/>
            <a:ext cx="9490808" cy="926407"/>
          </a:xfrm>
        </p:spPr>
        <p:txBody>
          <a:bodyPr>
            <a:noAutofit/>
          </a:bodyPr>
          <a:lstStyle/>
          <a:p>
            <a:r>
              <a:rPr lang="lv-LV" b="1" dirty="0"/>
              <a:t>JOPROJĀM SAGLABĀJAS BŪTISKA LATVIJAS PRODUKTIVITĀTES LĪMEŅA ATPALICĪBA</a:t>
            </a:r>
            <a:endParaRPr lang="en-US" b="1" dirty="0"/>
          </a:p>
        </p:txBody>
      </p:sp>
      <p:graphicFrame>
        <p:nvGraphicFramePr>
          <p:cNvPr id="5" name="Chart 4">
            <a:extLst>
              <a:ext uri="{FF2B5EF4-FFF2-40B4-BE49-F238E27FC236}">
                <a16:creationId xmlns:a16="http://schemas.microsoft.com/office/drawing/2014/main" id="{F0FF91FA-7BA7-46E3-84CF-8FD8D06B62B7}"/>
              </a:ext>
            </a:extLst>
          </p:cNvPr>
          <p:cNvGraphicFramePr/>
          <p:nvPr>
            <p:extLst>
              <p:ext uri="{D42A27DB-BD31-4B8C-83A1-F6EECF244321}">
                <p14:modId xmlns:p14="http://schemas.microsoft.com/office/powerpoint/2010/main" val="776405359"/>
              </p:ext>
            </p:extLst>
          </p:nvPr>
        </p:nvGraphicFramePr>
        <p:xfrm>
          <a:off x="1014556" y="1841215"/>
          <a:ext cx="10773252" cy="424978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11443" y="4701468"/>
            <a:ext cx="1665862" cy="584775"/>
          </a:xfrm>
          <a:prstGeom prst="rect">
            <a:avLst/>
          </a:prstGeom>
          <a:noFill/>
        </p:spPr>
        <p:txBody>
          <a:bodyPr wrap="square" rtlCol="0">
            <a:spAutoFit/>
          </a:bodyPr>
          <a:lstStyle/>
          <a:p>
            <a:pPr algn="ctr"/>
            <a:r>
              <a:rPr lang="lv-LV" sz="2000" dirty="0">
                <a:latin typeface="Calibri Light" panose="020F0302020204030204" pitchFamily="34" charset="0"/>
                <a:cs typeface="Calibri Light" panose="020F0302020204030204" pitchFamily="34" charset="0"/>
              </a:rPr>
              <a:t>26 </a:t>
            </a:r>
          </a:p>
          <a:p>
            <a:pPr algn="ctr"/>
            <a:r>
              <a:rPr lang="lv-LV" sz="1200" dirty="0">
                <a:latin typeface="Calibri Light" panose="020F0302020204030204" pitchFamily="34" charset="0"/>
                <a:cs typeface="Calibri Light" panose="020F0302020204030204" pitchFamily="34" charset="0"/>
              </a:rPr>
              <a:t>procentpunkti</a:t>
            </a:r>
            <a:endParaRPr lang="en-US" sz="12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EE3AE580-8928-40AE-B166-081DD6E80B02}"/>
              </a:ext>
            </a:extLst>
          </p:cNvPr>
          <p:cNvSpPr txBox="1"/>
          <p:nvPr/>
        </p:nvSpPr>
        <p:spPr>
          <a:xfrm>
            <a:off x="1696720" y="1477435"/>
            <a:ext cx="5775960"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Latvijas produktivitātes plaisa</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a:t>
            </a:r>
            <a:r>
              <a:rPr lang="lv-LV" sz="1600" dirty="0">
                <a:latin typeface="Calibri Light" panose="020F0302020204030204" pitchFamily="34" charset="0"/>
                <a:cs typeface="Calibri Light" panose="020F0302020204030204" pitchFamily="34" charset="0"/>
              </a:rPr>
              <a:t>atpalicība no </a:t>
            </a:r>
            <a:r>
              <a:rPr lang="en-US" sz="1600" dirty="0">
                <a:latin typeface="Calibri Light" panose="020F0302020204030204" pitchFamily="34" charset="0"/>
                <a:cs typeface="Calibri Light" panose="020F0302020204030204" pitchFamily="34" charset="0"/>
              </a:rPr>
              <a:t>ES28</a:t>
            </a:r>
            <a:r>
              <a:rPr lang="lv-LV" sz="1600" dirty="0">
                <a:latin typeface="Calibri Light" panose="020F0302020204030204" pitchFamily="34" charset="0"/>
                <a:cs typeface="Calibri Light" panose="020F0302020204030204" pitchFamily="34" charset="0"/>
              </a:rPr>
              <a:t> un ES15 vidējā līmeņa, </a:t>
            </a:r>
            <a:r>
              <a:rPr lang="en-US" sz="1600" dirty="0">
                <a:latin typeface="Calibri Light" panose="020F0302020204030204" pitchFamily="34" charset="0"/>
                <a:cs typeface="Calibri Light" panose="020F0302020204030204" pitchFamily="34" charset="0"/>
              </a:rPr>
              <a:t>%</a:t>
            </a:r>
            <a:r>
              <a:rPr lang="lv-LV" sz="1600" dirty="0">
                <a:latin typeface="Calibri Light" panose="020F0302020204030204" pitchFamily="34" charset="0"/>
                <a:cs typeface="Calibri Light" panose="020F0302020204030204" pitchFamily="34" charset="0"/>
              </a:rPr>
              <a:t> punkti</a:t>
            </a:r>
          </a:p>
        </p:txBody>
      </p:sp>
      <p:sp>
        <p:nvSpPr>
          <p:cNvPr id="7" name="Slide Number Placeholder 6">
            <a:extLst>
              <a:ext uri="{FF2B5EF4-FFF2-40B4-BE49-F238E27FC236}">
                <a16:creationId xmlns:a16="http://schemas.microsoft.com/office/drawing/2014/main" id="{9CB77801-C276-4C58-9623-27443C4045B2}"/>
              </a:ext>
            </a:extLst>
          </p:cNvPr>
          <p:cNvSpPr>
            <a:spLocks noGrp="1"/>
          </p:cNvSpPr>
          <p:nvPr>
            <p:ph type="sldNum" sz="quarter" idx="12"/>
          </p:nvPr>
        </p:nvSpPr>
        <p:spPr/>
        <p:txBody>
          <a:bodyPr/>
          <a:lstStyle/>
          <a:p>
            <a:fld id="{62B7050A-10FB-9740-A56C-607921D2B576}" type="slidenum">
              <a:rPr lang="en-US" smtClean="0"/>
              <a:pPr/>
              <a:t>3</a:t>
            </a:fld>
            <a:endParaRPr lang="en-US" dirty="0"/>
          </a:p>
        </p:txBody>
      </p:sp>
      <p:sp>
        <p:nvSpPr>
          <p:cNvPr id="8" name="TextBox 7">
            <a:extLst>
              <a:ext uri="{FF2B5EF4-FFF2-40B4-BE49-F238E27FC236}">
                <a16:creationId xmlns:a16="http://schemas.microsoft.com/office/drawing/2014/main" id="{01463932-C742-4759-A76D-20831F4F7C06}"/>
              </a:ext>
            </a:extLst>
          </p:cNvPr>
          <p:cNvSpPr txBox="1"/>
          <p:nvPr/>
        </p:nvSpPr>
        <p:spPr>
          <a:xfrm>
            <a:off x="1184031" y="6149105"/>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EUROSTAT, autoru aprēķins</a:t>
            </a:r>
            <a:endParaRPr lang="lv-LV" sz="1400" dirty="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177D0BB5-1BB0-442B-A8D5-771D702E63C0}"/>
              </a:ext>
            </a:extLst>
          </p:cNvPr>
          <p:cNvSpPr txBox="1"/>
          <p:nvPr/>
        </p:nvSpPr>
        <p:spPr>
          <a:xfrm>
            <a:off x="10272356" y="3555414"/>
            <a:ext cx="1665862" cy="584775"/>
          </a:xfrm>
          <a:prstGeom prst="rect">
            <a:avLst/>
          </a:prstGeom>
          <a:noFill/>
        </p:spPr>
        <p:txBody>
          <a:bodyPr wrap="square" rtlCol="0">
            <a:spAutoFit/>
          </a:bodyPr>
          <a:lstStyle/>
          <a:p>
            <a:pPr algn="ctr"/>
            <a:r>
              <a:rPr lang="lv-LV" sz="2000" dirty="0">
                <a:latin typeface="Calibri Light" panose="020F0302020204030204" pitchFamily="34" charset="0"/>
                <a:cs typeface="Calibri Light" panose="020F0302020204030204" pitchFamily="34" charset="0"/>
              </a:rPr>
              <a:t>12,3 </a:t>
            </a:r>
          </a:p>
          <a:p>
            <a:pPr algn="ctr"/>
            <a:r>
              <a:rPr lang="lv-LV" sz="1200" dirty="0">
                <a:latin typeface="Calibri Light" panose="020F0302020204030204" pitchFamily="34" charset="0"/>
                <a:cs typeface="Calibri Light" panose="020F0302020204030204" pitchFamily="34" charset="0"/>
              </a:rPr>
              <a:t>procentpunkti</a:t>
            </a:r>
            <a:endParaRPr lang="en-US" sz="1200" dirty="0">
              <a:latin typeface="Calibri Light" panose="020F0302020204030204" pitchFamily="34" charset="0"/>
              <a:cs typeface="Calibri Light" panose="020F03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1" y="134938"/>
            <a:ext cx="8146473" cy="1057774"/>
          </a:xfrm>
        </p:spPr>
        <p:txBody>
          <a:bodyPr>
            <a:noAutofit/>
          </a:bodyPr>
          <a:lstStyle/>
          <a:p>
            <a:r>
              <a:rPr lang="lv-LV" b="1" dirty="0"/>
              <a:t>VAIRĀKAS NOZARĒS KONVERĢENCES </a:t>
            </a:r>
            <a:br>
              <a:rPr lang="lv-LV" b="1" dirty="0"/>
            </a:br>
            <a:r>
              <a:rPr lang="lv-LV" b="1" dirty="0"/>
              <a:t>TEMPI IR BREMZĒJUŠIES</a:t>
            </a:r>
            <a:endParaRPr lang="en-US" b="1" dirty="0"/>
          </a:p>
        </p:txBody>
      </p:sp>
      <p:sp>
        <p:nvSpPr>
          <p:cNvPr id="5" name="TextBox 4">
            <a:extLst>
              <a:ext uri="{FF2B5EF4-FFF2-40B4-BE49-F238E27FC236}">
                <a16:creationId xmlns:a16="http://schemas.microsoft.com/office/drawing/2014/main" id="{7B9A82F5-127E-4649-AF92-188E123135C8}"/>
              </a:ext>
            </a:extLst>
          </p:cNvPr>
          <p:cNvSpPr txBox="1"/>
          <p:nvPr/>
        </p:nvSpPr>
        <p:spPr>
          <a:xfrm>
            <a:off x="845023" y="1284207"/>
            <a:ext cx="5989320"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Latvijas nozaru produktivitāte pret ES vidējo līmeni</a:t>
            </a:r>
            <a:br>
              <a:rPr lang="en-US" sz="2000" dirty="0">
                <a:latin typeface="Calibri Light" panose="020F0302020204030204" pitchFamily="34" charset="0"/>
                <a:cs typeface="Calibri Light" panose="020F0302020204030204" pitchFamily="34" charset="0"/>
              </a:rPr>
            </a:br>
            <a:r>
              <a:rPr lang="lv-LV" sz="1600" dirty="0">
                <a:latin typeface="Calibri Light" panose="020F0302020204030204" pitchFamily="34" charset="0"/>
                <a:cs typeface="Calibri Light" panose="020F0302020204030204" pitchFamily="34" charset="0"/>
              </a:rPr>
              <a:t>(E</a:t>
            </a:r>
            <a:r>
              <a:rPr lang="en-US" sz="1600" dirty="0">
                <a:latin typeface="Calibri Light" panose="020F0302020204030204" pitchFamily="34" charset="0"/>
                <a:cs typeface="Calibri Light" panose="020F0302020204030204" pitchFamily="34" charset="0"/>
              </a:rPr>
              <a:t>S28</a:t>
            </a:r>
            <a:r>
              <a:rPr lang="lv-LV" sz="1600" dirty="0">
                <a:latin typeface="Calibri Light" panose="020F0302020204030204" pitchFamily="34" charset="0"/>
                <a:cs typeface="Calibri Light" panose="020F0302020204030204" pitchFamily="34" charset="0"/>
              </a:rPr>
              <a:t> =100</a:t>
            </a:r>
            <a:r>
              <a:rPr lang="en-US" sz="1600" dirty="0">
                <a:latin typeface="Calibri Light" panose="020F0302020204030204" pitchFamily="34" charset="0"/>
                <a:cs typeface="Calibri Light" panose="020F0302020204030204" pitchFamily="34" charset="0"/>
              </a:rPr>
              <a:t>)</a:t>
            </a:r>
            <a:endParaRPr lang="lv-LV" sz="2000" dirty="0">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CF136A21-1376-42D5-A6D6-2331C58BD3F2}"/>
              </a:ext>
            </a:extLst>
          </p:cNvPr>
          <p:cNvSpPr>
            <a:spLocks noGrp="1"/>
          </p:cNvSpPr>
          <p:nvPr>
            <p:ph type="sldNum" sz="quarter" idx="12"/>
          </p:nvPr>
        </p:nvSpPr>
        <p:spPr/>
        <p:txBody>
          <a:bodyPr/>
          <a:lstStyle/>
          <a:p>
            <a:fld id="{62B7050A-10FB-9740-A56C-607921D2B576}" type="slidenum">
              <a:rPr lang="en-US" smtClean="0"/>
              <a:pPr/>
              <a:t>4</a:t>
            </a:fld>
            <a:endParaRPr lang="en-US" dirty="0"/>
          </a:p>
        </p:txBody>
      </p:sp>
      <p:sp>
        <p:nvSpPr>
          <p:cNvPr id="7" name="TextBox 6">
            <a:extLst>
              <a:ext uri="{FF2B5EF4-FFF2-40B4-BE49-F238E27FC236}">
                <a16:creationId xmlns:a16="http://schemas.microsoft.com/office/drawing/2014/main" id="{68E3843E-ACC4-4915-810E-BD4583A9080B}"/>
              </a:ext>
            </a:extLst>
          </p:cNvPr>
          <p:cNvSpPr txBox="1"/>
          <p:nvPr/>
        </p:nvSpPr>
        <p:spPr>
          <a:xfrm>
            <a:off x="746710" y="6279910"/>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EUROSTAT, autoru aprēķins</a:t>
            </a:r>
            <a:endParaRPr lang="lv-LV" sz="1400" dirty="0">
              <a:latin typeface="Calibri Light" panose="020F0302020204030204" pitchFamily="34" charset="0"/>
              <a:cs typeface="Calibri Light" panose="020F0302020204030204" pitchFamily="34" charset="0"/>
            </a:endParaRPr>
          </a:p>
        </p:txBody>
      </p:sp>
      <p:graphicFrame>
        <p:nvGraphicFramePr>
          <p:cNvPr id="9" name="Chart 8">
            <a:extLst>
              <a:ext uri="{FF2B5EF4-FFF2-40B4-BE49-F238E27FC236}">
                <a16:creationId xmlns:a16="http://schemas.microsoft.com/office/drawing/2014/main" id="{F603DEBE-F6C0-4413-A174-BE8AF0200629}"/>
              </a:ext>
            </a:extLst>
          </p:cNvPr>
          <p:cNvGraphicFramePr/>
          <p:nvPr>
            <p:extLst>
              <p:ext uri="{D42A27DB-BD31-4B8C-83A1-F6EECF244321}">
                <p14:modId xmlns:p14="http://schemas.microsoft.com/office/powerpoint/2010/main" val="418836087"/>
              </p:ext>
            </p:extLst>
          </p:nvPr>
        </p:nvGraphicFramePr>
        <p:xfrm>
          <a:off x="1168400" y="1788160"/>
          <a:ext cx="10276890" cy="4491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74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2413" y="133634"/>
            <a:ext cx="8987214" cy="1092609"/>
          </a:xfrm>
        </p:spPr>
        <p:txBody>
          <a:bodyPr>
            <a:normAutofit/>
          </a:bodyPr>
          <a:lstStyle/>
          <a:p>
            <a:r>
              <a:rPr lang="lv-LV" sz="3200" b="1" dirty="0"/>
              <a:t>PRODUKTIVITĀTES LĪMENIS APSTRĀDES RŪPNIECĪBĀ IR ZEMĀKS NEKĀ VIDĒJI TAUTSAIMNIECĪBĀ</a:t>
            </a:r>
            <a:endParaRPr lang="en-US" sz="3200" b="1" dirty="0"/>
          </a:p>
        </p:txBody>
      </p:sp>
      <p:graphicFrame>
        <p:nvGraphicFramePr>
          <p:cNvPr id="5" name="Chart 4">
            <a:extLst>
              <a:ext uri="{FF2B5EF4-FFF2-40B4-BE49-F238E27FC236}">
                <a16:creationId xmlns:a16="http://schemas.microsoft.com/office/drawing/2014/main" id="{6E03D6F2-71CA-4EB6-BC08-F50873CA019B}"/>
              </a:ext>
            </a:extLst>
          </p:cNvPr>
          <p:cNvGraphicFramePr/>
          <p:nvPr>
            <p:extLst>
              <p:ext uri="{D42A27DB-BD31-4B8C-83A1-F6EECF244321}">
                <p14:modId xmlns:p14="http://schemas.microsoft.com/office/powerpoint/2010/main" val="348887496"/>
              </p:ext>
            </p:extLst>
          </p:nvPr>
        </p:nvGraphicFramePr>
        <p:xfrm>
          <a:off x="596900" y="1955085"/>
          <a:ext cx="10783404" cy="409064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CE5598F-2D31-46C4-84BF-3C7598BE750E}"/>
              </a:ext>
            </a:extLst>
          </p:cNvPr>
          <p:cNvSpPr txBox="1"/>
          <p:nvPr/>
        </p:nvSpPr>
        <p:spPr>
          <a:xfrm>
            <a:off x="3550920" y="1367247"/>
            <a:ext cx="5410200"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Latvijas nozaru produktivitāte</a:t>
            </a:r>
            <a:br>
              <a:rPr lang="en-US" sz="2000" dirty="0">
                <a:latin typeface="Calibri Light" panose="020F0302020204030204" pitchFamily="34" charset="0"/>
                <a:cs typeface="Calibri Light" panose="020F0302020204030204" pitchFamily="34" charset="0"/>
              </a:rPr>
            </a:br>
            <a:r>
              <a:rPr lang="lv-LV" sz="1600" dirty="0">
                <a:latin typeface="Calibri Light" panose="020F0302020204030204" pitchFamily="34" charset="0"/>
                <a:cs typeface="Calibri Light" panose="020F0302020204030204" pitchFamily="34" charset="0"/>
              </a:rPr>
              <a:t>(2019.gadā, vidēji tautsaimniecībā=100</a:t>
            </a:r>
          </a:p>
        </p:txBody>
      </p:sp>
      <p:sp>
        <p:nvSpPr>
          <p:cNvPr id="6" name="Slide Number Placeholder 5">
            <a:extLst>
              <a:ext uri="{FF2B5EF4-FFF2-40B4-BE49-F238E27FC236}">
                <a16:creationId xmlns:a16="http://schemas.microsoft.com/office/drawing/2014/main" id="{5333E499-2417-410B-A6F0-7E01BA2DF047}"/>
              </a:ext>
            </a:extLst>
          </p:cNvPr>
          <p:cNvSpPr>
            <a:spLocks noGrp="1"/>
          </p:cNvSpPr>
          <p:nvPr>
            <p:ph type="sldNum" sz="quarter" idx="12"/>
          </p:nvPr>
        </p:nvSpPr>
        <p:spPr/>
        <p:txBody>
          <a:bodyPr/>
          <a:lstStyle/>
          <a:p>
            <a:fld id="{62B7050A-10FB-9740-A56C-607921D2B576}" type="slidenum">
              <a:rPr lang="en-US" smtClean="0"/>
              <a:pPr/>
              <a:t>5</a:t>
            </a:fld>
            <a:endParaRPr lang="en-US" dirty="0"/>
          </a:p>
        </p:txBody>
      </p:sp>
      <p:sp>
        <p:nvSpPr>
          <p:cNvPr id="7" name="TextBox 6">
            <a:extLst>
              <a:ext uri="{FF2B5EF4-FFF2-40B4-BE49-F238E27FC236}">
                <a16:creationId xmlns:a16="http://schemas.microsoft.com/office/drawing/2014/main" id="{7E6C7F46-6CF3-4275-83B1-6060650BF35B}"/>
              </a:ext>
            </a:extLst>
          </p:cNvPr>
          <p:cNvSpPr txBox="1"/>
          <p:nvPr/>
        </p:nvSpPr>
        <p:spPr>
          <a:xfrm>
            <a:off x="1184031" y="6149105"/>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EUROSTAT, autoru aprēķins</a:t>
            </a:r>
            <a:endParaRPr lang="lv-LV"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930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9795112" y="2047971"/>
            <a:ext cx="324000" cy="4428000"/>
          </a:xfrm>
          <a:prstGeom prst="rect">
            <a:avLst/>
          </a:prstGeom>
          <a:ln w="38100">
            <a:solidFill>
              <a:srgbClr val="9A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977900" y="185738"/>
            <a:ext cx="10299700" cy="979127"/>
          </a:xfrm>
        </p:spPr>
        <p:txBody>
          <a:bodyPr>
            <a:noAutofit/>
          </a:bodyPr>
          <a:lstStyle/>
          <a:p>
            <a:r>
              <a:rPr lang="lv-LV" b="1" dirty="0"/>
              <a:t>LATVIJAS APSTRĀDES RŪPNIECĪBAS STRUKTŪRĀ IZTEIKTI DOMINĒ ZEMO TEHNOLOĢIJU NOZARES </a:t>
            </a:r>
            <a:endParaRPr lang="en-US" b="1" dirty="0">
              <a:solidFill>
                <a:prstClr val="black"/>
              </a:solidFill>
              <a:latin typeface="Calibri Light" panose="020F0302020204030204"/>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565182"/>
              </p:ext>
            </p:extLst>
          </p:nvPr>
        </p:nvGraphicFramePr>
        <p:xfrm>
          <a:off x="416941" y="2162820"/>
          <a:ext cx="11531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46C34BF-630F-4282-97EE-3E4E170ACA9C}"/>
              </a:ext>
            </a:extLst>
          </p:cNvPr>
          <p:cNvSpPr txBox="1"/>
          <p:nvPr/>
        </p:nvSpPr>
        <p:spPr>
          <a:xfrm>
            <a:off x="1442857" y="1425693"/>
            <a:ext cx="7620000" cy="615553"/>
          </a:xfrm>
          <a:prstGeom prst="rect">
            <a:avLst/>
          </a:prstGeom>
          <a:noFill/>
        </p:spPr>
        <p:txBody>
          <a:bodyPr wrap="square" rtlCol="0">
            <a:spAutoFit/>
          </a:bodyPr>
          <a:lstStyle/>
          <a:p>
            <a:r>
              <a:rPr lang="lv-LV" b="1" dirty="0">
                <a:solidFill>
                  <a:prstClr val="black"/>
                </a:solidFill>
                <a:latin typeface="Calibri Light" panose="020F0302020204030204"/>
              </a:rPr>
              <a:t>Apstrādes rūpniecības struktūra pēc tehnoloģiskās intensitātes</a:t>
            </a:r>
            <a:br>
              <a:rPr lang="lv-LV" b="1" dirty="0">
                <a:solidFill>
                  <a:prstClr val="black"/>
                </a:solidFill>
                <a:latin typeface="Calibri Light" panose="020F0302020204030204"/>
              </a:rPr>
            </a:br>
            <a:r>
              <a:rPr lang="lv-LV" sz="1600" dirty="0">
                <a:solidFill>
                  <a:prstClr val="black"/>
                </a:solidFill>
                <a:latin typeface="Calibri Light" panose="020F0302020204030204"/>
              </a:rPr>
              <a:t>(2019. gads, pēc nodarbināto skaita)</a:t>
            </a:r>
            <a:endParaRPr lang="lv-LV" dirty="0"/>
          </a:p>
        </p:txBody>
      </p:sp>
      <p:sp>
        <p:nvSpPr>
          <p:cNvPr id="4" name="Slide Number Placeholder 3">
            <a:extLst>
              <a:ext uri="{FF2B5EF4-FFF2-40B4-BE49-F238E27FC236}">
                <a16:creationId xmlns:a16="http://schemas.microsoft.com/office/drawing/2014/main" id="{F6FB87DA-8DBF-4535-97BA-8DB7557C2295}"/>
              </a:ext>
            </a:extLst>
          </p:cNvPr>
          <p:cNvSpPr>
            <a:spLocks noGrp="1"/>
          </p:cNvSpPr>
          <p:nvPr>
            <p:ph type="sldNum" sz="quarter" idx="12"/>
          </p:nvPr>
        </p:nvSpPr>
        <p:spPr/>
        <p:txBody>
          <a:bodyPr/>
          <a:lstStyle/>
          <a:p>
            <a:fld id="{62B7050A-10FB-9740-A56C-607921D2B576}" type="slidenum">
              <a:rPr lang="en-US" smtClean="0"/>
              <a:pPr/>
              <a:t>6</a:t>
            </a:fld>
            <a:endParaRPr lang="en-US" dirty="0"/>
          </a:p>
        </p:txBody>
      </p:sp>
      <p:sp>
        <p:nvSpPr>
          <p:cNvPr id="10" name="TextBox 9">
            <a:extLst>
              <a:ext uri="{FF2B5EF4-FFF2-40B4-BE49-F238E27FC236}">
                <a16:creationId xmlns:a16="http://schemas.microsoft.com/office/drawing/2014/main" id="{94B6669A-CD82-4CFC-A9C2-97EFE2CE6FB7}"/>
              </a:ext>
            </a:extLst>
          </p:cNvPr>
          <p:cNvSpPr txBox="1"/>
          <p:nvPr/>
        </p:nvSpPr>
        <p:spPr>
          <a:xfrm>
            <a:off x="1184031" y="6171720"/>
            <a:ext cx="3092973" cy="261610"/>
          </a:xfrm>
          <a:prstGeom prst="rect">
            <a:avLst/>
          </a:prstGeom>
          <a:noFill/>
        </p:spPr>
        <p:txBody>
          <a:bodyPr wrap="square" rtlCol="0">
            <a:spAutoFit/>
          </a:bodyPr>
          <a:lstStyle/>
          <a:p>
            <a:r>
              <a:rPr lang="lv-LV" sz="1100" dirty="0">
                <a:latin typeface="Calibri Light" panose="020F0302020204030204" pitchFamily="34" charset="0"/>
                <a:cs typeface="Calibri Light" panose="020F0302020204030204" pitchFamily="34" charset="0"/>
              </a:rPr>
              <a:t>Avots: EUROSTAT</a:t>
            </a:r>
            <a:endParaRPr lang="lv-LV" sz="1400" dirty="0">
              <a:latin typeface="Calibri Light" panose="020F0302020204030204" pitchFamily="34" charset="0"/>
              <a:cs typeface="Calibri Light" panose="020F0302020204030204" pitchFamily="34" charset="0"/>
            </a:endParaRPr>
          </a:p>
        </p:txBody>
      </p:sp>
      <p:sp>
        <p:nvSpPr>
          <p:cNvPr id="8" name="Rectangle 7"/>
          <p:cNvSpPr/>
          <p:nvPr/>
        </p:nvSpPr>
        <p:spPr>
          <a:xfrm>
            <a:off x="4277004" y="2047971"/>
            <a:ext cx="324000" cy="4428000"/>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429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661" y="193388"/>
            <a:ext cx="11718235" cy="787808"/>
          </a:xfrm>
        </p:spPr>
        <p:txBody>
          <a:bodyPr>
            <a:noAutofit/>
          </a:bodyPr>
          <a:lstStyle/>
          <a:p>
            <a:r>
              <a:rPr lang="lv-LV" sz="2800" b="1" dirty="0"/>
              <a:t>NO ES INOVATĪVAJĀM EKONOMIKĀM LATVIJA VISVAIRĀK ATPALIEK PĒTNIECISKO IESTĀŽU KVALITĀTĒ, IZDEVUMOS P&amp;A, STARPTAUTISKAJOS IZGUDROJUMOS, PATENTU PIETEIKUMOS</a:t>
            </a:r>
            <a:endParaRPr lang="en-US" sz="2800" b="1" dirty="0"/>
          </a:p>
        </p:txBody>
      </p:sp>
      <p:sp>
        <p:nvSpPr>
          <p:cNvPr id="6" name="TextBox 5">
            <a:extLst>
              <a:ext uri="{FF2B5EF4-FFF2-40B4-BE49-F238E27FC236}">
                <a16:creationId xmlns:a16="http://schemas.microsoft.com/office/drawing/2014/main" id="{BCD2E103-5C79-4CD2-997D-4EA424D4996A}"/>
              </a:ext>
            </a:extLst>
          </p:cNvPr>
          <p:cNvSpPr txBox="1"/>
          <p:nvPr/>
        </p:nvSpPr>
        <p:spPr>
          <a:xfrm>
            <a:off x="5638800" y="2971800"/>
            <a:ext cx="914400" cy="369332"/>
          </a:xfrm>
          <a:prstGeom prst="rect">
            <a:avLst/>
          </a:prstGeom>
          <a:noFill/>
        </p:spPr>
        <p:txBody>
          <a:bodyPr wrap="square" rtlCol="0">
            <a:spAutoFit/>
          </a:bodyPr>
          <a:lstStyle/>
          <a:p>
            <a:endParaRPr lang="lv-LV" dirty="0"/>
          </a:p>
        </p:txBody>
      </p:sp>
      <p:sp>
        <p:nvSpPr>
          <p:cNvPr id="8" name="Slide Number Placeholder 7">
            <a:extLst>
              <a:ext uri="{FF2B5EF4-FFF2-40B4-BE49-F238E27FC236}">
                <a16:creationId xmlns:a16="http://schemas.microsoft.com/office/drawing/2014/main" id="{23E9A5E5-8C3B-4B61-B9E6-BAF7732D9396}"/>
              </a:ext>
            </a:extLst>
          </p:cNvPr>
          <p:cNvSpPr>
            <a:spLocks noGrp="1"/>
          </p:cNvSpPr>
          <p:nvPr>
            <p:ph type="sldNum" sz="quarter" idx="12"/>
          </p:nvPr>
        </p:nvSpPr>
        <p:spPr/>
        <p:txBody>
          <a:bodyPr/>
          <a:lstStyle/>
          <a:p>
            <a:fld id="{62B7050A-10FB-9740-A56C-607921D2B576}" type="slidenum">
              <a:rPr lang="en-US" smtClean="0"/>
              <a:pPr/>
              <a:t>7</a:t>
            </a:fld>
            <a:endParaRPr lang="en-US" dirty="0"/>
          </a:p>
        </p:txBody>
      </p:sp>
      <p:sp>
        <p:nvSpPr>
          <p:cNvPr id="9" name="TextBox 8">
            <a:extLst>
              <a:ext uri="{FF2B5EF4-FFF2-40B4-BE49-F238E27FC236}">
                <a16:creationId xmlns:a16="http://schemas.microsoft.com/office/drawing/2014/main" id="{0DFF94C2-0520-4D59-99D6-03048A65307E}"/>
              </a:ext>
            </a:extLst>
          </p:cNvPr>
          <p:cNvSpPr txBox="1"/>
          <p:nvPr/>
        </p:nvSpPr>
        <p:spPr>
          <a:xfrm>
            <a:off x="943977" y="1414195"/>
            <a:ext cx="7431578" cy="646331"/>
          </a:xfrm>
          <a:prstGeom prst="rect">
            <a:avLst/>
          </a:prstGeom>
          <a:noFill/>
        </p:spPr>
        <p:txBody>
          <a:bodyPr wrap="square" rtlCol="0">
            <a:spAutoFit/>
          </a:bodyPr>
          <a:lstStyle/>
          <a:p>
            <a:r>
              <a:rPr lang="lv-LV" sz="2000" b="1" dirty="0">
                <a:latin typeface="Calibri Light" panose="020F0302020204030204" pitchFamily="34" charset="0"/>
                <a:cs typeface="Calibri Light" panose="020F0302020204030204" pitchFamily="34" charset="0"/>
              </a:rPr>
              <a:t>Latvijas un ES inovatīvo ekonomiku salīdzinājums pēc inovācijas spējām </a:t>
            </a:r>
            <a:r>
              <a:rPr lang="lv-LV" sz="1600" dirty="0">
                <a:latin typeface="Calibri Light" panose="020F0302020204030204" pitchFamily="34" charset="0"/>
                <a:cs typeface="Calibri Light" panose="020F0302020204030204" pitchFamily="34" charset="0"/>
              </a:rPr>
              <a:t>(distance līdz līderim, vērtējums no 0-100)</a:t>
            </a:r>
            <a:endParaRPr lang="lv-LV" sz="2000" dirty="0">
              <a:latin typeface="Calibri Light" panose="020F0302020204030204" pitchFamily="34" charset="0"/>
              <a:cs typeface="Calibri Light" panose="020F0302020204030204" pitchFamily="34" charset="0"/>
            </a:endParaRPr>
          </a:p>
        </p:txBody>
      </p:sp>
      <p:graphicFrame>
        <p:nvGraphicFramePr>
          <p:cNvPr id="10" name="Chart 9">
            <a:extLst>
              <a:ext uri="{FF2B5EF4-FFF2-40B4-BE49-F238E27FC236}">
                <a16:creationId xmlns:a16="http://schemas.microsoft.com/office/drawing/2014/main" id="{B72B5D1F-57F2-448D-B25B-54BF7FBC77AA}"/>
              </a:ext>
            </a:extLst>
          </p:cNvPr>
          <p:cNvGraphicFramePr/>
          <p:nvPr>
            <p:extLst>
              <p:ext uri="{D42A27DB-BD31-4B8C-83A1-F6EECF244321}">
                <p14:modId xmlns:p14="http://schemas.microsoft.com/office/powerpoint/2010/main" val="3739681017"/>
              </p:ext>
            </p:extLst>
          </p:nvPr>
        </p:nvGraphicFramePr>
        <p:xfrm>
          <a:off x="1600199" y="1518762"/>
          <a:ext cx="9173817" cy="47362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8950943-3653-4DA7-A56A-BEDD66AD7922}"/>
              </a:ext>
            </a:extLst>
          </p:cNvPr>
          <p:cNvSpPr txBox="1"/>
          <p:nvPr/>
        </p:nvSpPr>
        <p:spPr>
          <a:xfrm>
            <a:off x="704436" y="6254966"/>
            <a:ext cx="4934364" cy="261610"/>
          </a:xfrm>
          <a:prstGeom prst="rect">
            <a:avLst/>
          </a:prstGeom>
          <a:noFill/>
        </p:spPr>
        <p:txBody>
          <a:bodyPr wrap="none" rtlCol="0">
            <a:spAutoFit/>
          </a:bodyPr>
          <a:lstStyle/>
          <a:p>
            <a:r>
              <a:rPr lang="lv-LV" sz="1100" dirty="0">
                <a:latin typeface="Calibri Light" panose="020F0302020204030204" pitchFamily="34" charset="0"/>
                <a:cs typeface="Calibri Light" panose="020F0302020204030204" pitchFamily="34" charset="0"/>
              </a:rPr>
              <a:t>Avots: autoru aprēķins, balstoties uz Globālās konkurētspējas indeksa 2019 datiem </a:t>
            </a:r>
          </a:p>
        </p:txBody>
      </p:sp>
    </p:spTree>
    <p:extLst>
      <p:ext uri="{BB962C8B-B14F-4D97-AF65-F5344CB8AC3E}">
        <p14:creationId xmlns:p14="http://schemas.microsoft.com/office/powerpoint/2010/main" val="81959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1" y="215004"/>
            <a:ext cx="9200322" cy="979127"/>
          </a:xfrm>
        </p:spPr>
        <p:txBody>
          <a:bodyPr>
            <a:noAutofit/>
          </a:bodyPr>
          <a:lstStyle/>
          <a:p>
            <a:r>
              <a:rPr lang="lv-LV" sz="3200" b="1" dirty="0"/>
              <a:t>P&amp;A INTENSĪVO NOZARU ĪPATSVARS LATVIJĀ IR SALĪDZINOŠI NELIELS</a:t>
            </a:r>
            <a:endParaRPr lang="en-US" sz="3200" b="1" dirty="0"/>
          </a:p>
        </p:txBody>
      </p:sp>
      <p:sp>
        <p:nvSpPr>
          <p:cNvPr id="5" name="Rectangle 4"/>
          <p:cNvSpPr/>
          <p:nvPr/>
        </p:nvSpPr>
        <p:spPr>
          <a:xfrm>
            <a:off x="1446144" y="6271592"/>
            <a:ext cx="7434072" cy="265457"/>
          </a:xfrm>
          <a:prstGeom prst="rect">
            <a:avLst/>
          </a:prstGeom>
        </p:spPr>
        <p:txBody>
          <a:bodyPr wrap="square">
            <a:spAutoFit/>
          </a:bodyPr>
          <a:lstStyle/>
          <a:p>
            <a:pPr>
              <a:lnSpc>
                <a:spcPct val="107000"/>
              </a:lnSpc>
              <a:spcAft>
                <a:spcPts val="800"/>
              </a:spcAft>
            </a:pPr>
            <a:r>
              <a:rPr lang="lv-LV" sz="1100" dirty="0">
                <a:latin typeface="Calibri Light" panose="020F0302020204030204" pitchFamily="34" charset="0"/>
                <a:cs typeface="Calibri Light" panose="020F0302020204030204" pitchFamily="34" charset="0"/>
              </a:rPr>
              <a:t>Avots: EUROSTAT, autoru aprēķins</a:t>
            </a:r>
            <a:endParaRPr lang="en-US" sz="1100" dirty="0">
              <a:latin typeface="Calibri Light" panose="020F0302020204030204" pitchFamily="34" charset="0"/>
              <a:cs typeface="Calibri Light" panose="020F0302020204030204" pitchFamily="34" charset="0"/>
            </a:endParaRPr>
          </a:p>
        </p:txBody>
      </p:sp>
      <p:sp>
        <p:nvSpPr>
          <p:cNvPr id="8" name="Rectangle 3">
            <a:extLst>
              <a:ext uri="{FF2B5EF4-FFF2-40B4-BE49-F238E27FC236}">
                <a16:creationId xmlns:a16="http://schemas.microsoft.com/office/drawing/2014/main" id="{FE7911D1-9683-4695-A74E-8A75888E03E2}"/>
              </a:ext>
            </a:extLst>
          </p:cNvPr>
          <p:cNvSpPr>
            <a:spLocks noChangeArrowheads="1"/>
          </p:cNvSpPr>
          <p:nvPr/>
        </p:nvSpPr>
        <p:spPr bwMode="auto">
          <a:xfrm>
            <a:off x="1524001" y="2968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aphicFrame>
        <p:nvGraphicFramePr>
          <p:cNvPr id="10" name="Chart 9">
            <a:extLst>
              <a:ext uri="{FF2B5EF4-FFF2-40B4-BE49-F238E27FC236}">
                <a16:creationId xmlns:a16="http://schemas.microsoft.com/office/drawing/2014/main" id="{623B9E13-1423-4E36-A6EF-99CCD3B3CE18}"/>
              </a:ext>
            </a:extLst>
          </p:cNvPr>
          <p:cNvGraphicFramePr/>
          <p:nvPr>
            <p:extLst>
              <p:ext uri="{D42A27DB-BD31-4B8C-83A1-F6EECF244321}">
                <p14:modId xmlns:p14="http://schemas.microsoft.com/office/powerpoint/2010/main" val="1885234644"/>
              </p:ext>
            </p:extLst>
          </p:nvPr>
        </p:nvGraphicFramePr>
        <p:xfrm>
          <a:off x="695739" y="2249436"/>
          <a:ext cx="10764078" cy="403209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F133BDF7-3E42-40C9-BA55-671326D770B6}"/>
              </a:ext>
            </a:extLst>
          </p:cNvPr>
          <p:cNvSpPr>
            <a:spLocks noGrp="1"/>
          </p:cNvSpPr>
          <p:nvPr>
            <p:ph type="sldNum" sz="quarter" idx="12"/>
          </p:nvPr>
        </p:nvSpPr>
        <p:spPr/>
        <p:txBody>
          <a:bodyPr/>
          <a:lstStyle/>
          <a:p>
            <a:fld id="{62B7050A-10FB-9740-A56C-607921D2B576}" type="slidenum">
              <a:rPr lang="en-US" smtClean="0"/>
              <a:pPr/>
              <a:t>8</a:t>
            </a:fld>
            <a:endParaRPr lang="en-US" dirty="0"/>
          </a:p>
        </p:txBody>
      </p:sp>
      <p:sp>
        <p:nvSpPr>
          <p:cNvPr id="6" name="Rectangle 5">
            <a:extLst>
              <a:ext uri="{FF2B5EF4-FFF2-40B4-BE49-F238E27FC236}">
                <a16:creationId xmlns:a16="http://schemas.microsoft.com/office/drawing/2014/main" id="{5F918C21-01A4-4303-B9C1-C9994707B74D}"/>
              </a:ext>
            </a:extLst>
          </p:cNvPr>
          <p:cNvSpPr/>
          <p:nvPr/>
        </p:nvSpPr>
        <p:spPr>
          <a:xfrm>
            <a:off x="1785729" y="1603105"/>
            <a:ext cx="7686261" cy="646331"/>
          </a:xfrm>
          <a:prstGeom prst="rect">
            <a:avLst/>
          </a:prstGeom>
        </p:spPr>
        <p:txBody>
          <a:bodyPr wrap="square">
            <a:spAutoFit/>
          </a:bodyPr>
          <a:lstStyle/>
          <a:p>
            <a:r>
              <a:rPr lang="lv-LV" sz="2000" b="1" dirty="0">
                <a:solidFill>
                  <a:prstClr val="black"/>
                </a:solidFill>
                <a:latin typeface="Calibri Light" panose="020F0302020204030204" pitchFamily="34" charset="0"/>
                <a:cs typeface="Calibri Light" panose="020F0302020204030204" pitchFamily="34" charset="0"/>
              </a:rPr>
              <a:t>P&amp;A ieguldījumi un P&amp;A intensīvās nozares tautsaimniecības struktūra </a:t>
            </a:r>
          </a:p>
          <a:p>
            <a:r>
              <a:rPr lang="lv-LV" sz="1600" dirty="0">
                <a:solidFill>
                  <a:prstClr val="black"/>
                </a:solidFill>
                <a:latin typeface="Calibri Light" panose="020F0302020204030204" pitchFamily="34" charset="0"/>
                <a:cs typeface="Calibri Light" panose="020F0302020204030204" pitchFamily="34" charset="0"/>
              </a:rPr>
              <a:t>(2018.gads, procentos)</a:t>
            </a:r>
          </a:p>
        </p:txBody>
      </p:sp>
    </p:spTree>
    <p:extLst>
      <p:ext uri="{BB962C8B-B14F-4D97-AF65-F5344CB8AC3E}">
        <p14:creationId xmlns:p14="http://schemas.microsoft.com/office/powerpoint/2010/main" val="372097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896" y="145431"/>
            <a:ext cx="11075504" cy="979127"/>
          </a:xfrm>
        </p:spPr>
        <p:txBody>
          <a:bodyPr>
            <a:noAutofit/>
          </a:bodyPr>
          <a:lstStyle/>
          <a:p>
            <a:r>
              <a:rPr lang="lv-LV" sz="2800" b="1" dirty="0"/>
              <a:t>DARBA RESURSU PĀRDALE PAR LABU PRODUKTĪVAJĀM NOZARĒM IR NEPIETIEKAMA, LAI BŪTISKI IETEKMĒTU TAUTSAIMNIECĪBAS KOPĒJĀ PRODUKTIVITĀTES LĪMEŅA STRAUJĀKU KĀPUMU</a:t>
            </a:r>
            <a:endParaRPr lang="en-US" sz="2800" b="1" dirty="0"/>
          </a:p>
        </p:txBody>
      </p:sp>
      <p:sp>
        <p:nvSpPr>
          <p:cNvPr id="8" name="Rectangle 3">
            <a:extLst>
              <a:ext uri="{FF2B5EF4-FFF2-40B4-BE49-F238E27FC236}">
                <a16:creationId xmlns:a16="http://schemas.microsoft.com/office/drawing/2014/main" id="{FE7911D1-9683-4695-A74E-8A75888E03E2}"/>
              </a:ext>
            </a:extLst>
          </p:cNvPr>
          <p:cNvSpPr>
            <a:spLocks noChangeArrowheads="1"/>
          </p:cNvSpPr>
          <p:nvPr/>
        </p:nvSpPr>
        <p:spPr bwMode="auto">
          <a:xfrm>
            <a:off x="1524001" y="2968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4" name="Slide Number Placeholder 3">
            <a:extLst>
              <a:ext uri="{FF2B5EF4-FFF2-40B4-BE49-F238E27FC236}">
                <a16:creationId xmlns:a16="http://schemas.microsoft.com/office/drawing/2014/main" id="{DD65EF68-63E0-4BD7-B38D-C1B98912030C}"/>
              </a:ext>
            </a:extLst>
          </p:cNvPr>
          <p:cNvSpPr>
            <a:spLocks noGrp="1"/>
          </p:cNvSpPr>
          <p:nvPr>
            <p:ph type="sldNum" sz="quarter" idx="12"/>
          </p:nvPr>
        </p:nvSpPr>
        <p:spPr/>
        <p:txBody>
          <a:bodyPr/>
          <a:lstStyle/>
          <a:p>
            <a:fld id="{62B7050A-10FB-9740-A56C-607921D2B576}" type="slidenum">
              <a:rPr lang="en-US" smtClean="0"/>
              <a:pPr/>
              <a:t>9</a:t>
            </a:fld>
            <a:endParaRPr lang="en-US" dirty="0"/>
          </a:p>
        </p:txBody>
      </p:sp>
      <p:sp>
        <p:nvSpPr>
          <p:cNvPr id="10" name="Rectangle 9">
            <a:extLst>
              <a:ext uri="{FF2B5EF4-FFF2-40B4-BE49-F238E27FC236}">
                <a16:creationId xmlns:a16="http://schemas.microsoft.com/office/drawing/2014/main" id="{46675866-826D-4BA5-8F42-AE75B662F8DD}"/>
              </a:ext>
            </a:extLst>
          </p:cNvPr>
          <p:cNvSpPr/>
          <p:nvPr/>
        </p:nvSpPr>
        <p:spPr>
          <a:xfrm>
            <a:off x="743952" y="6244606"/>
            <a:ext cx="2227848" cy="265457"/>
          </a:xfrm>
          <a:prstGeom prst="rect">
            <a:avLst/>
          </a:prstGeom>
        </p:spPr>
        <p:txBody>
          <a:bodyPr wrap="square">
            <a:spAutoFit/>
          </a:bodyPr>
          <a:lstStyle/>
          <a:p>
            <a:pPr>
              <a:lnSpc>
                <a:spcPct val="107000"/>
              </a:lnSpc>
              <a:spcAft>
                <a:spcPts val="800"/>
              </a:spcAft>
            </a:pPr>
            <a:r>
              <a:rPr lang="lv-LV" sz="1100" dirty="0">
                <a:latin typeface="Calibri Light" panose="020F0302020204030204" pitchFamily="34" charset="0"/>
                <a:cs typeface="Calibri Light" panose="020F0302020204030204" pitchFamily="34" charset="0"/>
              </a:rPr>
              <a:t>Avots: EUROSTAT, autoru aprēķins</a:t>
            </a:r>
            <a:endParaRPr lang="en-US" sz="1100" dirty="0">
              <a:latin typeface="Calibri Light" panose="020F0302020204030204" pitchFamily="34" charset="0"/>
              <a:cs typeface="Calibri Light" panose="020F0302020204030204" pitchFamily="34" charset="0"/>
            </a:endParaRPr>
          </a:p>
        </p:txBody>
      </p:sp>
      <p:sp>
        <p:nvSpPr>
          <p:cNvPr id="11" name="Content Placeholder 2">
            <a:extLst>
              <a:ext uri="{FF2B5EF4-FFF2-40B4-BE49-F238E27FC236}">
                <a16:creationId xmlns:a16="http://schemas.microsoft.com/office/drawing/2014/main" id="{1B87A521-211A-4BF6-907E-0CD5D8A25DC1}"/>
              </a:ext>
            </a:extLst>
          </p:cNvPr>
          <p:cNvSpPr>
            <a:spLocks noGrp="1"/>
          </p:cNvSpPr>
          <p:nvPr>
            <p:ph idx="1"/>
          </p:nvPr>
        </p:nvSpPr>
        <p:spPr>
          <a:xfrm>
            <a:off x="1062804" y="1500251"/>
            <a:ext cx="8690796" cy="552289"/>
          </a:xfrm>
        </p:spPr>
        <p:txBody>
          <a:bodyPr>
            <a:normAutofit fontScale="92500" lnSpcReduction="20000"/>
          </a:bodyPr>
          <a:lstStyle/>
          <a:p>
            <a:pPr marL="0" indent="0">
              <a:buNone/>
            </a:pPr>
            <a:r>
              <a:rPr lang="lv-LV" altLang="lv-LV" sz="2000" b="1" dirty="0">
                <a:ea typeface="Calibri" panose="020F0502020204030204" pitchFamily="34" charset="0"/>
              </a:rPr>
              <a:t>Izmaiņas nodarbināto struktūrā nozarēs ar dažādu produktivitātes līmeni </a:t>
            </a:r>
          </a:p>
          <a:p>
            <a:pPr marL="0" indent="0">
              <a:buNone/>
            </a:pPr>
            <a:r>
              <a:rPr lang="lv-LV" altLang="lv-LV" sz="1600" dirty="0">
                <a:ea typeface="Calibri" panose="020F0502020204030204" pitchFamily="34" charset="0"/>
              </a:rPr>
              <a:t>(2011.-2019.)</a:t>
            </a:r>
            <a:endParaRPr lang="lv-LV" altLang="lv-LV" sz="1600" dirty="0"/>
          </a:p>
          <a:p>
            <a:endParaRPr lang="lv-LV" dirty="0"/>
          </a:p>
        </p:txBody>
      </p:sp>
      <p:graphicFrame>
        <p:nvGraphicFramePr>
          <p:cNvPr id="12" name="Chart 11">
            <a:extLst>
              <a:ext uri="{FF2B5EF4-FFF2-40B4-BE49-F238E27FC236}">
                <a16:creationId xmlns:a16="http://schemas.microsoft.com/office/drawing/2014/main" id="{F30E87B0-2543-4985-9309-91274DE90333}"/>
              </a:ext>
            </a:extLst>
          </p:cNvPr>
          <p:cNvGraphicFramePr/>
          <p:nvPr>
            <p:extLst>
              <p:ext uri="{D42A27DB-BD31-4B8C-83A1-F6EECF244321}">
                <p14:modId xmlns:p14="http://schemas.microsoft.com/office/powerpoint/2010/main" val="1328219418"/>
              </p:ext>
            </p:extLst>
          </p:nvPr>
        </p:nvGraphicFramePr>
        <p:xfrm>
          <a:off x="743952" y="2090640"/>
          <a:ext cx="11075504" cy="412191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66D6034-9A9B-45DA-AAA4-4E4AB4918CCA}"/>
              </a:ext>
            </a:extLst>
          </p:cNvPr>
          <p:cNvSpPr/>
          <p:nvPr/>
        </p:nvSpPr>
        <p:spPr>
          <a:xfrm>
            <a:off x="4261888" y="2052540"/>
            <a:ext cx="3107194" cy="461665"/>
          </a:xfrm>
          <a:prstGeom prst="rect">
            <a:avLst/>
          </a:prstGeom>
        </p:spPr>
        <p:txBody>
          <a:bodyPr wrap="square">
            <a:spAutoFit/>
          </a:bodyPr>
          <a:lstStyle/>
          <a:p>
            <a:r>
              <a:rPr lang="lv-LV" sz="1200" dirty="0">
                <a:solidFill>
                  <a:srgbClr val="FF0000"/>
                </a:solidFill>
              </a:rPr>
              <a:t>VIDĒJĀ PRODUKTIVITĀTE TAUTSAIMNIECĪBĀ (23,7 TŪKST. EUR UZ VIENU NODARBINĀTO)</a:t>
            </a:r>
          </a:p>
        </p:txBody>
      </p:sp>
    </p:spTree>
    <p:extLst>
      <p:ext uri="{BB962C8B-B14F-4D97-AF65-F5344CB8AC3E}">
        <p14:creationId xmlns:p14="http://schemas.microsoft.com/office/powerpoint/2010/main" val="2142026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Widescreen</PresentationFormat>
  <Paragraphs>172</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 3</vt:lpstr>
      <vt:lpstr>Office Theme</vt:lpstr>
      <vt:lpstr> PRODUKTIVITĀTES DINAMIKA UN FAKTORI LATVIJĀ, COVID-19 PANDĒMIJAS IETEKME</vt:lpstr>
      <vt:lpstr>PRODUKTIVITĀTES PIEAUGUMA TEMPIEM PĒC GLOBĀLĀS FINANŠU KRĪZES IR TENDENCE SARUKT</vt:lpstr>
      <vt:lpstr>JOPROJĀM SAGLABĀJAS BŪTISKA LATVIJAS PRODUKTIVITĀTES LĪMEŅA ATPALICĪBA</vt:lpstr>
      <vt:lpstr>VAIRĀKAS NOZARĒS KONVERĢENCES  TEMPI IR BREMZĒJUŠIES</vt:lpstr>
      <vt:lpstr>PRODUKTIVITĀTES LĪMENIS APSTRĀDES RŪPNIECĪBĀ IR ZEMĀKS NEKĀ VIDĒJI TAUTSAIMNIECĪBĀ</vt:lpstr>
      <vt:lpstr>LATVIJAS APSTRĀDES RŪPNIECĪBAS STRUKTŪRĀ IZTEIKTI DOMINĒ ZEMO TEHNOLOĢIJU NOZARES </vt:lpstr>
      <vt:lpstr>NO ES INOVATĪVAJĀM EKONOMIKĀM LATVIJA VISVAIRĀK ATPALIEK PĒTNIECISKO IESTĀŽU KVALITĀTĒ, IZDEVUMOS P&amp;A, STARPTAUTISKAJOS IZGUDROJUMOS, PATENTU PIETEIKUMOS</vt:lpstr>
      <vt:lpstr>P&amp;A INTENSĪVO NOZARU ĪPATSVARS LATVIJĀ IR SALĪDZINOŠI NELIELS</vt:lpstr>
      <vt:lpstr>DARBA RESURSU PĀRDALE PAR LABU PRODUKTĪVAJĀM NOZARĒM IR NEPIETIEKAMA, LAI BŪTISKI IETEKMĒTU TAUTSAIMNIECĪBAS KOPĒJĀ PRODUKTIVITĀTES LĪMEŅA STRAUJĀKU KĀPUMU</vt:lpstr>
      <vt:lpstr>COVID-19 PANDĒMIJAS IETEKME UZ PRODUKTIVITĀTI IR NESKAIDRA </vt:lpstr>
      <vt:lpstr>TIRGUS SEKTORA NOZARĒS AR RELATĪVI AUGSTĀKU PRODUKTIVITĀTES LĪMENI NAV VĒROJAMA LIELĀKA NOTURĪBA PRET COVID-19 PANDĒMIJAS ŠOKU KĀ CITĀS NOZARĒS</vt:lpstr>
      <vt:lpstr>PROGNOŽU SCENĀRIJU PAMATPIEŅĒMUMI</vt:lpstr>
      <vt:lpstr>JAUNĀKO TEHNOLOĢIJU, JAUNU PRODUKTU UN PAKALPOJUMU ATTĪSTĪŠANA, DIGITĀLO RISINĀJUMU PLAŠĀKA IZMANTOŠANA UN PROCESU EFEKTIVITĀTES UZLABOŠANA RADA IESPĒJAS STRAUJĀK ATTĪSTĪT TAUTSAIMNIECĪBU</vt:lpstr>
      <vt:lpstr>SECINĀJUMI (1)</vt:lpstr>
      <vt:lpstr>SECINĀJUMI (2)</vt:lpstr>
      <vt:lpstr>SECINĀJUMI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Kohēzija Latvijā un Eiropas Savienībā: quo vadis?</dc:title>
  <dc:creator>Martins Zemitis</dc:creator>
  <cp:lastModifiedBy>Marta Belasova</cp:lastModifiedBy>
  <cp:revision>201</cp:revision>
  <cp:lastPrinted>2020-11-11T11:22:59Z</cp:lastPrinted>
  <dcterms:created xsi:type="dcterms:W3CDTF">2017-07-26T20:05:57Z</dcterms:created>
  <dcterms:modified xsi:type="dcterms:W3CDTF">2020-11-24T08:54:49Z</dcterms:modified>
</cp:coreProperties>
</file>