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(null)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(null)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(null)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CC03-6A50-42D2-9A46-B687B5E531F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968B-CB66-4B01-B0FB-1CA6EDD6B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27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CC03-6A50-42D2-9A46-B687B5E531F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968B-CB66-4B01-B0FB-1CA6EDD6B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9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CC03-6A50-42D2-9A46-B687B5E531F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968B-CB66-4B01-B0FB-1CA6EDD6B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55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Holder 2"/>
          <p:cNvSpPr>
            <a:spLocks noGrp="1"/>
          </p:cNvSpPr>
          <p:nvPr>
            <p:ph type="title" hasCustomPrompt="1"/>
          </p:nvPr>
        </p:nvSpPr>
        <p:spPr>
          <a:xfrm>
            <a:off x="2256324" y="2709134"/>
            <a:ext cx="7679353" cy="7181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185" b="0" i="0" baseline="0">
                <a:solidFill>
                  <a:srgbClr val="ACC0C6"/>
                </a:solidFill>
                <a:latin typeface="Arial (null)"/>
                <a:cs typeface="Arial (null)"/>
              </a:defRPr>
            </a:lvl1pPr>
          </a:lstStyle>
          <a:p>
            <a:r>
              <a:rPr lang="lt-LT" kern="0" spc="-91" dirty="0">
                <a:latin typeface="PF Handbook Pro" panose="02000506090000020004" pitchFamily="2" charset="0"/>
              </a:rPr>
              <a:t>Click to add text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0D92F70-4CAB-6E48-8D34-7B320C905A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324" y="1673106"/>
            <a:ext cx="2979015" cy="73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0808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283894" y="3105546"/>
            <a:ext cx="5452466" cy="2356595"/>
          </a:xfrm>
        </p:spPr>
        <p:txBody>
          <a:bodyPr>
            <a:noAutofit/>
          </a:bodyPr>
          <a:lstStyle>
            <a:lvl1pPr>
              <a:defRPr sz="1577" b="0" i="0" baseline="0">
                <a:latin typeface="Arial (null)"/>
              </a:defRPr>
            </a:lvl1pPr>
            <a:lvl2pPr>
              <a:defRPr sz="1577" b="0" i="0" baseline="0">
                <a:latin typeface="Arial (null)"/>
              </a:defRPr>
            </a:lvl2pPr>
            <a:lvl3pPr>
              <a:defRPr sz="1577" b="0" i="0" baseline="0">
                <a:latin typeface="Arial (null)"/>
              </a:defRPr>
            </a:lvl3pPr>
            <a:lvl4pPr>
              <a:defRPr sz="1577" b="0" i="0" baseline="0">
                <a:latin typeface="Arial (null)"/>
              </a:defRPr>
            </a:lvl4pPr>
            <a:lvl5pPr>
              <a:defRPr sz="1577" b="0" i="0" baseline="0">
                <a:latin typeface="Arial (null)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260790" y="1990172"/>
            <a:ext cx="5498674" cy="970363"/>
          </a:xfrm>
        </p:spPr>
        <p:txBody>
          <a:bodyPr>
            <a:noAutofit/>
          </a:bodyPr>
          <a:lstStyle>
            <a:lvl1pPr>
              <a:lnSpc>
                <a:spcPct val="76000"/>
              </a:lnSpc>
              <a:defRPr sz="4002" b="1">
                <a:solidFill>
                  <a:srgbClr val="ACC0C6"/>
                </a:solidFill>
              </a:defRPr>
            </a:lvl1pPr>
            <a:lvl2pPr>
              <a:lnSpc>
                <a:spcPct val="76000"/>
              </a:lnSpc>
              <a:defRPr sz="4002" b="1">
                <a:solidFill>
                  <a:srgbClr val="ACC0C6"/>
                </a:solidFill>
              </a:defRPr>
            </a:lvl2pPr>
            <a:lvl3pPr>
              <a:lnSpc>
                <a:spcPct val="76000"/>
              </a:lnSpc>
              <a:defRPr sz="4002" b="1">
                <a:solidFill>
                  <a:srgbClr val="ACC0C6"/>
                </a:solidFill>
              </a:defRPr>
            </a:lvl3pPr>
            <a:lvl4pPr>
              <a:lnSpc>
                <a:spcPct val="76000"/>
              </a:lnSpc>
              <a:defRPr sz="4002" b="1">
                <a:solidFill>
                  <a:srgbClr val="ACC0C6"/>
                </a:solidFill>
              </a:defRPr>
            </a:lvl4pPr>
            <a:lvl5pPr>
              <a:lnSpc>
                <a:spcPct val="76000"/>
              </a:lnSpc>
              <a:defRPr sz="4002" b="1">
                <a:solidFill>
                  <a:srgbClr val="ACC0C6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0DA57CB-B7AB-F348-BB4E-DD7CF29002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6026" y="5462141"/>
            <a:ext cx="2606638" cy="64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621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CC03-6A50-42D2-9A46-B687B5E531F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968B-CB66-4B01-B0FB-1CA6EDD6B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40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CC03-6A50-42D2-9A46-B687B5E531F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968B-CB66-4B01-B0FB-1CA6EDD6B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39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CC03-6A50-42D2-9A46-B687B5E531F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968B-CB66-4B01-B0FB-1CA6EDD6B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17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CC03-6A50-42D2-9A46-B687B5E531F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968B-CB66-4B01-B0FB-1CA6EDD6B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97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CC03-6A50-42D2-9A46-B687B5E531F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968B-CB66-4B01-B0FB-1CA6EDD6B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38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CC03-6A50-42D2-9A46-B687B5E531F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968B-CB66-4B01-B0FB-1CA6EDD6B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416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CC03-6A50-42D2-9A46-B687B5E531F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968B-CB66-4B01-B0FB-1CA6EDD6B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759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CC03-6A50-42D2-9A46-B687B5E531F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968B-CB66-4B01-B0FB-1CA6EDD6B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6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2CC03-6A50-42D2-9A46-B687B5E531F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5968B-CB66-4B01-B0FB-1CA6EDD6B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427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5075" y="2915831"/>
            <a:ext cx="9604983" cy="2215991"/>
          </a:xfrm>
        </p:spPr>
        <p:txBody>
          <a:bodyPr/>
          <a:lstStyle/>
          <a:p>
            <a:r>
              <a:rPr lang="lv-LV" sz="8000" dirty="0">
                <a:solidFill>
                  <a:schemeClr val="tx1"/>
                </a:solidFill>
              </a:rPr>
              <a:t>Ekonomikas sekcija</a:t>
            </a:r>
            <a:endParaRPr lang="en-US" sz="8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65739" y="5131822"/>
            <a:ext cx="594361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3200" dirty="0" smtClean="0"/>
              <a:t>Reģionālā līmeņa Sekcijas </a:t>
            </a:r>
            <a:r>
              <a:rPr lang="lv-LV" sz="3200" dirty="0"/>
              <a:t>vadītāja</a:t>
            </a:r>
            <a:r>
              <a:rPr lang="lv-LV" sz="3200" dirty="0" smtClean="0"/>
              <a:t>:</a:t>
            </a:r>
          </a:p>
          <a:p>
            <a:pPr algn="r"/>
            <a:r>
              <a:rPr lang="lv-LV" sz="3200" dirty="0" smtClean="0"/>
              <a:t>Andžela </a:t>
            </a:r>
            <a:r>
              <a:rPr lang="lv-LV" sz="3200" dirty="0"/>
              <a:t>Veselova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0934" y="12016"/>
            <a:ext cx="6193524" cy="117257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197620" y="868501"/>
            <a:ext cx="921173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05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r>
              <a:rPr lang="en-US" sz="105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050" dirty="0" err="1">
                <a:solidFill>
                  <a:srgbClr val="000000"/>
                </a:solidFill>
                <a:latin typeface="Calibri" panose="020F0502020204030204" pitchFamily="34" charset="0"/>
              </a:rPr>
              <a:t>Projekts</a:t>
            </a:r>
            <a:r>
              <a:rPr lang="en-US" sz="1050" dirty="0">
                <a:solidFill>
                  <a:srgbClr val="000000"/>
                </a:solidFill>
                <a:latin typeface="Calibri" panose="020F0502020204030204" pitchFamily="34" charset="0"/>
              </a:rPr>
              <a:t> “</a:t>
            </a:r>
            <a:r>
              <a:rPr lang="en-US" sz="1050" dirty="0" err="1">
                <a:solidFill>
                  <a:srgbClr val="000000"/>
                </a:solidFill>
                <a:latin typeface="Calibri" panose="020F0502020204030204" pitchFamily="34" charset="0"/>
              </a:rPr>
              <a:t>Nacionāla</a:t>
            </a:r>
            <a:r>
              <a:rPr lang="en-US" sz="1050" dirty="0">
                <a:solidFill>
                  <a:srgbClr val="000000"/>
                </a:solidFill>
                <a:latin typeface="Calibri" panose="020F0502020204030204" pitchFamily="34" charset="0"/>
              </a:rPr>
              <a:t> un </a:t>
            </a:r>
            <a:r>
              <a:rPr lang="en-US" sz="1050" dirty="0" err="1">
                <a:solidFill>
                  <a:srgbClr val="000000"/>
                </a:solidFill>
                <a:latin typeface="Calibri" panose="020F0502020204030204" pitchFamily="34" charset="0"/>
              </a:rPr>
              <a:t>starptautiska</a:t>
            </a:r>
            <a:r>
              <a:rPr lang="en-US" sz="105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050" dirty="0" err="1">
                <a:solidFill>
                  <a:srgbClr val="000000"/>
                </a:solidFill>
                <a:latin typeface="Calibri" panose="020F0502020204030204" pitchFamily="34" charset="0"/>
              </a:rPr>
              <a:t>mēroga</a:t>
            </a:r>
            <a:r>
              <a:rPr lang="en-US" sz="105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050" dirty="0" err="1">
                <a:solidFill>
                  <a:srgbClr val="000000"/>
                </a:solidFill>
                <a:latin typeface="Calibri" panose="020F0502020204030204" pitchFamily="34" charset="0"/>
              </a:rPr>
              <a:t>pasākumu</a:t>
            </a:r>
            <a:r>
              <a:rPr lang="en-US" sz="105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050" dirty="0" err="1">
                <a:solidFill>
                  <a:srgbClr val="000000"/>
                </a:solidFill>
                <a:latin typeface="Calibri" panose="020F0502020204030204" pitchFamily="34" charset="0"/>
              </a:rPr>
              <a:t>īstenošana</a:t>
            </a:r>
            <a:r>
              <a:rPr lang="en-US" sz="105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050" dirty="0" err="1">
                <a:solidFill>
                  <a:srgbClr val="000000"/>
                </a:solidFill>
                <a:latin typeface="Calibri" panose="020F0502020204030204" pitchFamily="34" charset="0"/>
              </a:rPr>
              <a:t>izglītojamo</a:t>
            </a:r>
            <a:r>
              <a:rPr lang="en-US" sz="105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050" dirty="0" err="1">
                <a:solidFill>
                  <a:srgbClr val="000000"/>
                </a:solidFill>
                <a:latin typeface="Calibri" panose="020F0502020204030204" pitchFamily="34" charset="0"/>
              </a:rPr>
              <a:t>talantu</a:t>
            </a:r>
            <a:r>
              <a:rPr lang="en-US" sz="105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050" dirty="0" err="1">
                <a:solidFill>
                  <a:srgbClr val="000000"/>
                </a:solidFill>
                <a:latin typeface="Calibri" panose="020F0502020204030204" pitchFamily="34" charset="0"/>
              </a:rPr>
              <a:t>attīstībai</a:t>
            </a:r>
            <a:r>
              <a:rPr lang="en-US" sz="1050" dirty="0">
                <a:solidFill>
                  <a:srgbClr val="000000"/>
                </a:solidFill>
                <a:latin typeface="Calibri" panose="020F0502020204030204" pitchFamily="34" charset="0"/>
              </a:rPr>
              <a:t>” </a:t>
            </a:r>
            <a:r>
              <a:rPr lang="lv-LV" sz="105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05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Projekta</a:t>
            </a:r>
            <a:r>
              <a:rPr lang="en-US" sz="105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050" dirty="0" err="1">
                <a:solidFill>
                  <a:srgbClr val="000000"/>
                </a:solidFill>
                <a:latin typeface="Calibri" panose="020F0502020204030204" pitchFamily="34" charset="0"/>
              </a:rPr>
              <a:t>numurs</a:t>
            </a:r>
            <a:r>
              <a:rPr lang="en-US" sz="1050" dirty="0">
                <a:solidFill>
                  <a:srgbClr val="000000"/>
                </a:solidFill>
                <a:latin typeface="Calibri" panose="020F0502020204030204" pitchFamily="34" charset="0"/>
              </a:rPr>
              <a:t>: 8.3.2.1./16/I/002 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625496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32203" y="106301"/>
            <a:ext cx="11854149" cy="2356574"/>
          </a:xfrm>
        </p:spPr>
        <p:txBody>
          <a:bodyPr/>
          <a:lstStyle/>
          <a:p>
            <a:r>
              <a:rPr lang="lv-LV" sz="2400" dirty="0"/>
              <a:t>Strikta sekošana Vadlīnijām, t.sk.,:</a:t>
            </a:r>
          </a:p>
          <a:p>
            <a:pPr marL="0" indent="0">
              <a:buNone/>
            </a:pPr>
            <a:r>
              <a:rPr lang="lv-LV" sz="2400" dirty="0"/>
              <a:t>-tehniskais noformējums (fontu izmēri, ZPD lappušu </a:t>
            </a:r>
            <a:r>
              <a:rPr lang="lv-LV" sz="2400" dirty="0" err="1"/>
              <a:t>apjoms,korekta</a:t>
            </a:r>
            <a:r>
              <a:rPr lang="lv-LV" sz="2400" dirty="0"/>
              <a:t> atsauču lietošana utt.);</a:t>
            </a:r>
          </a:p>
          <a:p>
            <a:pPr marL="0" indent="0">
              <a:buNone/>
            </a:pPr>
            <a:r>
              <a:rPr lang="lv-LV" sz="2400" dirty="0"/>
              <a:t>-uzstāšanās laika ievērošana un pilnīga tā izmantošana.</a:t>
            </a:r>
          </a:p>
          <a:p>
            <a:pPr marL="0" indent="0">
              <a:buNone/>
            </a:pPr>
            <a:endParaRPr lang="lv-LV" sz="2400" dirty="0"/>
          </a:p>
          <a:p>
            <a:r>
              <a:rPr lang="lv-LV" sz="2400" dirty="0"/>
              <a:t>Tēmas aktualitāte nedrīkst būt pārāk šauri vai pārāk plaši </a:t>
            </a:r>
            <a:r>
              <a:rPr lang="lv-LV" sz="2400" dirty="0" smtClean="0"/>
              <a:t>formulēta, temata ierobežojuma paredzēšana nepieciešamības gadījumā;</a:t>
            </a:r>
            <a:endParaRPr lang="lv-LV" sz="2400" dirty="0"/>
          </a:p>
          <a:p>
            <a:r>
              <a:rPr lang="lv-LV" sz="2400" dirty="0"/>
              <a:t>ZPD nosaukuma atbilstība saturam un otrādi;</a:t>
            </a:r>
          </a:p>
          <a:p>
            <a:r>
              <a:rPr lang="lv-LV" sz="2400" dirty="0"/>
              <a:t>Sava viedokļa izteikšana pētījuma ietvaros</a:t>
            </a:r>
            <a:r>
              <a:rPr lang="lv-LV" sz="2400" dirty="0" smtClean="0"/>
              <a:t>;</a:t>
            </a:r>
          </a:p>
          <a:p>
            <a:r>
              <a:rPr lang="lv-LV" sz="2400" dirty="0" smtClean="0"/>
              <a:t>Prezentācijas slaidu dizaina pārdomāta izvēle;</a:t>
            </a:r>
          </a:p>
          <a:p>
            <a:r>
              <a:rPr lang="lv-LV" sz="2400" dirty="0" smtClean="0"/>
              <a:t>Pretrunas secinājumos</a:t>
            </a:r>
            <a:r>
              <a:rPr lang="lv-LV" sz="2400" dirty="0" smtClean="0"/>
              <a:t>;</a:t>
            </a:r>
          </a:p>
          <a:p>
            <a:r>
              <a:rPr lang="lv-LV" sz="2400" dirty="0" smtClean="0"/>
              <a:t>Ieteikumi!;</a:t>
            </a:r>
            <a:endParaRPr lang="lv-LV" sz="2400" dirty="0" smtClean="0"/>
          </a:p>
          <a:p>
            <a:r>
              <a:rPr lang="lv-LV" sz="2400" dirty="0" smtClean="0">
                <a:solidFill>
                  <a:srgbClr val="FF0000"/>
                </a:solidFill>
              </a:rPr>
              <a:t>Darba struktūra;</a:t>
            </a:r>
          </a:p>
          <a:p>
            <a:r>
              <a:rPr lang="lv-LV" sz="2400" dirty="0" smtClean="0"/>
              <a:t>Pārdomāta atbilžu sagatavošana uz recenzentu jautājumiem;</a:t>
            </a:r>
            <a:endParaRPr lang="lv-LV" sz="2400" dirty="0"/>
          </a:p>
          <a:p>
            <a:r>
              <a:rPr lang="lv-LV" sz="2400" dirty="0">
                <a:solidFill>
                  <a:srgbClr val="FF0000"/>
                </a:solidFill>
              </a:rPr>
              <a:t>Gramatisko un drukas kļūdu novēršana!!!!!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747190" y="106301"/>
            <a:ext cx="3699335" cy="136070"/>
          </a:xfrm>
        </p:spPr>
        <p:txBody>
          <a:bodyPr/>
          <a:lstStyle/>
          <a:p>
            <a:pPr marL="0" indent="0">
              <a:buNone/>
            </a:pPr>
            <a:r>
              <a:rPr lang="lv-LV" sz="4000" dirty="0" smtClean="0">
                <a:solidFill>
                  <a:schemeClr val="tx1"/>
                </a:solidFill>
              </a:rPr>
              <a:t>I</a:t>
            </a:r>
            <a:r>
              <a:rPr lang="lv-LV" sz="4000" dirty="0">
                <a:solidFill>
                  <a:schemeClr val="tx1"/>
                </a:solidFill>
              </a:rPr>
              <a:t>eteikumi:</a:t>
            </a:r>
            <a:endParaRPr lang="en-US" sz="3275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1860" y="6488668"/>
            <a:ext cx="114244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dirty="0" smtClean="0">
                <a:solidFill>
                  <a:srgbClr val="FF0000"/>
                </a:solidFill>
              </a:rPr>
              <a:t>Kā iespējamais avots:</a:t>
            </a:r>
            <a:r>
              <a:rPr lang="en-US" dirty="0" smtClean="0"/>
              <a:t>https</a:t>
            </a:r>
            <a:r>
              <a:rPr lang="en-US" dirty="0"/>
              <a:t>://www.biblioteka.lu.lv/resursi/httpswwwbibliotekalulve-resursia-za</a:t>
            </a:r>
            <a:r>
              <a:rPr lang="en-US" dirty="0" smtClean="0"/>
              <a:t>/</a:t>
            </a:r>
            <a:endParaRPr lang="lv-LV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670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123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(null)</vt:lpstr>
      <vt:lpstr>Calibri</vt:lpstr>
      <vt:lpstr>Calibri Light</vt:lpstr>
      <vt:lpstr>PF Handbook Pro</vt:lpstr>
      <vt:lpstr>Office Theme</vt:lpstr>
      <vt:lpstr>Ekonomikas sekcija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Ekonomikas sekcija</dc:title>
  <dc:creator>Liet</dc:creator>
  <cp:lastModifiedBy>Liet</cp:lastModifiedBy>
  <cp:revision>9</cp:revision>
  <dcterms:created xsi:type="dcterms:W3CDTF">2019-10-27T15:12:39Z</dcterms:created>
  <dcterms:modified xsi:type="dcterms:W3CDTF">2019-11-13T20:12:16Z</dcterms:modified>
</cp:coreProperties>
</file>