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425" r:id="rId3"/>
    <p:sldId id="424" r:id="rId4"/>
    <p:sldId id="259" r:id="rId5"/>
    <p:sldId id="432" r:id="rId6"/>
    <p:sldId id="258" r:id="rId7"/>
    <p:sldId id="414" r:id="rId8"/>
    <p:sldId id="426" r:id="rId9"/>
    <p:sldId id="427" r:id="rId10"/>
    <p:sldId id="428" r:id="rId11"/>
    <p:sldId id="417" r:id="rId12"/>
    <p:sldId id="429" r:id="rId13"/>
    <p:sldId id="430" r:id="rId14"/>
    <p:sldId id="431" r:id="rId15"/>
    <p:sldId id="26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29E"/>
    <a:srgbClr val="61D6FF"/>
    <a:srgbClr val="009999"/>
    <a:srgbClr val="21A5FF"/>
    <a:srgbClr val="3CB2AF"/>
    <a:srgbClr val="812330"/>
    <a:srgbClr val="1DC4FF"/>
    <a:srgbClr val="349A98"/>
    <a:srgbClr val="A12B1F"/>
    <a:srgbClr val="752F2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348" autoAdjust="0"/>
    <p:restoredTop sz="94660"/>
  </p:normalViewPr>
  <p:slideViewPr>
    <p:cSldViewPr snapToGrid="0">
      <p:cViewPr varScale="1">
        <p:scale>
          <a:sx n="109" d="100"/>
          <a:sy n="109" d="100"/>
        </p:scale>
        <p:origin x="216" y="6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oleObject" Target="file:////Users\Normunds\Downloads\european_fiscal_monitor_2020q3_01%20(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ers\Normunds\Downloads\european_fiscal_monitor_2020q3_01%20(1).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8627854198602614E-2"/>
          <c:y val="4.6200749891221915E-2"/>
          <c:w val="0.92591100510603153"/>
          <c:h val="0.64962862694217538"/>
        </c:manualLayout>
      </c:layout>
      <c:barChart>
        <c:barDir val="col"/>
        <c:grouping val="clustered"/>
        <c:varyColors val="0"/>
        <c:ser>
          <c:idx val="0"/>
          <c:order val="0"/>
          <c:tx>
            <c:strRef>
              <c:f>Sheet1!$C$1</c:f>
              <c:strCache>
                <c:ptCount val="1"/>
                <c:pt idx="0">
                  <c:v>Igaunija</c:v>
                </c:pt>
              </c:strCache>
            </c:strRef>
          </c:tx>
          <c:spPr>
            <a:solidFill>
              <a:schemeClr val="accent1"/>
            </a:solidFill>
            <a:ln>
              <a:solidFill>
                <a:sysClr val="windowText" lastClr="000000"/>
              </a:solid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Sheet1!$A$2:$B$5</c:f>
              <c:multiLvlStrCache>
                <c:ptCount val="4"/>
                <c:lvl>
                  <c:pt idx="0">
                    <c:v>2015-2019</c:v>
                  </c:pt>
                  <c:pt idx="1">
                    <c:v>2020 I-II</c:v>
                  </c:pt>
                  <c:pt idx="2">
                    <c:v>2015-2019</c:v>
                  </c:pt>
                  <c:pt idx="3">
                    <c:v>2020 I-II</c:v>
                  </c:pt>
                </c:lvl>
                <c:lvl>
                  <c:pt idx="0">
                    <c:v>IKP</c:v>
                  </c:pt>
                  <c:pt idx="2">
                    <c:v>Produktivitāte</c:v>
                  </c:pt>
                </c:lvl>
              </c:multiLvlStrCache>
            </c:multiLvlStrRef>
          </c:cat>
          <c:val>
            <c:numRef>
              <c:f>Sheet1!$C$2:$C$5</c:f>
              <c:numCache>
                <c:formatCode>0.0</c:formatCode>
                <c:ptCount val="4"/>
                <c:pt idx="0">
                  <c:v>3.9683319646979527</c:v>
                </c:pt>
                <c:pt idx="1">
                  <c:v>-3.8975557273980428</c:v>
                </c:pt>
                <c:pt idx="2">
                  <c:v>2.2629548778689781</c:v>
                </c:pt>
                <c:pt idx="3">
                  <c:v>-2.2999999999999998</c:v>
                </c:pt>
              </c:numCache>
            </c:numRef>
          </c:val>
          <c:extLst>
            <c:ext xmlns:c16="http://schemas.microsoft.com/office/drawing/2014/chart" uri="{C3380CC4-5D6E-409C-BE32-E72D297353CC}">
              <c16:uniqueId val="{00000000-7833-4078-B423-5155352C59B7}"/>
            </c:ext>
          </c:extLst>
        </c:ser>
        <c:ser>
          <c:idx val="1"/>
          <c:order val="1"/>
          <c:tx>
            <c:strRef>
              <c:f>Sheet1!$D$1</c:f>
              <c:strCache>
                <c:ptCount val="1"/>
                <c:pt idx="0">
                  <c:v>Latvija</c:v>
                </c:pt>
              </c:strCache>
            </c:strRef>
          </c:tx>
          <c:spPr>
            <a:solidFill>
              <a:srgbClr val="C00000"/>
            </a:solidFill>
            <a:ln>
              <a:solidFill>
                <a:sysClr val="windowText" lastClr="000000"/>
              </a:solid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Sheet1!$A$2:$B$5</c:f>
              <c:multiLvlStrCache>
                <c:ptCount val="4"/>
                <c:lvl>
                  <c:pt idx="0">
                    <c:v>2015-2019</c:v>
                  </c:pt>
                  <c:pt idx="1">
                    <c:v>2020 I-II</c:v>
                  </c:pt>
                  <c:pt idx="2">
                    <c:v>2015-2019</c:v>
                  </c:pt>
                  <c:pt idx="3">
                    <c:v>2020 I-II</c:v>
                  </c:pt>
                </c:lvl>
                <c:lvl>
                  <c:pt idx="0">
                    <c:v>IKP</c:v>
                  </c:pt>
                  <c:pt idx="2">
                    <c:v>Produktivitāte</c:v>
                  </c:pt>
                </c:lvl>
              </c:multiLvlStrCache>
            </c:multiLvlStrRef>
          </c:cat>
          <c:val>
            <c:numRef>
              <c:f>Sheet1!$D$2:$D$5</c:f>
              <c:numCache>
                <c:formatCode>0.0</c:formatCode>
                <c:ptCount val="4"/>
                <c:pt idx="0">
                  <c:v>3.1385287300482219</c:v>
                </c:pt>
                <c:pt idx="1">
                  <c:v>-5.1927973109140453</c:v>
                </c:pt>
                <c:pt idx="2">
                  <c:v>2.6415323539931137</c:v>
                </c:pt>
                <c:pt idx="3">
                  <c:v>-3.1897740287823524</c:v>
                </c:pt>
              </c:numCache>
            </c:numRef>
          </c:val>
          <c:extLst>
            <c:ext xmlns:c16="http://schemas.microsoft.com/office/drawing/2014/chart" uri="{C3380CC4-5D6E-409C-BE32-E72D297353CC}">
              <c16:uniqueId val="{00000001-7833-4078-B423-5155352C59B7}"/>
            </c:ext>
          </c:extLst>
        </c:ser>
        <c:ser>
          <c:idx val="2"/>
          <c:order val="2"/>
          <c:tx>
            <c:strRef>
              <c:f>Sheet1!$E$1</c:f>
              <c:strCache>
                <c:ptCount val="1"/>
                <c:pt idx="0">
                  <c:v>Lietuva</c:v>
                </c:pt>
              </c:strCache>
            </c:strRef>
          </c:tx>
          <c:spPr>
            <a:solidFill>
              <a:srgbClr val="70AD47">
                <a:lumMod val="75000"/>
              </a:srgbClr>
            </a:solidFill>
            <a:ln>
              <a:solidFill>
                <a:sysClr val="windowText" lastClr="000000"/>
              </a:solidFill>
            </a:ln>
            <a:effectLst/>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833-4078-B423-5155352C59B7}"/>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833-4078-B423-5155352C59B7}"/>
                </c:ext>
              </c:extLst>
            </c:dLbl>
            <c:dLbl>
              <c:idx val="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833-4078-B423-5155352C59B7}"/>
                </c:ext>
              </c:extLst>
            </c:dLbl>
            <c:dLbl>
              <c:idx val="3"/>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833-4078-B423-5155352C59B7}"/>
                </c:ext>
              </c:extLst>
            </c:dLbl>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LV"/>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Sheet1!$A$2:$B$5</c:f>
              <c:multiLvlStrCache>
                <c:ptCount val="4"/>
                <c:lvl>
                  <c:pt idx="0">
                    <c:v>2015-2019</c:v>
                  </c:pt>
                  <c:pt idx="1">
                    <c:v>2020 I-II</c:v>
                  </c:pt>
                  <c:pt idx="2">
                    <c:v>2015-2019</c:v>
                  </c:pt>
                  <c:pt idx="3">
                    <c:v>2020 I-II</c:v>
                  </c:pt>
                </c:lvl>
                <c:lvl>
                  <c:pt idx="0">
                    <c:v>IKP</c:v>
                  </c:pt>
                  <c:pt idx="2">
                    <c:v>Produktivitāte</c:v>
                  </c:pt>
                </c:lvl>
              </c:multiLvlStrCache>
            </c:multiLvlStrRef>
          </c:cat>
          <c:val>
            <c:numRef>
              <c:f>Sheet1!$E$2:$E$5</c:f>
              <c:numCache>
                <c:formatCode>0.0</c:formatCode>
                <c:ptCount val="4"/>
                <c:pt idx="0">
                  <c:v>3.4158811189669507</c:v>
                </c:pt>
                <c:pt idx="1">
                  <c:v>-1.2399783077080713</c:v>
                </c:pt>
                <c:pt idx="2">
                  <c:v>2.4410172618800345</c:v>
                </c:pt>
                <c:pt idx="3">
                  <c:v>-0.75222627110450446</c:v>
                </c:pt>
              </c:numCache>
            </c:numRef>
          </c:val>
          <c:extLst>
            <c:ext xmlns:c16="http://schemas.microsoft.com/office/drawing/2014/chart" uri="{C3380CC4-5D6E-409C-BE32-E72D297353CC}">
              <c16:uniqueId val="{00000006-7833-4078-B423-5155352C59B7}"/>
            </c:ext>
          </c:extLst>
        </c:ser>
        <c:dLbls>
          <c:showLegendKey val="0"/>
          <c:showVal val="0"/>
          <c:showCatName val="0"/>
          <c:showSerName val="0"/>
          <c:showPercent val="0"/>
          <c:showBubbleSize val="0"/>
        </c:dLbls>
        <c:gapWidth val="219"/>
        <c:overlap val="-27"/>
        <c:axId val="395276848"/>
        <c:axId val="395275536"/>
      </c:barChart>
      <c:catAx>
        <c:axId val="39527684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LV"/>
          </a:p>
        </c:txPr>
        <c:crossAx val="395275536"/>
        <c:crosses val="autoZero"/>
        <c:auto val="1"/>
        <c:lblAlgn val="ctr"/>
        <c:lblOffset val="100"/>
        <c:noMultiLvlLbl val="0"/>
      </c:catAx>
      <c:valAx>
        <c:axId val="395275536"/>
        <c:scaling>
          <c:orientation val="minMax"/>
          <c:min val="-7"/>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LV"/>
          </a:p>
        </c:txPr>
        <c:crossAx val="3952768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LV"/>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ysClr val="window" lastClr="FFFFFF">
        <a:lumMod val="95000"/>
      </a:sysClr>
    </a:solidFill>
    <a:ln>
      <a:noFill/>
    </a:ln>
    <a:effectLst/>
  </c:spPr>
  <c:txPr>
    <a:bodyPr/>
    <a:lstStyle/>
    <a:p>
      <a:pPr>
        <a:defRPr sz="1600"/>
      </a:pPr>
      <a:endParaRPr lang="en-LV"/>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r>
              <a:rPr lang="lv-LV"/>
              <a:t>Covid-19 fiskālais stimuls (% no IKP)</a:t>
            </a:r>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en-LV"/>
        </a:p>
      </c:txPr>
    </c:title>
    <c:autoTitleDeleted val="0"/>
    <c:plotArea>
      <c:layout/>
      <c:barChart>
        <c:barDir val="col"/>
        <c:grouping val="stacked"/>
        <c:varyColors val="0"/>
        <c:ser>
          <c:idx val="0"/>
          <c:order val="0"/>
          <c:tx>
            <c:strRef>
              <c:f>'2) Fiscal measures'!$A$63:$B$63</c:f>
              <c:strCache>
                <c:ptCount val="2"/>
                <c:pt idx="0">
                  <c:v>Diskrecionāri pasākumi</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 Fiscal measures'!$C$62:$E$62</c:f>
              <c:strCache>
                <c:ptCount val="3"/>
                <c:pt idx="0">
                  <c:v>Lietuva</c:v>
                </c:pt>
                <c:pt idx="1">
                  <c:v>Igaunija</c:v>
                </c:pt>
                <c:pt idx="2">
                  <c:v>Latvija</c:v>
                </c:pt>
              </c:strCache>
            </c:strRef>
          </c:cat>
          <c:val>
            <c:numRef>
              <c:f>'2) Fiscal measures'!$C$63:$E$63</c:f>
              <c:numCache>
                <c:formatCode>0.0%</c:formatCode>
                <c:ptCount val="3"/>
                <c:pt idx="0">
                  <c:v>0.214</c:v>
                </c:pt>
                <c:pt idx="1">
                  <c:v>5.2999999999999999E-2</c:v>
                </c:pt>
                <c:pt idx="2">
                  <c:v>0.03</c:v>
                </c:pt>
              </c:numCache>
            </c:numRef>
          </c:val>
          <c:extLst>
            <c:ext xmlns:c16="http://schemas.microsoft.com/office/drawing/2014/chart" uri="{C3380CC4-5D6E-409C-BE32-E72D297353CC}">
              <c16:uniqueId val="{00000000-2526-46A4-AF36-AE98AEAE6281}"/>
            </c:ext>
          </c:extLst>
        </c:ser>
        <c:ser>
          <c:idx val="1"/>
          <c:order val="1"/>
          <c:tx>
            <c:strRef>
              <c:f>'2) Fiscal measures'!$A$64:$B$64</c:f>
              <c:strCache>
                <c:ptCount val="2"/>
                <c:pt idx="0">
                  <c:v>Likviditātes pasākumi</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 Fiscal measures'!$C$62:$E$62</c:f>
              <c:strCache>
                <c:ptCount val="3"/>
                <c:pt idx="0">
                  <c:v>Lietuva</c:v>
                </c:pt>
                <c:pt idx="1">
                  <c:v>Igaunija</c:v>
                </c:pt>
                <c:pt idx="2">
                  <c:v>Latvija</c:v>
                </c:pt>
              </c:strCache>
            </c:strRef>
          </c:cat>
          <c:val>
            <c:numRef>
              <c:f>'2) Fiscal measures'!$C$64:$E$64</c:f>
              <c:numCache>
                <c:formatCode>0.0%</c:formatCode>
                <c:ptCount val="3"/>
                <c:pt idx="0">
                  <c:v>6.6000000000000003E-2</c:v>
                </c:pt>
                <c:pt idx="1">
                  <c:v>9.1999999999999998E-2</c:v>
                </c:pt>
                <c:pt idx="2">
                  <c:v>6.8000000000000005E-2</c:v>
                </c:pt>
              </c:numCache>
            </c:numRef>
          </c:val>
          <c:extLst>
            <c:ext xmlns:c16="http://schemas.microsoft.com/office/drawing/2014/chart" uri="{C3380CC4-5D6E-409C-BE32-E72D297353CC}">
              <c16:uniqueId val="{00000001-2526-46A4-AF36-AE98AEAE6281}"/>
            </c:ext>
          </c:extLst>
        </c:ser>
        <c:dLbls>
          <c:showLegendKey val="0"/>
          <c:showVal val="0"/>
          <c:showCatName val="0"/>
          <c:showSerName val="0"/>
          <c:showPercent val="0"/>
          <c:showBubbleSize val="0"/>
        </c:dLbls>
        <c:gapWidth val="150"/>
        <c:overlap val="100"/>
        <c:axId val="2102390655"/>
        <c:axId val="2102384415"/>
      </c:barChart>
      <c:catAx>
        <c:axId val="21023906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LV"/>
          </a:p>
        </c:txPr>
        <c:crossAx val="2102384415"/>
        <c:crosses val="autoZero"/>
        <c:auto val="1"/>
        <c:lblAlgn val="ctr"/>
        <c:lblOffset val="100"/>
        <c:noMultiLvlLbl val="0"/>
      </c:catAx>
      <c:valAx>
        <c:axId val="2102384415"/>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LV"/>
          </a:p>
        </c:txPr>
        <c:crossAx val="210239065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LV"/>
        </a:p>
      </c:txPr>
    </c:legend>
    <c:plotVisOnly val="1"/>
    <c:dispBlanksAs val="gap"/>
    <c:showDLblsOverMax val="0"/>
  </c:chart>
  <c:spPr>
    <a:solidFill>
      <a:schemeClr val="bg2"/>
    </a:solidFill>
    <a:ln>
      <a:noFill/>
    </a:ln>
    <a:effectLst/>
  </c:spPr>
  <c:txPr>
    <a:bodyPr/>
    <a:lstStyle/>
    <a:p>
      <a:pPr>
        <a:defRPr sz="1600"/>
      </a:pPr>
      <a:endParaRPr lang="en-LV"/>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r>
              <a:rPr lang="en-US" dirty="0" err="1"/>
              <a:t>Baltijas</a:t>
            </a:r>
            <a:r>
              <a:rPr lang="en-US" dirty="0"/>
              <a:t> </a:t>
            </a:r>
            <a:r>
              <a:rPr lang="en-US" dirty="0" err="1"/>
              <a:t>valstu</a:t>
            </a:r>
            <a:r>
              <a:rPr lang="en-US" dirty="0"/>
              <a:t> </a:t>
            </a:r>
            <a:r>
              <a:rPr lang="en-US" dirty="0" err="1"/>
              <a:t>budžeta</a:t>
            </a:r>
            <a:r>
              <a:rPr lang="en-US" dirty="0"/>
              <a:t> </a:t>
            </a:r>
            <a:r>
              <a:rPr lang="en-US" dirty="0" err="1"/>
              <a:t>deficīti</a:t>
            </a:r>
            <a:r>
              <a:rPr lang="en-US" dirty="0"/>
              <a:t> (% no IKP, 2019 g.-</a:t>
            </a:r>
            <a:r>
              <a:rPr lang="en-US" dirty="0" err="1"/>
              <a:t>fakts</a:t>
            </a:r>
            <a:r>
              <a:rPr lang="en-US" dirty="0"/>
              <a:t>)</a:t>
            </a:r>
          </a:p>
        </c:rich>
      </c:tx>
      <c:layout>
        <c:manualLayout>
          <c:xMode val="edge"/>
          <c:yMode val="edge"/>
          <c:x val="0.11859011373578303"/>
          <c:y val="1.3888888888888888E-2"/>
        </c:manualLayout>
      </c:layout>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en-LV"/>
        </a:p>
      </c:txPr>
    </c:title>
    <c:autoTitleDeleted val="0"/>
    <c:plotArea>
      <c:layout>
        <c:manualLayout>
          <c:layoutTarget val="inner"/>
          <c:xMode val="edge"/>
          <c:yMode val="edge"/>
          <c:x val="6.0333333333333336E-2"/>
          <c:y val="0.1439122193059201"/>
          <c:w val="0.89522222222222225"/>
          <c:h val="0.67150335374744818"/>
        </c:manualLayout>
      </c:layout>
      <c:barChart>
        <c:barDir val="col"/>
        <c:grouping val="clustered"/>
        <c:varyColors val="0"/>
        <c:ser>
          <c:idx val="0"/>
          <c:order val="0"/>
          <c:tx>
            <c:strRef>
              <c:f>Sheet1!$A$2</c:f>
              <c:strCache>
                <c:ptCount val="1"/>
                <c:pt idx="0">
                  <c:v>Igaunija</c:v>
                </c:pt>
              </c:strCache>
            </c:strRef>
          </c:tx>
          <c:spPr>
            <a:solidFill>
              <a:schemeClr val="accent5">
                <a:lumMod val="75000"/>
              </a:schemeClr>
            </a:solidFill>
            <a:ln>
              <a:noFill/>
            </a:ln>
            <a:effectLst/>
          </c:spPr>
          <c:invertIfNegative val="0"/>
          <c:cat>
            <c:numRef>
              <c:f>Sheet1!$B$1:$D$1</c:f>
              <c:numCache>
                <c:formatCode>General</c:formatCode>
                <c:ptCount val="3"/>
                <c:pt idx="0">
                  <c:v>2019</c:v>
                </c:pt>
                <c:pt idx="1">
                  <c:v>2020</c:v>
                </c:pt>
                <c:pt idx="2">
                  <c:v>2021</c:v>
                </c:pt>
              </c:numCache>
            </c:numRef>
          </c:cat>
          <c:val>
            <c:numRef>
              <c:f>Sheet1!$B$2:$D$2</c:f>
              <c:numCache>
                <c:formatCode>General</c:formatCode>
                <c:ptCount val="3"/>
                <c:pt idx="0">
                  <c:v>-0.3</c:v>
                </c:pt>
                <c:pt idx="1">
                  <c:v>-6.6</c:v>
                </c:pt>
                <c:pt idx="2">
                  <c:v>-6.7</c:v>
                </c:pt>
              </c:numCache>
            </c:numRef>
          </c:val>
          <c:extLst>
            <c:ext xmlns:c16="http://schemas.microsoft.com/office/drawing/2014/chart" uri="{C3380CC4-5D6E-409C-BE32-E72D297353CC}">
              <c16:uniqueId val="{00000000-8899-4376-A780-350212DCCC55}"/>
            </c:ext>
          </c:extLst>
        </c:ser>
        <c:ser>
          <c:idx val="1"/>
          <c:order val="1"/>
          <c:tx>
            <c:strRef>
              <c:f>Sheet1!$A$3</c:f>
              <c:strCache>
                <c:ptCount val="1"/>
                <c:pt idx="0">
                  <c:v>Latvija</c:v>
                </c:pt>
              </c:strCache>
            </c:strRef>
          </c:tx>
          <c:spPr>
            <a:solidFill>
              <a:srgbClr val="C00000"/>
            </a:solidFill>
            <a:ln>
              <a:noFill/>
            </a:ln>
            <a:effectLst/>
          </c:spPr>
          <c:invertIfNegative val="0"/>
          <c:cat>
            <c:numRef>
              <c:f>Sheet1!$B$1:$D$1</c:f>
              <c:numCache>
                <c:formatCode>General</c:formatCode>
                <c:ptCount val="3"/>
                <c:pt idx="0">
                  <c:v>2019</c:v>
                </c:pt>
                <c:pt idx="1">
                  <c:v>2020</c:v>
                </c:pt>
                <c:pt idx="2">
                  <c:v>2021</c:v>
                </c:pt>
              </c:numCache>
            </c:numRef>
          </c:cat>
          <c:val>
            <c:numRef>
              <c:f>Sheet1!$B$3:$D$3</c:f>
              <c:numCache>
                <c:formatCode>General</c:formatCode>
                <c:ptCount val="3"/>
                <c:pt idx="0">
                  <c:v>-0.2</c:v>
                </c:pt>
                <c:pt idx="1">
                  <c:v>-7.6</c:v>
                </c:pt>
                <c:pt idx="2">
                  <c:v>-3.9</c:v>
                </c:pt>
              </c:numCache>
            </c:numRef>
          </c:val>
          <c:extLst>
            <c:ext xmlns:c16="http://schemas.microsoft.com/office/drawing/2014/chart" uri="{C3380CC4-5D6E-409C-BE32-E72D297353CC}">
              <c16:uniqueId val="{00000001-8899-4376-A780-350212DCCC55}"/>
            </c:ext>
          </c:extLst>
        </c:ser>
        <c:ser>
          <c:idx val="2"/>
          <c:order val="2"/>
          <c:tx>
            <c:strRef>
              <c:f>Sheet1!$A$4</c:f>
              <c:strCache>
                <c:ptCount val="1"/>
                <c:pt idx="0">
                  <c:v>Lietuva</c:v>
                </c:pt>
              </c:strCache>
            </c:strRef>
          </c:tx>
          <c:spPr>
            <a:solidFill>
              <a:schemeClr val="accent6">
                <a:lumMod val="50000"/>
              </a:schemeClr>
            </a:solidFill>
            <a:ln>
              <a:noFill/>
            </a:ln>
            <a:effectLst/>
          </c:spPr>
          <c:invertIfNegative val="0"/>
          <c:cat>
            <c:numRef>
              <c:f>Sheet1!$B$1:$D$1</c:f>
              <c:numCache>
                <c:formatCode>General</c:formatCode>
                <c:ptCount val="3"/>
                <c:pt idx="0">
                  <c:v>2019</c:v>
                </c:pt>
                <c:pt idx="1">
                  <c:v>2020</c:v>
                </c:pt>
                <c:pt idx="2">
                  <c:v>2021</c:v>
                </c:pt>
              </c:numCache>
            </c:numRef>
          </c:cat>
          <c:val>
            <c:numRef>
              <c:f>Sheet1!$B$4:$D$4</c:f>
              <c:numCache>
                <c:formatCode>General</c:formatCode>
                <c:ptCount val="3"/>
                <c:pt idx="0">
                  <c:v>0.3</c:v>
                </c:pt>
                <c:pt idx="1">
                  <c:v>-8.8000000000000007</c:v>
                </c:pt>
                <c:pt idx="2">
                  <c:v>-5</c:v>
                </c:pt>
              </c:numCache>
            </c:numRef>
          </c:val>
          <c:extLst>
            <c:ext xmlns:c16="http://schemas.microsoft.com/office/drawing/2014/chart" uri="{C3380CC4-5D6E-409C-BE32-E72D297353CC}">
              <c16:uniqueId val="{00000002-8899-4376-A780-350212DCCC55}"/>
            </c:ext>
          </c:extLst>
        </c:ser>
        <c:dLbls>
          <c:showLegendKey val="0"/>
          <c:showVal val="0"/>
          <c:showCatName val="0"/>
          <c:showSerName val="0"/>
          <c:showPercent val="0"/>
          <c:showBubbleSize val="0"/>
        </c:dLbls>
        <c:gapWidth val="219"/>
        <c:overlap val="-27"/>
        <c:axId val="1019241552"/>
        <c:axId val="1019243280"/>
      </c:barChart>
      <c:catAx>
        <c:axId val="1019241552"/>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120000" spcFirstLastPara="1" vertOverflow="ellipsis"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LV"/>
          </a:p>
        </c:txPr>
        <c:crossAx val="1019243280"/>
        <c:crosses val="autoZero"/>
        <c:auto val="1"/>
        <c:lblAlgn val="ctr"/>
        <c:lblOffset val="100"/>
        <c:noMultiLvlLbl val="0"/>
      </c:catAx>
      <c:valAx>
        <c:axId val="10192432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LV"/>
          </a:p>
        </c:txPr>
        <c:crossAx val="10192415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LV"/>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2"/>
    </a:solidFill>
    <a:ln>
      <a:noFill/>
    </a:ln>
    <a:effectLst/>
  </c:spPr>
  <c:txPr>
    <a:bodyPr/>
    <a:lstStyle/>
    <a:p>
      <a:pPr>
        <a:defRPr sz="1600"/>
      </a:pPr>
      <a:endParaRPr lang="en-LV"/>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46258-0939-4171-9135-01D5D98C290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8B7D7A9-1D7D-48AE-B481-539AF72BDC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70D1919-0AF5-4943-B4FD-BEA502DBE21E}"/>
              </a:ext>
            </a:extLst>
          </p:cNvPr>
          <p:cNvSpPr>
            <a:spLocks noGrp="1"/>
          </p:cNvSpPr>
          <p:nvPr>
            <p:ph type="dt" sz="half" idx="10"/>
          </p:nvPr>
        </p:nvSpPr>
        <p:spPr/>
        <p:txBody>
          <a:bodyPr/>
          <a:lstStyle/>
          <a:p>
            <a:fld id="{AE57C1ED-6802-478B-8DA1-909796BE0CFC}" type="datetimeFigureOut">
              <a:rPr lang="en-GB" smtClean="0"/>
              <a:t>28/10/2020</a:t>
            </a:fld>
            <a:endParaRPr lang="en-GB"/>
          </a:p>
        </p:txBody>
      </p:sp>
      <p:sp>
        <p:nvSpPr>
          <p:cNvPr id="5" name="Footer Placeholder 4">
            <a:extLst>
              <a:ext uri="{FF2B5EF4-FFF2-40B4-BE49-F238E27FC236}">
                <a16:creationId xmlns:a16="http://schemas.microsoft.com/office/drawing/2014/main" id="{90CD049D-52BE-4B3B-A3DC-90DDCA74E2A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C8C498A-A91A-43C8-9ED1-CF97FC82AA44}"/>
              </a:ext>
            </a:extLst>
          </p:cNvPr>
          <p:cNvSpPr>
            <a:spLocks noGrp="1"/>
          </p:cNvSpPr>
          <p:nvPr>
            <p:ph type="sldNum" sz="quarter" idx="12"/>
          </p:nvPr>
        </p:nvSpPr>
        <p:spPr/>
        <p:txBody>
          <a:bodyPr/>
          <a:lstStyle/>
          <a:p>
            <a:fld id="{55117EFC-7901-45E1-89BE-6ED8EA9024E4}" type="slidenum">
              <a:rPr lang="en-GB" smtClean="0"/>
              <a:t>‹#›</a:t>
            </a:fld>
            <a:endParaRPr lang="en-GB"/>
          </a:p>
        </p:txBody>
      </p:sp>
    </p:spTree>
    <p:extLst>
      <p:ext uri="{BB962C8B-B14F-4D97-AF65-F5344CB8AC3E}">
        <p14:creationId xmlns:p14="http://schemas.microsoft.com/office/powerpoint/2010/main" val="3303397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254DB-06AB-48A5-AB96-2249E9E003A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9971B73-0E27-4BA5-A8CC-75FB964817D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202963C-3E8A-4615-AE7B-4381B9A38580}"/>
              </a:ext>
            </a:extLst>
          </p:cNvPr>
          <p:cNvSpPr>
            <a:spLocks noGrp="1"/>
          </p:cNvSpPr>
          <p:nvPr>
            <p:ph type="dt" sz="half" idx="10"/>
          </p:nvPr>
        </p:nvSpPr>
        <p:spPr/>
        <p:txBody>
          <a:bodyPr/>
          <a:lstStyle/>
          <a:p>
            <a:fld id="{AE57C1ED-6802-478B-8DA1-909796BE0CFC}" type="datetimeFigureOut">
              <a:rPr lang="en-GB" smtClean="0"/>
              <a:t>28/10/2020</a:t>
            </a:fld>
            <a:endParaRPr lang="en-GB"/>
          </a:p>
        </p:txBody>
      </p:sp>
      <p:sp>
        <p:nvSpPr>
          <p:cNvPr id="5" name="Footer Placeholder 4">
            <a:extLst>
              <a:ext uri="{FF2B5EF4-FFF2-40B4-BE49-F238E27FC236}">
                <a16:creationId xmlns:a16="http://schemas.microsoft.com/office/drawing/2014/main" id="{A595D649-7F3B-4BD8-97D9-8792FE20D50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4F25614-2388-4552-9EF0-67920F78EECD}"/>
              </a:ext>
            </a:extLst>
          </p:cNvPr>
          <p:cNvSpPr>
            <a:spLocks noGrp="1"/>
          </p:cNvSpPr>
          <p:nvPr>
            <p:ph type="sldNum" sz="quarter" idx="12"/>
          </p:nvPr>
        </p:nvSpPr>
        <p:spPr/>
        <p:txBody>
          <a:bodyPr/>
          <a:lstStyle/>
          <a:p>
            <a:fld id="{55117EFC-7901-45E1-89BE-6ED8EA9024E4}" type="slidenum">
              <a:rPr lang="en-GB" smtClean="0"/>
              <a:t>‹#›</a:t>
            </a:fld>
            <a:endParaRPr lang="en-GB"/>
          </a:p>
        </p:txBody>
      </p:sp>
    </p:spTree>
    <p:extLst>
      <p:ext uri="{BB962C8B-B14F-4D97-AF65-F5344CB8AC3E}">
        <p14:creationId xmlns:p14="http://schemas.microsoft.com/office/powerpoint/2010/main" val="3421703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9D2EB97-8570-4D7B-847D-7EB152F86D9B}"/>
              </a:ext>
            </a:extLst>
          </p:cNvPr>
          <p:cNvSpPr>
            <a:spLocks noGrp="1"/>
          </p:cNvSpPr>
          <p:nvPr>
            <p:ph type="title" orient="vert"/>
          </p:nvPr>
        </p:nvSpPr>
        <p:spPr>
          <a:xfrm>
            <a:off x="8724901"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B6271C3-E9CB-49A1-AACF-19B113C98660}"/>
              </a:ext>
            </a:extLst>
          </p:cNvPr>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C4E6CB6-CEA2-4C74-9601-F0048A1D6681}"/>
              </a:ext>
            </a:extLst>
          </p:cNvPr>
          <p:cNvSpPr>
            <a:spLocks noGrp="1"/>
          </p:cNvSpPr>
          <p:nvPr>
            <p:ph type="dt" sz="half" idx="10"/>
          </p:nvPr>
        </p:nvSpPr>
        <p:spPr/>
        <p:txBody>
          <a:bodyPr/>
          <a:lstStyle/>
          <a:p>
            <a:fld id="{AE57C1ED-6802-478B-8DA1-909796BE0CFC}" type="datetimeFigureOut">
              <a:rPr lang="en-GB" smtClean="0"/>
              <a:t>28/10/2020</a:t>
            </a:fld>
            <a:endParaRPr lang="en-GB"/>
          </a:p>
        </p:txBody>
      </p:sp>
      <p:sp>
        <p:nvSpPr>
          <p:cNvPr id="5" name="Footer Placeholder 4">
            <a:extLst>
              <a:ext uri="{FF2B5EF4-FFF2-40B4-BE49-F238E27FC236}">
                <a16:creationId xmlns:a16="http://schemas.microsoft.com/office/drawing/2014/main" id="{128C8C91-757D-47E0-A27A-9F7F084E971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52DE066-CF0E-46C1-BE2D-B84695052834}"/>
              </a:ext>
            </a:extLst>
          </p:cNvPr>
          <p:cNvSpPr>
            <a:spLocks noGrp="1"/>
          </p:cNvSpPr>
          <p:nvPr>
            <p:ph type="sldNum" sz="quarter" idx="12"/>
          </p:nvPr>
        </p:nvSpPr>
        <p:spPr/>
        <p:txBody>
          <a:bodyPr/>
          <a:lstStyle/>
          <a:p>
            <a:fld id="{55117EFC-7901-45E1-89BE-6ED8EA9024E4}" type="slidenum">
              <a:rPr lang="en-GB" smtClean="0"/>
              <a:t>‹#›</a:t>
            </a:fld>
            <a:endParaRPr lang="en-GB"/>
          </a:p>
        </p:txBody>
      </p:sp>
    </p:spTree>
    <p:extLst>
      <p:ext uri="{BB962C8B-B14F-4D97-AF65-F5344CB8AC3E}">
        <p14:creationId xmlns:p14="http://schemas.microsoft.com/office/powerpoint/2010/main" val="3899911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79586-23CD-49C5-8303-A5D57CD6366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ACE7EE0-BB74-48A3-A43C-F82D535A302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DC8EF2B-DD1C-4122-A0DF-04A33E9EEB59}"/>
              </a:ext>
            </a:extLst>
          </p:cNvPr>
          <p:cNvSpPr>
            <a:spLocks noGrp="1"/>
          </p:cNvSpPr>
          <p:nvPr>
            <p:ph type="dt" sz="half" idx="10"/>
          </p:nvPr>
        </p:nvSpPr>
        <p:spPr/>
        <p:txBody>
          <a:bodyPr/>
          <a:lstStyle/>
          <a:p>
            <a:fld id="{AE57C1ED-6802-478B-8DA1-909796BE0CFC}" type="datetimeFigureOut">
              <a:rPr lang="en-GB" smtClean="0"/>
              <a:t>28/10/2020</a:t>
            </a:fld>
            <a:endParaRPr lang="en-GB"/>
          </a:p>
        </p:txBody>
      </p:sp>
      <p:sp>
        <p:nvSpPr>
          <p:cNvPr id="5" name="Footer Placeholder 4">
            <a:extLst>
              <a:ext uri="{FF2B5EF4-FFF2-40B4-BE49-F238E27FC236}">
                <a16:creationId xmlns:a16="http://schemas.microsoft.com/office/drawing/2014/main" id="{F7872DF5-3E5B-4B50-9DA4-5D677557D01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E11A55D-473E-4326-B4E0-C166E58BB8C8}"/>
              </a:ext>
            </a:extLst>
          </p:cNvPr>
          <p:cNvSpPr>
            <a:spLocks noGrp="1"/>
          </p:cNvSpPr>
          <p:nvPr>
            <p:ph type="sldNum" sz="quarter" idx="12"/>
          </p:nvPr>
        </p:nvSpPr>
        <p:spPr/>
        <p:txBody>
          <a:bodyPr/>
          <a:lstStyle/>
          <a:p>
            <a:fld id="{55117EFC-7901-45E1-89BE-6ED8EA9024E4}" type="slidenum">
              <a:rPr lang="en-GB" smtClean="0"/>
              <a:t>‹#›</a:t>
            </a:fld>
            <a:endParaRPr lang="en-GB"/>
          </a:p>
        </p:txBody>
      </p:sp>
    </p:spTree>
    <p:extLst>
      <p:ext uri="{BB962C8B-B14F-4D97-AF65-F5344CB8AC3E}">
        <p14:creationId xmlns:p14="http://schemas.microsoft.com/office/powerpoint/2010/main" val="1638665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89081-F6F5-46D8-8D18-0936E8838B1E}"/>
              </a:ext>
            </a:extLst>
          </p:cNvPr>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40114EB-EB46-458C-812D-EF1B5A1731F1}"/>
              </a:ext>
            </a:extLst>
          </p:cNvPr>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EB49043-67E8-4CBA-A009-544959A19AC8}"/>
              </a:ext>
            </a:extLst>
          </p:cNvPr>
          <p:cNvSpPr>
            <a:spLocks noGrp="1"/>
          </p:cNvSpPr>
          <p:nvPr>
            <p:ph type="dt" sz="half" idx="10"/>
          </p:nvPr>
        </p:nvSpPr>
        <p:spPr/>
        <p:txBody>
          <a:bodyPr/>
          <a:lstStyle/>
          <a:p>
            <a:fld id="{AE57C1ED-6802-478B-8DA1-909796BE0CFC}" type="datetimeFigureOut">
              <a:rPr lang="en-GB" smtClean="0"/>
              <a:t>28/10/2020</a:t>
            </a:fld>
            <a:endParaRPr lang="en-GB"/>
          </a:p>
        </p:txBody>
      </p:sp>
      <p:sp>
        <p:nvSpPr>
          <p:cNvPr id="5" name="Footer Placeholder 4">
            <a:extLst>
              <a:ext uri="{FF2B5EF4-FFF2-40B4-BE49-F238E27FC236}">
                <a16:creationId xmlns:a16="http://schemas.microsoft.com/office/drawing/2014/main" id="{871394D3-9F83-4F42-8D1D-2423D8AD7C5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A957083-D769-4C5F-9616-B787A1A907E5}"/>
              </a:ext>
            </a:extLst>
          </p:cNvPr>
          <p:cNvSpPr>
            <a:spLocks noGrp="1"/>
          </p:cNvSpPr>
          <p:nvPr>
            <p:ph type="sldNum" sz="quarter" idx="12"/>
          </p:nvPr>
        </p:nvSpPr>
        <p:spPr/>
        <p:txBody>
          <a:bodyPr/>
          <a:lstStyle/>
          <a:p>
            <a:fld id="{55117EFC-7901-45E1-89BE-6ED8EA9024E4}" type="slidenum">
              <a:rPr lang="en-GB" smtClean="0"/>
              <a:t>‹#›</a:t>
            </a:fld>
            <a:endParaRPr lang="en-GB"/>
          </a:p>
        </p:txBody>
      </p:sp>
    </p:spTree>
    <p:extLst>
      <p:ext uri="{BB962C8B-B14F-4D97-AF65-F5344CB8AC3E}">
        <p14:creationId xmlns:p14="http://schemas.microsoft.com/office/powerpoint/2010/main" val="2289880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D809C-00D5-435A-88B1-CE3C24A2364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0FF9D12-DB27-4A76-BA56-9A0AFE84527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6BAD301-3C8F-4EA8-B187-70B2DF1B13B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29D5064-EA5F-4A5B-AB9E-04AE62B4F51C}"/>
              </a:ext>
            </a:extLst>
          </p:cNvPr>
          <p:cNvSpPr>
            <a:spLocks noGrp="1"/>
          </p:cNvSpPr>
          <p:nvPr>
            <p:ph type="dt" sz="half" idx="10"/>
          </p:nvPr>
        </p:nvSpPr>
        <p:spPr/>
        <p:txBody>
          <a:bodyPr/>
          <a:lstStyle/>
          <a:p>
            <a:fld id="{AE57C1ED-6802-478B-8DA1-909796BE0CFC}" type="datetimeFigureOut">
              <a:rPr lang="en-GB" smtClean="0"/>
              <a:t>28/10/2020</a:t>
            </a:fld>
            <a:endParaRPr lang="en-GB"/>
          </a:p>
        </p:txBody>
      </p:sp>
      <p:sp>
        <p:nvSpPr>
          <p:cNvPr id="6" name="Footer Placeholder 5">
            <a:extLst>
              <a:ext uri="{FF2B5EF4-FFF2-40B4-BE49-F238E27FC236}">
                <a16:creationId xmlns:a16="http://schemas.microsoft.com/office/drawing/2014/main" id="{BF268F17-76ED-41E4-BFAD-F66C1CDA563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8D67085-5A65-4817-BDD3-B4E188EAA27F}"/>
              </a:ext>
            </a:extLst>
          </p:cNvPr>
          <p:cNvSpPr>
            <a:spLocks noGrp="1"/>
          </p:cNvSpPr>
          <p:nvPr>
            <p:ph type="sldNum" sz="quarter" idx="12"/>
          </p:nvPr>
        </p:nvSpPr>
        <p:spPr/>
        <p:txBody>
          <a:bodyPr/>
          <a:lstStyle/>
          <a:p>
            <a:fld id="{55117EFC-7901-45E1-89BE-6ED8EA9024E4}" type="slidenum">
              <a:rPr lang="en-GB" smtClean="0"/>
              <a:t>‹#›</a:t>
            </a:fld>
            <a:endParaRPr lang="en-GB"/>
          </a:p>
        </p:txBody>
      </p:sp>
    </p:spTree>
    <p:extLst>
      <p:ext uri="{BB962C8B-B14F-4D97-AF65-F5344CB8AC3E}">
        <p14:creationId xmlns:p14="http://schemas.microsoft.com/office/powerpoint/2010/main" val="4244869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2911C-FFE8-4928-B237-50B246452CAF}"/>
              </a:ext>
            </a:extLst>
          </p:cNvPr>
          <p:cNvSpPr>
            <a:spLocks noGrp="1"/>
          </p:cNvSpPr>
          <p:nvPr>
            <p:ph type="title"/>
          </p:nvPr>
        </p:nvSpPr>
        <p:spPr>
          <a:xfrm>
            <a:off x="839788" y="365127"/>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75086EA-B8E0-4090-A1CB-69A547E7EEB2}"/>
              </a:ext>
            </a:extLst>
          </p:cNvPr>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A74CEC-F703-4DD7-8CF8-5B8C9B1FEAB7}"/>
              </a:ext>
            </a:extLst>
          </p:cNvPr>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543CA45-BFA7-4E4D-9325-C890007DDAA7}"/>
              </a:ext>
            </a:extLst>
          </p:cNvPr>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79423CF-3056-4882-80CE-B0C22C63D443}"/>
              </a:ext>
            </a:extLst>
          </p:cNvPr>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0EF43C5-E113-4F57-87E2-84E3CDDDD4FA}"/>
              </a:ext>
            </a:extLst>
          </p:cNvPr>
          <p:cNvSpPr>
            <a:spLocks noGrp="1"/>
          </p:cNvSpPr>
          <p:nvPr>
            <p:ph type="dt" sz="half" idx="10"/>
          </p:nvPr>
        </p:nvSpPr>
        <p:spPr/>
        <p:txBody>
          <a:bodyPr/>
          <a:lstStyle/>
          <a:p>
            <a:fld id="{AE57C1ED-6802-478B-8DA1-909796BE0CFC}" type="datetimeFigureOut">
              <a:rPr lang="en-GB" smtClean="0"/>
              <a:t>28/10/2020</a:t>
            </a:fld>
            <a:endParaRPr lang="en-GB"/>
          </a:p>
        </p:txBody>
      </p:sp>
      <p:sp>
        <p:nvSpPr>
          <p:cNvPr id="8" name="Footer Placeholder 7">
            <a:extLst>
              <a:ext uri="{FF2B5EF4-FFF2-40B4-BE49-F238E27FC236}">
                <a16:creationId xmlns:a16="http://schemas.microsoft.com/office/drawing/2014/main" id="{D549E06E-5796-43C4-816E-DCA38CA9A81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AE9D489-8B63-4C35-8286-1C88D58C2038}"/>
              </a:ext>
            </a:extLst>
          </p:cNvPr>
          <p:cNvSpPr>
            <a:spLocks noGrp="1"/>
          </p:cNvSpPr>
          <p:nvPr>
            <p:ph type="sldNum" sz="quarter" idx="12"/>
          </p:nvPr>
        </p:nvSpPr>
        <p:spPr/>
        <p:txBody>
          <a:bodyPr/>
          <a:lstStyle/>
          <a:p>
            <a:fld id="{55117EFC-7901-45E1-89BE-6ED8EA9024E4}" type="slidenum">
              <a:rPr lang="en-GB" smtClean="0"/>
              <a:t>‹#›</a:t>
            </a:fld>
            <a:endParaRPr lang="en-GB"/>
          </a:p>
        </p:txBody>
      </p:sp>
    </p:spTree>
    <p:extLst>
      <p:ext uri="{BB962C8B-B14F-4D97-AF65-F5344CB8AC3E}">
        <p14:creationId xmlns:p14="http://schemas.microsoft.com/office/powerpoint/2010/main" val="775591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3AE23-ED9B-4F5E-A2A8-3C0475144C1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578FF8D-6301-4BA0-B075-44F86338F6C7}"/>
              </a:ext>
            </a:extLst>
          </p:cNvPr>
          <p:cNvSpPr>
            <a:spLocks noGrp="1"/>
          </p:cNvSpPr>
          <p:nvPr>
            <p:ph type="dt" sz="half" idx="10"/>
          </p:nvPr>
        </p:nvSpPr>
        <p:spPr/>
        <p:txBody>
          <a:bodyPr/>
          <a:lstStyle/>
          <a:p>
            <a:fld id="{AE57C1ED-6802-478B-8DA1-909796BE0CFC}" type="datetimeFigureOut">
              <a:rPr lang="en-GB" smtClean="0"/>
              <a:t>28/10/2020</a:t>
            </a:fld>
            <a:endParaRPr lang="en-GB"/>
          </a:p>
        </p:txBody>
      </p:sp>
      <p:sp>
        <p:nvSpPr>
          <p:cNvPr id="4" name="Footer Placeholder 3">
            <a:extLst>
              <a:ext uri="{FF2B5EF4-FFF2-40B4-BE49-F238E27FC236}">
                <a16:creationId xmlns:a16="http://schemas.microsoft.com/office/drawing/2014/main" id="{835429C8-8BE8-4191-BF61-427460D8B4A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5C64ABA-FF2C-40DA-834E-9C587358CE66}"/>
              </a:ext>
            </a:extLst>
          </p:cNvPr>
          <p:cNvSpPr>
            <a:spLocks noGrp="1"/>
          </p:cNvSpPr>
          <p:nvPr>
            <p:ph type="sldNum" sz="quarter" idx="12"/>
          </p:nvPr>
        </p:nvSpPr>
        <p:spPr/>
        <p:txBody>
          <a:bodyPr/>
          <a:lstStyle/>
          <a:p>
            <a:fld id="{55117EFC-7901-45E1-89BE-6ED8EA9024E4}" type="slidenum">
              <a:rPr lang="en-GB" smtClean="0"/>
              <a:t>‹#›</a:t>
            </a:fld>
            <a:endParaRPr lang="en-GB"/>
          </a:p>
        </p:txBody>
      </p:sp>
    </p:spTree>
    <p:extLst>
      <p:ext uri="{BB962C8B-B14F-4D97-AF65-F5344CB8AC3E}">
        <p14:creationId xmlns:p14="http://schemas.microsoft.com/office/powerpoint/2010/main" val="3021589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810F41-1D1F-4C66-B7FB-5251C7D05A45}"/>
              </a:ext>
            </a:extLst>
          </p:cNvPr>
          <p:cNvSpPr>
            <a:spLocks noGrp="1"/>
          </p:cNvSpPr>
          <p:nvPr>
            <p:ph type="dt" sz="half" idx="10"/>
          </p:nvPr>
        </p:nvSpPr>
        <p:spPr/>
        <p:txBody>
          <a:bodyPr/>
          <a:lstStyle/>
          <a:p>
            <a:fld id="{AE57C1ED-6802-478B-8DA1-909796BE0CFC}" type="datetimeFigureOut">
              <a:rPr lang="en-GB" smtClean="0"/>
              <a:t>28/10/2020</a:t>
            </a:fld>
            <a:endParaRPr lang="en-GB"/>
          </a:p>
        </p:txBody>
      </p:sp>
      <p:sp>
        <p:nvSpPr>
          <p:cNvPr id="3" name="Footer Placeholder 2">
            <a:extLst>
              <a:ext uri="{FF2B5EF4-FFF2-40B4-BE49-F238E27FC236}">
                <a16:creationId xmlns:a16="http://schemas.microsoft.com/office/drawing/2014/main" id="{AB16D780-1488-41F0-99DD-7AC42AB8227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410D5D2-3209-46D4-90C3-0A8CBB3AC267}"/>
              </a:ext>
            </a:extLst>
          </p:cNvPr>
          <p:cNvSpPr>
            <a:spLocks noGrp="1"/>
          </p:cNvSpPr>
          <p:nvPr>
            <p:ph type="sldNum" sz="quarter" idx="12"/>
          </p:nvPr>
        </p:nvSpPr>
        <p:spPr/>
        <p:txBody>
          <a:bodyPr/>
          <a:lstStyle/>
          <a:p>
            <a:fld id="{55117EFC-7901-45E1-89BE-6ED8EA9024E4}" type="slidenum">
              <a:rPr lang="en-GB" smtClean="0"/>
              <a:t>‹#›</a:t>
            </a:fld>
            <a:endParaRPr lang="en-GB"/>
          </a:p>
        </p:txBody>
      </p:sp>
    </p:spTree>
    <p:extLst>
      <p:ext uri="{BB962C8B-B14F-4D97-AF65-F5344CB8AC3E}">
        <p14:creationId xmlns:p14="http://schemas.microsoft.com/office/powerpoint/2010/main" val="1447239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5BAAD-FA1C-4817-BC4C-F20A077A12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3B947E8-83BD-4F0D-9902-4570EE5933E0}"/>
              </a:ext>
            </a:extLst>
          </p:cNvPr>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98872A1-758F-4590-8531-F6E08FD7E8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2A8DDE-510B-44F6-A158-F315EFF9A008}"/>
              </a:ext>
            </a:extLst>
          </p:cNvPr>
          <p:cNvSpPr>
            <a:spLocks noGrp="1"/>
          </p:cNvSpPr>
          <p:nvPr>
            <p:ph type="dt" sz="half" idx="10"/>
          </p:nvPr>
        </p:nvSpPr>
        <p:spPr/>
        <p:txBody>
          <a:bodyPr/>
          <a:lstStyle/>
          <a:p>
            <a:fld id="{AE57C1ED-6802-478B-8DA1-909796BE0CFC}" type="datetimeFigureOut">
              <a:rPr lang="en-GB" smtClean="0"/>
              <a:t>28/10/2020</a:t>
            </a:fld>
            <a:endParaRPr lang="en-GB"/>
          </a:p>
        </p:txBody>
      </p:sp>
      <p:sp>
        <p:nvSpPr>
          <p:cNvPr id="6" name="Footer Placeholder 5">
            <a:extLst>
              <a:ext uri="{FF2B5EF4-FFF2-40B4-BE49-F238E27FC236}">
                <a16:creationId xmlns:a16="http://schemas.microsoft.com/office/drawing/2014/main" id="{BFEAAB06-A6CB-4D6F-9137-F7032C00C43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869AB0A-625A-457B-9A64-D03E38420FB4}"/>
              </a:ext>
            </a:extLst>
          </p:cNvPr>
          <p:cNvSpPr>
            <a:spLocks noGrp="1"/>
          </p:cNvSpPr>
          <p:nvPr>
            <p:ph type="sldNum" sz="quarter" idx="12"/>
          </p:nvPr>
        </p:nvSpPr>
        <p:spPr/>
        <p:txBody>
          <a:bodyPr/>
          <a:lstStyle/>
          <a:p>
            <a:fld id="{55117EFC-7901-45E1-89BE-6ED8EA9024E4}" type="slidenum">
              <a:rPr lang="en-GB" smtClean="0"/>
              <a:t>‹#›</a:t>
            </a:fld>
            <a:endParaRPr lang="en-GB"/>
          </a:p>
        </p:txBody>
      </p:sp>
    </p:spTree>
    <p:extLst>
      <p:ext uri="{BB962C8B-B14F-4D97-AF65-F5344CB8AC3E}">
        <p14:creationId xmlns:p14="http://schemas.microsoft.com/office/powerpoint/2010/main" val="3944994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C46A9-527B-4A8F-9A40-EC90B8358B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396FC02-B75B-43E9-B251-CE17402A9FDB}"/>
              </a:ext>
            </a:extLst>
          </p:cNvPr>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02F2503-2616-4F0B-B0FB-3F00640BB2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92C909-D48B-49D5-9201-0CA53782103A}"/>
              </a:ext>
            </a:extLst>
          </p:cNvPr>
          <p:cNvSpPr>
            <a:spLocks noGrp="1"/>
          </p:cNvSpPr>
          <p:nvPr>
            <p:ph type="dt" sz="half" idx="10"/>
          </p:nvPr>
        </p:nvSpPr>
        <p:spPr/>
        <p:txBody>
          <a:bodyPr/>
          <a:lstStyle/>
          <a:p>
            <a:fld id="{AE57C1ED-6802-478B-8DA1-909796BE0CFC}" type="datetimeFigureOut">
              <a:rPr lang="en-GB" smtClean="0"/>
              <a:t>28/10/2020</a:t>
            </a:fld>
            <a:endParaRPr lang="en-GB"/>
          </a:p>
        </p:txBody>
      </p:sp>
      <p:sp>
        <p:nvSpPr>
          <p:cNvPr id="6" name="Footer Placeholder 5">
            <a:extLst>
              <a:ext uri="{FF2B5EF4-FFF2-40B4-BE49-F238E27FC236}">
                <a16:creationId xmlns:a16="http://schemas.microsoft.com/office/drawing/2014/main" id="{CCC08875-0663-4576-B1CC-5DE6C05BA2A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87FFB13-B0D6-487D-881E-BFB07CC039D0}"/>
              </a:ext>
            </a:extLst>
          </p:cNvPr>
          <p:cNvSpPr>
            <a:spLocks noGrp="1"/>
          </p:cNvSpPr>
          <p:nvPr>
            <p:ph type="sldNum" sz="quarter" idx="12"/>
          </p:nvPr>
        </p:nvSpPr>
        <p:spPr/>
        <p:txBody>
          <a:bodyPr/>
          <a:lstStyle/>
          <a:p>
            <a:fld id="{55117EFC-7901-45E1-89BE-6ED8EA9024E4}" type="slidenum">
              <a:rPr lang="en-GB" smtClean="0"/>
              <a:t>‹#›</a:t>
            </a:fld>
            <a:endParaRPr lang="en-GB"/>
          </a:p>
        </p:txBody>
      </p:sp>
    </p:spTree>
    <p:extLst>
      <p:ext uri="{BB962C8B-B14F-4D97-AF65-F5344CB8AC3E}">
        <p14:creationId xmlns:p14="http://schemas.microsoft.com/office/powerpoint/2010/main" val="969890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B159E4F-2CD6-487F-A21E-9B93A6E9A92D}"/>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7B693EE-B0F7-4151-8C16-21082024F2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E073743-0A94-485D-BD0B-CECDF264964F}"/>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57C1ED-6802-478B-8DA1-909796BE0CFC}" type="datetimeFigureOut">
              <a:rPr lang="en-GB" smtClean="0"/>
              <a:t>28/10/2020</a:t>
            </a:fld>
            <a:endParaRPr lang="en-GB"/>
          </a:p>
        </p:txBody>
      </p:sp>
      <p:sp>
        <p:nvSpPr>
          <p:cNvPr id="5" name="Footer Placeholder 4">
            <a:extLst>
              <a:ext uri="{FF2B5EF4-FFF2-40B4-BE49-F238E27FC236}">
                <a16:creationId xmlns:a16="http://schemas.microsoft.com/office/drawing/2014/main" id="{0BAFA350-2BB1-4D85-8DFC-8BEBECE4B967}"/>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B2A3361-DB97-4655-842A-3EA1A0300ED4}"/>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117EFC-7901-45E1-89BE-6ED8EA9024E4}" type="slidenum">
              <a:rPr lang="en-GB" smtClean="0"/>
              <a:t>‹#›</a:t>
            </a:fld>
            <a:endParaRPr lang="en-GB"/>
          </a:p>
        </p:txBody>
      </p:sp>
    </p:spTree>
    <p:extLst>
      <p:ext uri="{BB962C8B-B14F-4D97-AF65-F5344CB8AC3E}">
        <p14:creationId xmlns:p14="http://schemas.microsoft.com/office/powerpoint/2010/main" val="4014961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5" Type="http://schemas.openxmlformats.org/officeDocument/2006/relationships/chart" Target="../charts/chart3.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5" Type="http://schemas.openxmlformats.org/officeDocument/2006/relationships/image" Target="../media/image8.jp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11.png"/><Relationship Id="rId2" Type="http://schemas.openxmlformats.org/officeDocument/2006/relationships/image" Target="../media/image1.emf"/><Relationship Id="rId1" Type="http://schemas.openxmlformats.org/officeDocument/2006/relationships/slideLayout" Target="../slideLayouts/slideLayout7.xml"/><Relationship Id="rId6" Type="http://schemas.openxmlformats.org/officeDocument/2006/relationships/image" Target="../media/image10.png"/><Relationship Id="rId11" Type="http://schemas.openxmlformats.org/officeDocument/2006/relationships/image" Target="../media/image15.JPG"/><Relationship Id="rId5" Type="http://schemas.openxmlformats.org/officeDocument/2006/relationships/image" Target="../media/image9.jpg"/><Relationship Id="rId10" Type="http://schemas.openxmlformats.org/officeDocument/2006/relationships/image" Target="../media/image14.png"/><Relationship Id="rId4" Type="http://schemas.openxmlformats.org/officeDocument/2006/relationships/image" Target="../media/image3.png"/><Relationship Id="rId9"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1.emf"/><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5" Type="http://schemas.openxmlformats.org/officeDocument/2006/relationships/chart" Target="../charts/char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5" Type="http://schemas.openxmlformats.org/officeDocument/2006/relationships/chart" Target="../charts/char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0FE18-1663-474B-9475-56DAD0ED1D89}"/>
              </a:ext>
            </a:extLst>
          </p:cNvPr>
          <p:cNvSpPr>
            <a:spLocks noGrp="1"/>
          </p:cNvSpPr>
          <p:nvPr>
            <p:ph type="ctrTitle"/>
          </p:nvPr>
        </p:nvSpPr>
        <p:spPr>
          <a:xfrm>
            <a:off x="1209675" y="1571625"/>
            <a:ext cx="9772649" cy="3714750"/>
          </a:xfrm>
        </p:spPr>
        <p:txBody>
          <a:bodyPr>
            <a:normAutofit/>
          </a:bodyPr>
          <a:lstStyle/>
          <a:p>
            <a:r>
              <a:rPr lang="lv-LV" sz="3200" dirty="0">
                <a:solidFill>
                  <a:schemeClr val="tx1">
                    <a:lumMod val="75000"/>
                    <a:lumOff val="25000"/>
                  </a:schemeClr>
                </a:solidFill>
                <a:latin typeface="Arial Narrow" panose="020B0606020202030204" pitchFamily="34" charset="0"/>
              </a:rPr>
              <a:t>Valsts pētījumu programmas projekts</a:t>
            </a:r>
            <a:br>
              <a:rPr lang="lv-LV" sz="3200" dirty="0">
                <a:solidFill>
                  <a:schemeClr val="tx1">
                    <a:lumMod val="75000"/>
                    <a:lumOff val="25000"/>
                  </a:schemeClr>
                </a:solidFill>
                <a:latin typeface="Arial Narrow" panose="020B0606020202030204" pitchFamily="34" charset="0"/>
              </a:rPr>
            </a:br>
            <a:br>
              <a:rPr lang="en-GB" sz="3200" dirty="0">
                <a:solidFill>
                  <a:schemeClr val="tx1">
                    <a:lumMod val="75000"/>
                    <a:lumOff val="25000"/>
                  </a:schemeClr>
                </a:solidFill>
                <a:latin typeface="Arial Narrow" panose="020B0606020202030204" pitchFamily="34" charset="0"/>
              </a:rPr>
            </a:br>
            <a:r>
              <a:rPr lang="lv-LV" sz="3200" b="1" dirty="0">
                <a:solidFill>
                  <a:schemeClr val="tx1">
                    <a:lumMod val="75000"/>
                    <a:lumOff val="25000"/>
                  </a:schemeClr>
                </a:solidFill>
                <a:latin typeface="Arial Narrow" panose="020B0606020202030204" pitchFamily="34" charset="0"/>
              </a:rPr>
              <a:t>Ekonomiskais, politiskais un juridiskais ietvars Latvijas tautsaimniecības potenciāla saglabāšanai un konkurētspējas pieauguma veicināšanai pēc pandēmijas izraisītās krīzes</a:t>
            </a:r>
            <a:br>
              <a:rPr lang="lv-LV" sz="3200" b="1" dirty="0">
                <a:latin typeface="Arial Narrow" panose="020B0606020202030204" pitchFamily="34" charset="0"/>
              </a:rPr>
            </a:br>
            <a:r>
              <a:rPr lang="lv-LV" altLang="lv-LV" sz="3200" b="1" dirty="0">
                <a:solidFill>
                  <a:srgbClr val="7E0000"/>
                </a:solidFill>
                <a:latin typeface="Arial Narrow" panose="020B0606020202030204" pitchFamily="34" charset="0"/>
              </a:rPr>
              <a:t>(reCOVery-LV)</a:t>
            </a:r>
            <a:br>
              <a:rPr lang="en-GB" sz="2800" dirty="0">
                <a:latin typeface="Arial Narrow" panose="020B0606020202030204" pitchFamily="34" charset="0"/>
              </a:rPr>
            </a:br>
            <a:endParaRPr lang="en-GB" sz="2800" dirty="0">
              <a:latin typeface="Arial Narrow" panose="020B0606020202030204" pitchFamily="34" charset="0"/>
            </a:endParaRPr>
          </a:p>
        </p:txBody>
      </p:sp>
      <p:pic>
        <p:nvPicPr>
          <p:cNvPr id="6" name="Picture 5">
            <a:extLst>
              <a:ext uri="{FF2B5EF4-FFF2-40B4-BE49-F238E27FC236}">
                <a16:creationId xmlns:a16="http://schemas.microsoft.com/office/drawing/2014/main" id="{27C38D9D-592E-44D9-B1BF-291D402E9486}"/>
              </a:ext>
            </a:extLst>
          </p:cNvPr>
          <p:cNvPicPr>
            <a:picLocks noChangeAspect="1"/>
          </p:cNvPicPr>
          <p:nvPr/>
        </p:nvPicPr>
        <p:blipFill>
          <a:blip r:embed="rId2"/>
          <a:stretch>
            <a:fillRect/>
          </a:stretch>
        </p:blipFill>
        <p:spPr>
          <a:xfrm>
            <a:off x="0" y="5076092"/>
            <a:ext cx="12192000" cy="1781908"/>
          </a:xfrm>
          <a:prstGeom prst="rect">
            <a:avLst/>
          </a:prstGeom>
        </p:spPr>
      </p:pic>
      <p:sp>
        <p:nvSpPr>
          <p:cNvPr id="7" name="Subtitle 2">
            <a:extLst>
              <a:ext uri="{FF2B5EF4-FFF2-40B4-BE49-F238E27FC236}">
                <a16:creationId xmlns:a16="http://schemas.microsoft.com/office/drawing/2014/main" id="{D14E7ED4-A473-44F5-95F5-54021E1FCA59}"/>
              </a:ext>
            </a:extLst>
          </p:cNvPr>
          <p:cNvSpPr txBox="1">
            <a:spLocks/>
          </p:cNvSpPr>
          <p:nvPr/>
        </p:nvSpPr>
        <p:spPr>
          <a:xfrm>
            <a:off x="0" y="5592631"/>
            <a:ext cx="4530950" cy="9855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lv-LV" sz="1600" dirty="0">
                <a:solidFill>
                  <a:schemeClr val="tx1">
                    <a:lumMod val="75000"/>
                    <a:lumOff val="25000"/>
                  </a:schemeClr>
                </a:solidFill>
                <a:latin typeface="Arial Narrow" panose="020B0606020202030204" pitchFamily="34" charset="0"/>
              </a:rPr>
              <a:t>Projekta vadītāja: </a:t>
            </a:r>
          </a:p>
          <a:p>
            <a:pPr algn="l"/>
            <a:r>
              <a:rPr lang="lv-LV" sz="1600" dirty="0">
                <a:solidFill>
                  <a:schemeClr val="tx1">
                    <a:lumMod val="75000"/>
                    <a:lumOff val="25000"/>
                  </a:schemeClr>
                </a:solidFill>
                <a:latin typeface="Arial Narrow" panose="020B0606020202030204" pitchFamily="34" charset="0"/>
              </a:rPr>
              <a:t>Prof., Dr. habil. oec. Inna Šteinbuka</a:t>
            </a:r>
          </a:p>
          <a:p>
            <a:pPr algn="l"/>
            <a:r>
              <a:rPr lang="lv-LV" sz="1400" dirty="0">
                <a:solidFill>
                  <a:schemeClr val="tx1">
                    <a:lumMod val="75000"/>
                    <a:lumOff val="25000"/>
                  </a:schemeClr>
                </a:solidFill>
                <a:latin typeface="Arial Narrow" panose="020B0606020202030204" pitchFamily="34" charset="0"/>
              </a:rPr>
              <a:t>VPP-COVID-2020/1-0010</a:t>
            </a:r>
            <a:endParaRPr lang="lv-LV" sz="2000" dirty="0">
              <a:solidFill>
                <a:schemeClr val="tx1">
                  <a:lumMod val="75000"/>
                  <a:lumOff val="25000"/>
                </a:schemeClr>
              </a:solidFill>
              <a:latin typeface="Arial Narrow" panose="020B0606020202030204" pitchFamily="34" charset="0"/>
            </a:endParaRPr>
          </a:p>
        </p:txBody>
      </p:sp>
      <p:sp>
        <p:nvSpPr>
          <p:cNvPr id="8" name="Subtitle 2">
            <a:extLst>
              <a:ext uri="{FF2B5EF4-FFF2-40B4-BE49-F238E27FC236}">
                <a16:creationId xmlns:a16="http://schemas.microsoft.com/office/drawing/2014/main" id="{370CF3C6-0A9B-41D2-B216-FBC0BACDBF1C}"/>
              </a:ext>
            </a:extLst>
          </p:cNvPr>
          <p:cNvSpPr txBox="1">
            <a:spLocks/>
          </p:cNvSpPr>
          <p:nvPr/>
        </p:nvSpPr>
        <p:spPr>
          <a:xfrm>
            <a:off x="0" y="6578143"/>
            <a:ext cx="1304691" cy="31352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lv-LV" sz="1400" dirty="0">
                <a:solidFill>
                  <a:schemeClr val="tx1">
                    <a:lumMod val="75000"/>
                    <a:lumOff val="25000"/>
                  </a:schemeClr>
                </a:solidFill>
                <a:latin typeface="Arial Narrow" panose="020B0606020202030204" pitchFamily="34" charset="0"/>
              </a:rPr>
              <a:t>29.10.2020</a:t>
            </a:r>
            <a:r>
              <a:rPr lang="lv-LV" sz="1400" dirty="0">
                <a:latin typeface="Arial Narrow" panose="020B0606020202030204" pitchFamily="34" charset="0"/>
              </a:rPr>
              <a:t>.</a:t>
            </a:r>
          </a:p>
        </p:txBody>
      </p:sp>
      <p:pic>
        <p:nvPicPr>
          <p:cNvPr id="9" name="Picture 8" descr="A picture containing clock&#10;&#10;Description automatically generated">
            <a:extLst>
              <a:ext uri="{FF2B5EF4-FFF2-40B4-BE49-F238E27FC236}">
                <a16:creationId xmlns:a16="http://schemas.microsoft.com/office/drawing/2014/main" id="{8CF167FF-9754-43A8-9F85-C97B5CC091A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461"/>
            <a:ext cx="2014538" cy="2121432"/>
          </a:xfrm>
          <a:prstGeom prst="rect">
            <a:avLst/>
          </a:prstGeom>
        </p:spPr>
      </p:pic>
      <p:pic>
        <p:nvPicPr>
          <p:cNvPr id="10" name="Picture 9">
            <a:extLst>
              <a:ext uri="{FF2B5EF4-FFF2-40B4-BE49-F238E27FC236}">
                <a16:creationId xmlns:a16="http://schemas.microsoft.com/office/drawing/2014/main" id="{E0F6C005-9E22-4F2E-83EA-18E41830EAE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29712" y="351681"/>
            <a:ext cx="3062287" cy="1415148"/>
          </a:xfrm>
          <a:prstGeom prst="rect">
            <a:avLst/>
          </a:prstGeom>
        </p:spPr>
      </p:pic>
    </p:spTree>
    <p:extLst>
      <p:ext uri="{BB962C8B-B14F-4D97-AF65-F5344CB8AC3E}">
        <p14:creationId xmlns:p14="http://schemas.microsoft.com/office/powerpoint/2010/main" val="6411021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7122321-1343-4396-A1BB-46D9D108FD1E}"/>
              </a:ext>
            </a:extLst>
          </p:cNvPr>
          <p:cNvPicPr>
            <a:picLocks noChangeAspect="1"/>
          </p:cNvPicPr>
          <p:nvPr/>
        </p:nvPicPr>
        <p:blipFill>
          <a:blip r:embed="rId2"/>
          <a:stretch>
            <a:fillRect/>
          </a:stretch>
        </p:blipFill>
        <p:spPr>
          <a:xfrm>
            <a:off x="0" y="5076092"/>
            <a:ext cx="12192000" cy="1781908"/>
          </a:xfrm>
          <a:prstGeom prst="rect">
            <a:avLst/>
          </a:prstGeom>
        </p:spPr>
      </p:pic>
      <p:pic>
        <p:nvPicPr>
          <p:cNvPr id="3" name="Picture 2" descr="A picture containing clock&#10;&#10;Description automatically generated">
            <a:extLst>
              <a:ext uri="{FF2B5EF4-FFF2-40B4-BE49-F238E27FC236}">
                <a16:creationId xmlns:a16="http://schemas.microsoft.com/office/drawing/2014/main" id="{D6B44459-6792-49BA-898A-7B4CD1FDE7F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461"/>
            <a:ext cx="1383116" cy="1456506"/>
          </a:xfrm>
          <a:prstGeom prst="rect">
            <a:avLst/>
          </a:prstGeom>
        </p:spPr>
      </p:pic>
      <p:pic>
        <p:nvPicPr>
          <p:cNvPr id="4" name="Picture 3">
            <a:extLst>
              <a:ext uri="{FF2B5EF4-FFF2-40B4-BE49-F238E27FC236}">
                <a16:creationId xmlns:a16="http://schemas.microsoft.com/office/drawing/2014/main" id="{CE96D989-C317-4FA0-9401-2D887F171E6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80574" y="215818"/>
            <a:ext cx="2211426" cy="1021947"/>
          </a:xfrm>
          <a:prstGeom prst="rect">
            <a:avLst/>
          </a:prstGeom>
        </p:spPr>
      </p:pic>
      <p:sp>
        <p:nvSpPr>
          <p:cNvPr id="16" name="TextBox 15">
            <a:extLst>
              <a:ext uri="{FF2B5EF4-FFF2-40B4-BE49-F238E27FC236}">
                <a16:creationId xmlns:a16="http://schemas.microsoft.com/office/drawing/2014/main" id="{4560FC13-21A6-4CE7-BD88-0EF59FD369E0}"/>
              </a:ext>
            </a:extLst>
          </p:cNvPr>
          <p:cNvSpPr txBox="1"/>
          <p:nvPr/>
        </p:nvSpPr>
        <p:spPr>
          <a:xfrm>
            <a:off x="1791562" y="6283628"/>
            <a:ext cx="4548552" cy="369332"/>
          </a:xfrm>
          <a:prstGeom prst="rect">
            <a:avLst/>
          </a:prstGeom>
          <a:noFill/>
        </p:spPr>
        <p:txBody>
          <a:bodyPr wrap="square" rtlCol="0">
            <a:spAutoFit/>
          </a:bodyPr>
          <a:lstStyle/>
          <a:p>
            <a:r>
              <a:rPr lang="lv-LV" dirty="0">
                <a:solidFill>
                  <a:schemeClr val="tx1">
                    <a:lumMod val="75000"/>
                    <a:lumOff val="25000"/>
                  </a:schemeClr>
                </a:solidFill>
                <a:latin typeface="Arial Narrow" panose="020B0606020202030204" pitchFamily="34" charset="0"/>
              </a:rPr>
              <a:t>Avots: </a:t>
            </a:r>
            <a:r>
              <a:rPr lang="fr-FR" dirty="0" err="1">
                <a:solidFill>
                  <a:schemeClr val="tx1">
                    <a:lumMod val="75000"/>
                    <a:lumOff val="25000"/>
                  </a:schemeClr>
                </a:solidFill>
                <a:latin typeface="Arial Narrow" panose="020B0606020202030204" pitchFamily="34" charset="0"/>
              </a:rPr>
              <a:t>Baltijas</a:t>
            </a:r>
            <a:r>
              <a:rPr lang="fr-FR" dirty="0">
                <a:solidFill>
                  <a:schemeClr val="tx1">
                    <a:lumMod val="75000"/>
                    <a:lumOff val="25000"/>
                  </a:schemeClr>
                </a:solidFill>
                <a:latin typeface="Arial Narrow" panose="020B0606020202030204" pitchFamily="34" charset="0"/>
              </a:rPr>
              <a:t> </a:t>
            </a:r>
            <a:r>
              <a:rPr lang="fr-FR" dirty="0" err="1">
                <a:solidFill>
                  <a:schemeClr val="tx1">
                    <a:lumMod val="75000"/>
                    <a:lumOff val="25000"/>
                  </a:schemeClr>
                </a:solidFill>
                <a:latin typeface="Arial Narrow" panose="020B0606020202030204" pitchFamily="34" charset="0"/>
              </a:rPr>
              <a:t>valstu</a:t>
            </a:r>
            <a:r>
              <a:rPr lang="fr-FR" dirty="0">
                <a:solidFill>
                  <a:schemeClr val="tx1">
                    <a:lumMod val="75000"/>
                    <a:lumOff val="25000"/>
                  </a:schemeClr>
                </a:solidFill>
                <a:latin typeface="Arial Narrow" panose="020B0606020202030204" pitchFamily="34" charset="0"/>
              </a:rPr>
              <a:t> </a:t>
            </a:r>
            <a:r>
              <a:rPr lang="fr-FR" dirty="0" err="1">
                <a:solidFill>
                  <a:schemeClr val="tx1">
                    <a:lumMod val="75000"/>
                    <a:lumOff val="25000"/>
                  </a:schemeClr>
                </a:solidFill>
                <a:latin typeface="Arial Narrow" panose="020B0606020202030204" pitchFamily="34" charset="0"/>
              </a:rPr>
              <a:t>Fiskālās</a:t>
            </a:r>
            <a:r>
              <a:rPr lang="fr-FR" dirty="0">
                <a:solidFill>
                  <a:schemeClr val="tx1">
                    <a:lumMod val="75000"/>
                    <a:lumOff val="25000"/>
                  </a:schemeClr>
                </a:solidFill>
                <a:latin typeface="Arial Narrow" panose="020B0606020202030204" pitchFamily="34" charset="0"/>
              </a:rPr>
              <a:t> </a:t>
            </a:r>
            <a:r>
              <a:rPr lang="fr-FR" dirty="0" err="1">
                <a:solidFill>
                  <a:schemeClr val="tx1">
                    <a:lumMod val="75000"/>
                    <a:lumOff val="25000"/>
                  </a:schemeClr>
                </a:solidFill>
                <a:latin typeface="Arial Narrow" panose="020B0606020202030204" pitchFamily="34" charset="0"/>
              </a:rPr>
              <a:t>padomes</a:t>
            </a:r>
            <a:endParaRPr lang="en-GB" dirty="0"/>
          </a:p>
        </p:txBody>
      </p:sp>
      <p:sp>
        <p:nvSpPr>
          <p:cNvPr id="9" name="Title 3">
            <a:extLst>
              <a:ext uri="{FF2B5EF4-FFF2-40B4-BE49-F238E27FC236}">
                <a16:creationId xmlns:a16="http://schemas.microsoft.com/office/drawing/2014/main" id="{4CD03CD7-ED39-464C-A47B-DC26AE230E77}"/>
              </a:ext>
            </a:extLst>
          </p:cNvPr>
          <p:cNvSpPr txBox="1">
            <a:spLocks/>
          </p:cNvSpPr>
          <p:nvPr/>
        </p:nvSpPr>
        <p:spPr>
          <a:xfrm>
            <a:off x="1791562" y="327463"/>
            <a:ext cx="7845290" cy="798655"/>
          </a:xfrm>
          <a:prstGeom prst="rect">
            <a:avLst/>
          </a:prstGeom>
        </p:spPr>
        <p:txBody>
          <a:bodyP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lv-LV" altLang="lv-LV" sz="2800" b="1" u="sng" dirty="0">
                <a:solidFill>
                  <a:srgbClr val="7E0000"/>
                </a:solidFill>
                <a:latin typeface="Arial Narrow" panose="020B0606020202030204" pitchFamily="34" charset="0"/>
              </a:rPr>
              <a:t>Latvijas valdības fiskālā politika ir konservatīva nekā Igaunijā un Lietuvā </a:t>
            </a:r>
            <a:endParaRPr lang="lv-LV" sz="2800" b="1" u="sng" dirty="0">
              <a:solidFill>
                <a:schemeClr val="tx1">
                  <a:lumMod val="75000"/>
                  <a:lumOff val="25000"/>
                </a:schemeClr>
              </a:solidFill>
              <a:latin typeface="Arial Narrow" panose="020B0606020202030204" pitchFamily="34" charset="0"/>
            </a:endParaRPr>
          </a:p>
        </p:txBody>
      </p:sp>
      <p:graphicFrame>
        <p:nvGraphicFramePr>
          <p:cNvPr id="8" name="Chart 7">
            <a:extLst>
              <a:ext uri="{FF2B5EF4-FFF2-40B4-BE49-F238E27FC236}">
                <a16:creationId xmlns:a16="http://schemas.microsoft.com/office/drawing/2014/main" id="{63411446-43B0-624F-91FA-E4F25730D42C}"/>
              </a:ext>
            </a:extLst>
          </p:cNvPr>
          <p:cNvGraphicFramePr/>
          <p:nvPr/>
        </p:nvGraphicFramePr>
        <p:xfrm>
          <a:off x="1519207" y="1336431"/>
          <a:ext cx="9031562" cy="5019155"/>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821330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7122321-1343-4396-A1BB-46D9D108FD1E}"/>
              </a:ext>
            </a:extLst>
          </p:cNvPr>
          <p:cNvPicPr>
            <a:picLocks noChangeAspect="1"/>
          </p:cNvPicPr>
          <p:nvPr/>
        </p:nvPicPr>
        <p:blipFill>
          <a:blip r:embed="rId2"/>
          <a:stretch>
            <a:fillRect/>
          </a:stretch>
        </p:blipFill>
        <p:spPr>
          <a:xfrm>
            <a:off x="0" y="5076092"/>
            <a:ext cx="12192000" cy="1781908"/>
          </a:xfrm>
          <a:prstGeom prst="rect">
            <a:avLst/>
          </a:prstGeom>
        </p:spPr>
      </p:pic>
      <p:sp>
        <p:nvSpPr>
          <p:cNvPr id="64" name="Rectangle: Rounded Corners 63">
            <a:extLst>
              <a:ext uri="{FF2B5EF4-FFF2-40B4-BE49-F238E27FC236}">
                <a16:creationId xmlns:a16="http://schemas.microsoft.com/office/drawing/2014/main" id="{886D2B0A-BE8A-4854-94ED-85F78D76983D}"/>
              </a:ext>
            </a:extLst>
          </p:cNvPr>
          <p:cNvSpPr/>
          <p:nvPr/>
        </p:nvSpPr>
        <p:spPr>
          <a:xfrm>
            <a:off x="9251476" y="1172992"/>
            <a:ext cx="2711046" cy="54812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descr="A picture containing clock&#10;&#10;Description automatically generated">
            <a:extLst>
              <a:ext uri="{FF2B5EF4-FFF2-40B4-BE49-F238E27FC236}">
                <a16:creationId xmlns:a16="http://schemas.microsoft.com/office/drawing/2014/main" id="{D6B44459-6792-49BA-898A-7B4CD1FDE7F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461"/>
            <a:ext cx="1383116" cy="1456506"/>
          </a:xfrm>
          <a:prstGeom prst="rect">
            <a:avLst/>
          </a:prstGeom>
        </p:spPr>
      </p:pic>
      <p:pic>
        <p:nvPicPr>
          <p:cNvPr id="4" name="Picture 3">
            <a:extLst>
              <a:ext uri="{FF2B5EF4-FFF2-40B4-BE49-F238E27FC236}">
                <a16:creationId xmlns:a16="http://schemas.microsoft.com/office/drawing/2014/main" id="{CE96D989-C317-4FA0-9401-2D887F171E6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80574" y="215818"/>
            <a:ext cx="2211426" cy="1021947"/>
          </a:xfrm>
          <a:prstGeom prst="rect">
            <a:avLst/>
          </a:prstGeom>
        </p:spPr>
      </p:pic>
      <p:sp>
        <p:nvSpPr>
          <p:cNvPr id="7" name="Title 3">
            <a:extLst>
              <a:ext uri="{FF2B5EF4-FFF2-40B4-BE49-F238E27FC236}">
                <a16:creationId xmlns:a16="http://schemas.microsoft.com/office/drawing/2014/main" id="{0B91A4DB-39E3-4E9E-8D9D-B12C7B364106}"/>
              </a:ext>
            </a:extLst>
          </p:cNvPr>
          <p:cNvSpPr txBox="1">
            <a:spLocks/>
          </p:cNvSpPr>
          <p:nvPr/>
        </p:nvSpPr>
        <p:spPr>
          <a:xfrm>
            <a:off x="1445902" y="203736"/>
            <a:ext cx="8534672" cy="394105"/>
          </a:xfrm>
          <a:prstGeom prst="rect">
            <a:avLst/>
          </a:prstGeom>
        </p:spPr>
        <p:txBody>
          <a:bodyP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lv-LV" altLang="lv-LV" sz="2400" b="1" u="sng" dirty="0">
                <a:solidFill>
                  <a:srgbClr val="7E0000"/>
                </a:solidFill>
                <a:latin typeface="Arial Narrow" panose="020B0606020202030204" pitchFamily="34" charset="0"/>
              </a:rPr>
              <a:t>Produktivitātes  ziņojums tiks iesniegts LV valdībai un EK šī gada novembrī</a:t>
            </a:r>
            <a:endParaRPr lang="lv-LV" sz="2400" b="1" dirty="0">
              <a:solidFill>
                <a:schemeClr val="tx1">
                  <a:lumMod val="75000"/>
                  <a:lumOff val="25000"/>
                </a:schemeClr>
              </a:solidFill>
              <a:latin typeface="Arial Narrow" panose="020B0606020202030204" pitchFamily="34" charset="0"/>
            </a:endParaRPr>
          </a:p>
          <a:p>
            <a:pPr algn="ctr"/>
            <a:endParaRPr lang="lv-LV" sz="2000" b="1" u="sng" dirty="0">
              <a:solidFill>
                <a:schemeClr val="tx1">
                  <a:lumMod val="75000"/>
                  <a:lumOff val="25000"/>
                </a:schemeClr>
              </a:solidFill>
              <a:latin typeface="Arial Narrow" panose="020B0606020202030204" pitchFamily="34" charset="0"/>
            </a:endParaRPr>
          </a:p>
        </p:txBody>
      </p:sp>
      <p:sp>
        <p:nvSpPr>
          <p:cNvPr id="6" name="Rectangle: Rounded Corners 5">
            <a:extLst>
              <a:ext uri="{FF2B5EF4-FFF2-40B4-BE49-F238E27FC236}">
                <a16:creationId xmlns:a16="http://schemas.microsoft.com/office/drawing/2014/main" id="{C5A7FE5A-AC99-4955-AF8A-2AD85B50A0A9}"/>
              </a:ext>
            </a:extLst>
          </p:cNvPr>
          <p:cNvSpPr/>
          <p:nvPr/>
        </p:nvSpPr>
        <p:spPr>
          <a:xfrm>
            <a:off x="329621" y="1923878"/>
            <a:ext cx="2339096" cy="1757167"/>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a:solidFill>
                  <a:schemeClr val="tx1">
                    <a:lumMod val="75000"/>
                    <a:lumOff val="25000"/>
                  </a:schemeClr>
                </a:solidFill>
              </a:rPr>
              <a:t>ES Padomes 2016.gada septembra lēmums par produktivitātes padomju izveidi ES dalībvalstīs</a:t>
            </a:r>
            <a:endParaRPr lang="en-GB" dirty="0">
              <a:solidFill>
                <a:schemeClr val="tx1">
                  <a:lumMod val="75000"/>
                  <a:lumOff val="25000"/>
                </a:schemeClr>
              </a:solidFill>
            </a:endParaRPr>
          </a:p>
        </p:txBody>
      </p:sp>
      <p:sp>
        <p:nvSpPr>
          <p:cNvPr id="8" name="Rectangle: Rounded Corners 7">
            <a:extLst>
              <a:ext uri="{FF2B5EF4-FFF2-40B4-BE49-F238E27FC236}">
                <a16:creationId xmlns:a16="http://schemas.microsoft.com/office/drawing/2014/main" id="{CAAB0602-202F-4939-A554-E6298CCDFE6D}"/>
              </a:ext>
            </a:extLst>
          </p:cNvPr>
          <p:cNvSpPr/>
          <p:nvPr/>
        </p:nvSpPr>
        <p:spPr>
          <a:xfrm>
            <a:off x="6180878" y="855627"/>
            <a:ext cx="2743200" cy="111252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a:solidFill>
                  <a:schemeClr val="tx1">
                    <a:lumMod val="75000"/>
                    <a:lumOff val="25000"/>
                  </a:schemeClr>
                </a:solidFill>
              </a:rPr>
              <a:t>Ikgadējais produktivitātes ziņojums; produktivitātes dialogs</a:t>
            </a:r>
            <a:endParaRPr lang="en-GB" dirty="0">
              <a:solidFill>
                <a:schemeClr val="tx1">
                  <a:lumMod val="75000"/>
                  <a:lumOff val="25000"/>
                </a:schemeClr>
              </a:solidFill>
            </a:endParaRPr>
          </a:p>
        </p:txBody>
      </p:sp>
      <p:sp>
        <p:nvSpPr>
          <p:cNvPr id="9" name="Rectangle: Rounded Corners 8">
            <a:extLst>
              <a:ext uri="{FF2B5EF4-FFF2-40B4-BE49-F238E27FC236}">
                <a16:creationId xmlns:a16="http://schemas.microsoft.com/office/drawing/2014/main" id="{D308AF5C-1F64-4456-9044-08CFB4C2633F}"/>
              </a:ext>
            </a:extLst>
          </p:cNvPr>
          <p:cNvSpPr/>
          <p:nvPr/>
        </p:nvSpPr>
        <p:spPr>
          <a:xfrm>
            <a:off x="2404839" y="709066"/>
            <a:ext cx="1432953" cy="945628"/>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lumMod val="75000"/>
                    <a:lumOff val="25000"/>
                  </a:schemeClr>
                </a:solidFill>
              </a:rPr>
              <a:t>Eiropas</a:t>
            </a:r>
            <a:r>
              <a:rPr lang="en-US" dirty="0">
                <a:solidFill>
                  <a:schemeClr val="tx1">
                    <a:lumMod val="75000"/>
                    <a:lumOff val="25000"/>
                  </a:schemeClr>
                </a:solidFill>
              </a:rPr>
              <a:t> </a:t>
            </a:r>
            <a:r>
              <a:rPr lang="en-US" dirty="0" err="1">
                <a:solidFill>
                  <a:schemeClr val="tx1">
                    <a:lumMod val="75000"/>
                    <a:lumOff val="25000"/>
                  </a:schemeClr>
                </a:solidFill>
              </a:rPr>
              <a:t>Komisija</a:t>
            </a:r>
            <a:endParaRPr lang="en-GB" dirty="0">
              <a:solidFill>
                <a:schemeClr val="tx1">
                  <a:lumMod val="75000"/>
                  <a:lumOff val="25000"/>
                </a:schemeClr>
              </a:solidFill>
            </a:endParaRPr>
          </a:p>
        </p:txBody>
      </p:sp>
      <p:sp>
        <p:nvSpPr>
          <p:cNvPr id="10" name="Rectangle: Rounded Corners 9">
            <a:extLst>
              <a:ext uri="{FF2B5EF4-FFF2-40B4-BE49-F238E27FC236}">
                <a16:creationId xmlns:a16="http://schemas.microsoft.com/office/drawing/2014/main" id="{A33553E0-C112-42A8-B3CE-0BE4B2740F17}"/>
              </a:ext>
            </a:extLst>
          </p:cNvPr>
          <p:cNvSpPr/>
          <p:nvPr/>
        </p:nvSpPr>
        <p:spPr>
          <a:xfrm>
            <a:off x="3267923" y="1921744"/>
            <a:ext cx="2743200" cy="111252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a:solidFill>
                  <a:schemeClr val="tx1">
                    <a:lumMod val="75000"/>
                    <a:lumOff val="25000"/>
                  </a:schemeClr>
                </a:solidFill>
              </a:rPr>
              <a:t>ES dalībvalstu Produktivitātes padomju tīkls</a:t>
            </a:r>
            <a:endParaRPr lang="en-GB" dirty="0">
              <a:solidFill>
                <a:schemeClr val="tx1">
                  <a:lumMod val="75000"/>
                  <a:lumOff val="25000"/>
                </a:schemeClr>
              </a:solidFill>
            </a:endParaRPr>
          </a:p>
        </p:txBody>
      </p:sp>
      <p:sp>
        <p:nvSpPr>
          <p:cNvPr id="12" name="Rectangle: Rounded Corners 11">
            <a:extLst>
              <a:ext uri="{FF2B5EF4-FFF2-40B4-BE49-F238E27FC236}">
                <a16:creationId xmlns:a16="http://schemas.microsoft.com/office/drawing/2014/main" id="{B2145F34-34CC-4FA7-86BA-E8A7B0BBB018}"/>
              </a:ext>
            </a:extLst>
          </p:cNvPr>
          <p:cNvSpPr/>
          <p:nvPr/>
        </p:nvSpPr>
        <p:spPr>
          <a:xfrm>
            <a:off x="9307159" y="4757032"/>
            <a:ext cx="2599680" cy="1796101"/>
          </a:xfrm>
          <a:prstGeom prst="roundRect">
            <a:avLst/>
          </a:prstGeom>
          <a:solidFill>
            <a:srgbClr val="00A2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a:solidFill>
                  <a:schemeClr val="bg1"/>
                </a:solidFill>
              </a:rPr>
              <a:t>2019. gada maijā publicēta recenzēta zinātniskā monogrāfija «Produktivitātes celšana: tendencies un nākotnes izaicinājumi»</a:t>
            </a:r>
            <a:endParaRPr lang="en-GB" dirty="0">
              <a:solidFill>
                <a:schemeClr val="bg1"/>
              </a:solidFill>
            </a:endParaRPr>
          </a:p>
        </p:txBody>
      </p:sp>
      <p:sp>
        <p:nvSpPr>
          <p:cNvPr id="13" name="Rectangle: Rounded Corners 12">
            <a:extLst>
              <a:ext uri="{FF2B5EF4-FFF2-40B4-BE49-F238E27FC236}">
                <a16:creationId xmlns:a16="http://schemas.microsoft.com/office/drawing/2014/main" id="{22A88EBB-4112-4B3E-965B-4406DE320435}"/>
              </a:ext>
            </a:extLst>
          </p:cNvPr>
          <p:cNvSpPr/>
          <p:nvPr/>
        </p:nvSpPr>
        <p:spPr>
          <a:xfrm>
            <a:off x="5256785" y="3313648"/>
            <a:ext cx="3443666" cy="34959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a:solidFill>
                  <a:schemeClr val="bg1"/>
                </a:solidFill>
              </a:rPr>
              <a:t>Produktivitātes institūta - LU Domnīcas LV PEAK - izveide 25.11.2019.</a:t>
            </a:r>
          </a:p>
          <a:p>
            <a:pPr algn="ctr"/>
            <a:r>
              <a:rPr lang="lv-LV" dirty="0">
                <a:solidFill>
                  <a:schemeClr val="bg1"/>
                </a:solidFill>
              </a:rPr>
              <a:t>Mandāts: veikt neatkarīgu, objektīvu un starptautiskajās  akadēmiskajās aprindās atzītu </a:t>
            </a:r>
            <a:r>
              <a:rPr lang="en-GB" dirty="0" err="1">
                <a:solidFill>
                  <a:schemeClr val="bg1"/>
                </a:solidFill>
              </a:rPr>
              <a:t>konkurētspējas</a:t>
            </a:r>
            <a:r>
              <a:rPr lang="en-GB" dirty="0">
                <a:solidFill>
                  <a:schemeClr val="bg1"/>
                </a:solidFill>
              </a:rPr>
              <a:t> un</a:t>
            </a:r>
            <a:r>
              <a:rPr lang="lv-LV" dirty="0">
                <a:solidFill>
                  <a:schemeClr val="bg1"/>
                </a:solidFill>
              </a:rPr>
              <a:t> produktivitātes analīzi.</a:t>
            </a:r>
          </a:p>
          <a:p>
            <a:r>
              <a:rPr lang="lv-LV" sz="1200" u="sng" dirty="0">
                <a:solidFill>
                  <a:schemeClr val="bg1"/>
                </a:solidFill>
              </a:rPr>
              <a:t>Rezultāti:</a:t>
            </a:r>
          </a:p>
          <a:p>
            <a:r>
              <a:rPr lang="lv-LV" sz="1200" dirty="0">
                <a:solidFill>
                  <a:schemeClr val="bg1"/>
                </a:solidFill>
              </a:rPr>
              <a:t>Parakstītas sadarbības deklarācijas ar EM, LZA, LDDK un LTRK.</a:t>
            </a:r>
          </a:p>
          <a:p>
            <a:r>
              <a:rPr lang="lv-LV" sz="1200" dirty="0">
                <a:solidFill>
                  <a:schemeClr val="bg1"/>
                </a:solidFill>
              </a:rPr>
              <a:t>LU 78.starptautiskās zinātniskās konferences īpašā sekcija «Produktivitātes celšana izaugsmes riska apstākļos»</a:t>
            </a:r>
            <a:endParaRPr lang="en-GB" sz="1600" dirty="0">
              <a:solidFill>
                <a:schemeClr val="bg1"/>
              </a:solidFill>
            </a:endParaRPr>
          </a:p>
        </p:txBody>
      </p:sp>
      <p:sp>
        <p:nvSpPr>
          <p:cNvPr id="14" name="Rectangle: Rounded Corners 13">
            <a:extLst>
              <a:ext uri="{FF2B5EF4-FFF2-40B4-BE49-F238E27FC236}">
                <a16:creationId xmlns:a16="http://schemas.microsoft.com/office/drawing/2014/main" id="{196E9B50-1B00-4ED9-B6FC-FC490B5E8717}"/>
              </a:ext>
            </a:extLst>
          </p:cNvPr>
          <p:cNvSpPr/>
          <p:nvPr/>
        </p:nvSpPr>
        <p:spPr>
          <a:xfrm>
            <a:off x="1876529" y="3885886"/>
            <a:ext cx="2987211" cy="27672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a:solidFill>
                  <a:schemeClr val="bg1"/>
                </a:solidFill>
              </a:rPr>
              <a:t>29.10.2019. MK izvirza “Latvijas Universitātes domnīcu LV PEAK” par Latvijas Nacionālo produktivitātes padomi un deleģē pārstāvēt Latviju ES dalībvalstu Produktivitātes padomju tīklā</a:t>
            </a:r>
            <a:endParaRPr lang="en-GB" dirty="0">
              <a:solidFill>
                <a:schemeClr val="bg1"/>
              </a:solidFill>
            </a:endParaRPr>
          </a:p>
        </p:txBody>
      </p:sp>
      <p:cxnSp>
        <p:nvCxnSpPr>
          <p:cNvPr id="21" name="Connector: Elbow 20">
            <a:extLst>
              <a:ext uri="{FF2B5EF4-FFF2-40B4-BE49-F238E27FC236}">
                <a16:creationId xmlns:a16="http://schemas.microsoft.com/office/drawing/2014/main" id="{FE2CE460-C489-49F4-AF64-ADB6BA9D6A69}"/>
              </a:ext>
            </a:extLst>
          </p:cNvPr>
          <p:cNvCxnSpPr>
            <a:cxnSpLocks/>
            <a:stCxn id="8" idx="1"/>
            <a:endCxn id="9" idx="3"/>
          </p:cNvCxnSpPr>
          <p:nvPr/>
        </p:nvCxnSpPr>
        <p:spPr>
          <a:xfrm rot="10800000">
            <a:off x="3837792" y="1181881"/>
            <a:ext cx="2343086" cy="230007"/>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Connector: Elbow 23">
            <a:extLst>
              <a:ext uri="{FF2B5EF4-FFF2-40B4-BE49-F238E27FC236}">
                <a16:creationId xmlns:a16="http://schemas.microsoft.com/office/drawing/2014/main" id="{E80BB152-0D3B-4D22-8896-898BB8B3A859}"/>
              </a:ext>
            </a:extLst>
          </p:cNvPr>
          <p:cNvCxnSpPr>
            <a:cxnSpLocks/>
            <a:stCxn id="6" idx="3"/>
            <a:endCxn id="10" idx="1"/>
          </p:cNvCxnSpPr>
          <p:nvPr/>
        </p:nvCxnSpPr>
        <p:spPr>
          <a:xfrm flipV="1">
            <a:off x="2668717" y="2478004"/>
            <a:ext cx="599206" cy="324458"/>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Connector: Elbow 26">
            <a:extLst>
              <a:ext uri="{FF2B5EF4-FFF2-40B4-BE49-F238E27FC236}">
                <a16:creationId xmlns:a16="http://schemas.microsoft.com/office/drawing/2014/main" id="{143FD808-BF90-43E8-A3BC-F86821C6A3C4}"/>
              </a:ext>
            </a:extLst>
          </p:cNvPr>
          <p:cNvCxnSpPr>
            <a:cxnSpLocks/>
          </p:cNvCxnSpPr>
          <p:nvPr/>
        </p:nvCxnSpPr>
        <p:spPr>
          <a:xfrm flipV="1">
            <a:off x="6011123" y="2024537"/>
            <a:ext cx="1541355" cy="509857"/>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Rectangle: Rounded Corners 37">
            <a:extLst>
              <a:ext uri="{FF2B5EF4-FFF2-40B4-BE49-F238E27FC236}">
                <a16:creationId xmlns:a16="http://schemas.microsoft.com/office/drawing/2014/main" id="{3E283FB2-58F3-4517-AB4D-EFAEFA3D17C4}"/>
              </a:ext>
            </a:extLst>
          </p:cNvPr>
          <p:cNvSpPr/>
          <p:nvPr/>
        </p:nvSpPr>
        <p:spPr>
          <a:xfrm>
            <a:off x="9392945" y="1268019"/>
            <a:ext cx="2433251" cy="1546813"/>
          </a:xfrm>
          <a:prstGeom prst="roundRect">
            <a:avLst/>
          </a:prstGeom>
          <a:solidFill>
            <a:srgbClr val="00A2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a:solidFill>
                  <a:schemeClr val="bg1"/>
                </a:solidFill>
              </a:rPr>
              <a:t>LV Produktivitātes padomes pirmsākums: 2018. gada maijā dibinātais</a:t>
            </a:r>
          </a:p>
          <a:p>
            <a:pPr algn="ctr"/>
            <a:r>
              <a:rPr lang="lv-LV" dirty="0">
                <a:solidFill>
                  <a:schemeClr val="bg1"/>
                </a:solidFill>
              </a:rPr>
              <a:t>Forums LV PEAK</a:t>
            </a:r>
          </a:p>
        </p:txBody>
      </p:sp>
      <p:cxnSp>
        <p:nvCxnSpPr>
          <p:cNvPr id="56" name="Connector: Elbow 55">
            <a:extLst>
              <a:ext uri="{FF2B5EF4-FFF2-40B4-BE49-F238E27FC236}">
                <a16:creationId xmlns:a16="http://schemas.microsoft.com/office/drawing/2014/main" id="{DC748F5D-5978-44C1-A773-C59F82C58819}"/>
              </a:ext>
            </a:extLst>
          </p:cNvPr>
          <p:cNvCxnSpPr>
            <a:cxnSpLocks/>
            <a:stCxn id="6" idx="2"/>
            <a:endCxn id="14" idx="1"/>
          </p:cNvCxnSpPr>
          <p:nvPr/>
        </p:nvCxnSpPr>
        <p:spPr>
          <a:xfrm rot="16200000" flipH="1">
            <a:off x="893610" y="4286604"/>
            <a:ext cx="1588478" cy="37736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9" name="Connector: Elbow 58">
            <a:extLst>
              <a:ext uri="{FF2B5EF4-FFF2-40B4-BE49-F238E27FC236}">
                <a16:creationId xmlns:a16="http://schemas.microsoft.com/office/drawing/2014/main" id="{CD028297-E4E3-4EA2-AA70-B9949C137CFB}"/>
              </a:ext>
            </a:extLst>
          </p:cNvPr>
          <p:cNvCxnSpPr>
            <a:cxnSpLocks/>
            <a:stCxn id="14" idx="3"/>
            <a:endCxn id="13" idx="1"/>
          </p:cNvCxnSpPr>
          <p:nvPr/>
        </p:nvCxnSpPr>
        <p:spPr>
          <a:xfrm flipV="1">
            <a:off x="4863740" y="5061604"/>
            <a:ext cx="393045" cy="207919"/>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2" name="Connector: Elbow 101">
            <a:extLst>
              <a:ext uri="{FF2B5EF4-FFF2-40B4-BE49-F238E27FC236}">
                <a16:creationId xmlns:a16="http://schemas.microsoft.com/office/drawing/2014/main" id="{DA01009B-2B0F-46BD-A6B3-97D63CCE44B1}"/>
              </a:ext>
            </a:extLst>
          </p:cNvPr>
          <p:cNvCxnSpPr>
            <a:cxnSpLocks/>
            <a:stCxn id="64" idx="1"/>
            <a:endCxn id="13" idx="3"/>
          </p:cNvCxnSpPr>
          <p:nvPr/>
        </p:nvCxnSpPr>
        <p:spPr>
          <a:xfrm rot="10800000" flipV="1">
            <a:off x="8700452" y="3913628"/>
            <a:ext cx="551025" cy="1147976"/>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9" name="Connector: Elbow 108">
            <a:extLst>
              <a:ext uri="{FF2B5EF4-FFF2-40B4-BE49-F238E27FC236}">
                <a16:creationId xmlns:a16="http://schemas.microsoft.com/office/drawing/2014/main" id="{2914628E-A83B-4581-8B1F-F67D055ED5A3}"/>
              </a:ext>
            </a:extLst>
          </p:cNvPr>
          <p:cNvCxnSpPr>
            <a:cxnSpLocks/>
            <a:stCxn id="10" idx="2"/>
            <a:endCxn id="13" idx="0"/>
          </p:cNvCxnSpPr>
          <p:nvPr/>
        </p:nvCxnSpPr>
        <p:spPr>
          <a:xfrm rot="16200000" flipH="1">
            <a:off x="5669378" y="2004408"/>
            <a:ext cx="279384" cy="2339095"/>
          </a:xfrm>
          <a:prstGeom prst="bentConnector3">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8" name="Connector: Elbow 27">
            <a:extLst>
              <a:ext uri="{FF2B5EF4-FFF2-40B4-BE49-F238E27FC236}">
                <a16:creationId xmlns:a16="http://schemas.microsoft.com/office/drawing/2014/main" id="{AE52F8DD-9AA8-4BEA-AC78-36DBCA5B2D67}"/>
              </a:ext>
            </a:extLst>
          </p:cNvPr>
          <p:cNvCxnSpPr>
            <a:cxnSpLocks/>
            <a:stCxn id="9" idx="1"/>
            <a:endCxn id="6" idx="0"/>
          </p:cNvCxnSpPr>
          <p:nvPr/>
        </p:nvCxnSpPr>
        <p:spPr>
          <a:xfrm rot="10800000" flipV="1">
            <a:off x="1499169" y="1181880"/>
            <a:ext cx="905670" cy="741998"/>
          </a:xfrm>
          <a:prstGeom prst="bentConnector2">
            <a:avLst/>
          </a:prstGeom>
          <a:ln>
            <a:prstDash val="dashDot"/>
            <a:headEnd type="triangle"/>
            <a:tailEnd type="triangle"/>
          </a:ln>
        </p:spPr>
        <p:style>
          <a:lnRef idx="1">
            <a:schemeClr val="accent1"/>
          </a:lnRef>
          <a:fillRef idx="0">
            <a:schemeClr val="accent1"/>
          </a:fillRef>
          <a:effectRef idx="0">
            <a:schemeClr val="accent1"/>
          </a:effectRef>
          <a:fontRef idx="minor">
            <a:schemeClr val="tx1"/>
          </a:fontRef>
        </p:style>
      </p:cxnSp>
      <p:sp>
        <p:nvSpPr>
          <p:cNvPr id="29" name="Rectangle: Rounded Corners 28">
            <a:extLst>
              <a:ext uri="{FF2B5EF4-FFF2-40B4-BE49-F238E27FC236}">
                <a16:creationId xmlns:a16="http://schemas.microsoft.com/office/drawing/2014/main" id="{FD5688B0-186A-4C45-9024-6A76F441A47C}"/>
              </a:ext>
            </a:extLst>
          </p:cNvPr>
          <p:cNvSpPr/>
          <p:nvPr/>
        </p:nvSpPr>
        <p:spPr>
          <a:xfrm>
            <a:off x="9392945" y="2908200"/>
            <a:ext cx="2433251" cy="1796101"/>
          </a:xfrm>
          <a:prstGeom prst="roundRect">
            <a:avLst/>
          </a:prstGeom>
          <a:solidFill>
            <a:srgbClr val="00A2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lv-LV" sz="1200" u="sng" dirty="0">
                <a:solidFill>
                  <a:schemeClr val="bg1"/>
                </a:solidFill>
              </a:rPr>
              <a:t>2018 Novembris: </a:t>
            </a:r>
          </a:p>
          <a:p>
            <a:r>
              <a:rPr lang="lv-LV" sz="1200" dirty="0">
                <a:solidFill>
                  <a:schemeClr val="bg1"/>
                </a:solidFill>
              </a:rPr>
              <a:t>Starptautisks seminārs «Produktivitāte un konkurētspēja Baltijas un Ziemeļvalstīs»</a:t>
            </a:r>
          </a:p>
          <a:p>
            <a:r>
              <a:rPr lang="lv-LV" sz="1200" u="sng" dirty="0">
                <a:solidFill>
                  <a:schemeClr val="bg1"/>
                </a:solidFill>
              </a:rPr>
              <a:t>2019 Februāris:</a:t>
            </a:r>
          </a:p>
          <a:p>
            <a:r>
              <a:rPr lang="lv-LV" sz="1200" dirty="0">
                <a:solidFill>
                  <a:schemeClr val="bg1"/>
                </a:solidFill>
              </a:rPr>
              <a:t>LU 77.starptautiskās zinātniskās konferences īpašā sekcija «Produktivitātes celšana: iespējas un praktiskie risinājumi»</a:t>
            </a:r>
          </a:p>
        </p:txBody>
      </p:sp>
    </p:spTree>
    <p:extLst>
      <p:ext uri="{BB962C8B-B14F-4D97-AF65-F5344CB8AC3E}">
        <p14:creationId xmlns:p14="http://schemas.microsoft.com/office/powerpoint/2010/main" val="19868188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7122321-1343-4396-A1BB-46D9D108FD1E}"/>
              </a:ext>
            </a:extLst>
          </p:cNvPr>
          <p:cNvPicPr>
            <a:picLocks noChangeAspect="1"/>
          </p:cNvPicPr>
          <p:nvPr/>
        </p:nvPicPr>
        <p:blipFill>
          <a:blip r:embed="rId2"/>
          <a:stretch>
            <a:fillRect/>
          </a:stretch>
        </p:blipFill>
        <p:spPr>
          <a:xfrm>
            <a:off x="0" y="5076092"/>
            <a:ext cx="12192000" cy="1781908"/>
          </a:xfrm>
          <a:prstGeom prst="rect">
            <a:avLst/>
          </a:prstGeom>
        </p:spPr>
      </p:pic>
      <p:pic>
        <p:nvPicPr>
          <p:cNvPr id="3" name="Picture 2" descr="A picture containing clock&#10;&#10;Description automatically generated">
            <a:extLst>
              <a:ext uri="{FF2B5EF4-FFF2-40B4-BE49-F238E27FC236}">
                <a16:creationId xmlns:a16="http://schemas.microsoft.com/office/drawing/2014/main" id="{D6B44459-6792-49BA-898A-7B4CD1FDE7F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461"/>
            <a:ext cx="1383116" cy="1456506"/>
          </a:xfrm>
          <a:prstGeom prst="rect">
            <a:avLst/>
          </a:prstGeom>
        </p:spPr>
      </p:pic>
      <p:pic>
        <p:nvPicPr>
          <p:cNvPr id="4" name="Picture 3">
            <a:extLst>
              <a:ext uri="{FF2B5EF4-FFF2-40B4-BE49-F238E27FC236}">
                <a16:creationId xmlns:a16="http://schemas.microsoft.com/office/drawing/2014/main" id="{CE96D989-C317-4FA0-9401-2D887F171E6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80574" y="215818"/>
            <a:ext cx="2211426" cy="1021947"/>
          </a:xfrm>
          <a:prstGeom prst="rect">
            <a:avLst/>
          </a:prstGeom>
        </p:spPr>
      </p:pic>
      <p:sp>
        <p:nvSpPr>
          <p:cNvPr id="5" name="TextBox 4">
            <a:extLst>
              <a:ext uri="{FF2B5EF4-FFF2-40B4-BE49-F238E27FC236}">
                <a16:creationId xmlns:a16="http://schemas.microsoft.com/office/drawing/2014/main" id="{6E7F533D-7B5A-4E1B-9BE8-A9F6088BB221}"/>
              </a:ext>
            </a:extLst>
          </p:cNvPr>
          <p:cNvSpPr txBox="1"/>
          <p:nvPr/>
        </p:nvSpPr>
        <p:spPr>
          <a:xfrm>
            <a:off x="1146105" y="1036843"/>
            <a:ext cx="10149424" cy="707886"/>
          </a:xfrm>
          <a:prstGeom prst="rect">
            <a:avLst/>
          </a:prstGeom>
          <a:noFill/>
        </p:spPr>
        <p:txBody>
          <a:bodyPr wrap="square" rtlCol="0">
            <a:spAutoFit/>
          </a:bodyPr>
          <a:lstStyle/>
          <a:p>
            <a:pPr algn="ctr"/>
            <a:r>
              <a:rPr lang="lv-LV" sz="2000" b="1" dirty="0">
                <a:solidFill>
                  <a:schemeClr val="tx1">
                    <a:lumMod val="75000"/>
                    <a:lumOff val="25000"/>
                  </a:schemeClr>
                </a:solidFill>
                <a:latin typeface="Arial Narrow" panose="020B0606020202030204" pitchFamily="34" charset="0"/>
              </a:rPr>
              <a:t>Produktivitātes izmaiņu tempi Latvijas tautsaimniecības nozarēs Covid-19 krīzes ietekmē</a:t>
            </a:r>
          </a:p>
          <a:p>
            <a:pPr algn="ctr"/>
            <a:r>
              <a:rPr lang="lv-LV" sz="2000" dirty="0">
                <a:solidFill>
                  <a:schemeClr val="tx1">
                    <a:lumMod val="75000"/>
                    <a:lumOff val="25000"/>
                  </a:schemeClr>
                </a:solidFill>
                <a:latin typeface="Arial Narrow" panose="020B0606020202030204" pitchFamily="34" charset="0"/>
              </a:rPr>
              <a:t>(2020.gada 1.pusgads pret iepriekšējā gada atbilstošo periodu, procentos)</a:t>
            </a:r>
          </a:p>
        </p:txBody>
      </p:sp>
      <p:sp>
        <p:nvSpPr>
          <p:cNvPr id="7" name="Title 3">
            <a:extLst>
              <a:ext uri="{FF2B5EF4-FFF2-40B4-BE49-F238E27FC236}">
                <a16:creationId xmlns:a16="http://schemas.microsoft.com/office/drawing/2014/main" id="{0B91A4DB-39E3-4E9E-8D9D-B12C7B364106}"/>
              </a:ext>
            </a:extLst>
          </p:cNvPr>
          <p:cNvSpPr txBox="1">
            <a:spLocks/>
          </p:cNvSpPr>
          <p:nvPr/>
        </p:nvSpPr>
        <p:spPr>
          <a:xfrm>
            <a:off x="1345602" y="144110"/>
            <a:ext cx="8887841" cy="798655"/>
          </a:xfrm>
          <a:prstGeom prst="rect">
            <a:avLst/>
          </a:prstGeom>
        </p:spPr>
        <p:txBody>
          <a:bodyP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lv-LV" altLang="lv-LV" sz="2800" b="1" u="sng" dirty="0">
                <a:solidFill>
                  <a:srgbClr val="7E0000"/>
                </a:solidFill>
                <a:latin typeface="Arial Narrow" panose="020B0606020202030204" pitchFamily="34" charset="0"/>
              </a:rPr>
              <a:t>Produktivitātes dinamika nozarēs laika griezumā ir dažāda, pie tam atkarīga ne tikai no izaugsmes cikla un citiem faktoriem, bet arī pielietotās aprēķinu metodoloģijas</a:t>
            </a:r>
            <a:endParaRPr lang="lv-LV" sz="2800" b="1" u="sng" dirty="0">
              <a:solidFill>
                <a:schemeClr val="tx1">
                  <a:lumMod val="75000"/>
                  <a:lumOff val="25000"/>
                </a:schemeClr>
              </a:solidFill>
              <a:latin typeface="Arial Narrow" panose="020B0606020202030204" pitchFamily="34" charset="0"/>
            </a:endParaRPr>
          </a:p>
        </p:txBody>
      </p:sp>
      <p:pic>
        <p:nvPicPr>
          <p:cNvPr id="46" name="Picture 45" descr="Graphical user interface, table&#10;&#10;Description automatically generated">
            <a:extLst>
              <a:ext uri="{FF2B5EF4-FFF2-40B4-BE49-F238E27FC236}">
                <a16:creationId xmlns:a16="http://schemas.microsoft.com/office/drawing/2014/main" id="{D8C09DA6-2426-45CC-9B2A-DA6C46A03B0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82589" y="1809844"/>
            <a:ext cx="9968753" cy="4515258"/>
          </a:xfrm>
          <a:prstGeom prst="rect">
            <a:avLst/>
          </a:prstGeom>
        </p:spPr>
      </p:pic>
      <p:sp>
        <p:nvSpPr>
          <p:cNvPr id="47" name="TextBox 46">
            <a:extLst>
              <a:ext uri="{FF2B5EF4-FFF2-40B4-BE49-F238E27FC236}">
                <a16:creationId xmlns:a16="http://schemas.microsoft.com/office/drawing/2014/main" id="{F36C7C75-BB80-4E4A-87CE-6D4FD2DAF23E}"/>
              </a:ext>
            </a:extLst>
          </p:cNvPr>
          <p:cNvSpPr txBox="1"/>
          <p:nvPr/>
        </p:nvSpPr>
        <p:spPr>
          <a:xfrm>
            <a:off x="2312620" y="6250850"/>
            <a:ext cx="2994212" cy="646331"/>
          </a:xfrm>
          <a:prstGeom prst="rect">
            <a:avLst/>
          </a:prstGeom>
          <a:noFill/>
        </p:spPr>
        <p:txBody>
          <a:bodyPr wrap="square" rtlCol="0">
            <a:spAutoFit/>
          </a:bodyPr>
          <a:lstStyle/>
          <a:p>
            <a:r>
              <a:rPr lang="lv-LV" dirty="0">
                <a:solidFill>
                  <a:schemeClr val="tx1">
                    <a:lumMod val="75000"/>
                    <a:lumOff val="25000"/>
                  </a:schemeClr>
                </a:solidFill>
                <a:latin typeface="Arial Narrow" panose="020B0606020202030204" pitchFamily="34" charset="0"/>
              </a:rPr>
              <a:t>Avots: autoru aprēķins</a:t>
            </a:r>
            <a:endParaRPr lang="en-GB" dirty="0">
              <a:solidFill>
                <a:schemeClr val="tx1">
                  <a:lumMod val="75000"/>
                  <a:lumOff val="25000"/>
                </a:schemeClr>
              </a:solidFill>
              <a:latin typeface="Arial Narrow" panose="020B0606020202030204" pitchFamily="34" charset="0"/>
            </a:endParaRPr>
          </a:p>
          <a:p>
            <a:endParaRPr lang="en-GB" dirty="0"/>
          </a:p>
        </p:txBody>
      </p:sp>
      <p:sp>
        <p:nvSpPr>
          <p:cNvPr id="48" name="TextBox 47">
            <a:extLst>
              <a:ext uri="{FF2B5EF4-FFF2-40B4-BE49-F238E27FC236}">
                <a16:creationId xmlns:a16="http://schemas.microsoft.com/office/drawing/2014/main" id="{A12A58E5-A0A3-44A3-ADB0-A61D7F9E980C}"/>
              </a:ext>
            </a:extLst>
          </p:cNvPr>
          <p:cNvSpPr txBox="1"/>
          <p:nvPr/>
        </p:nvSpPr>
        <p:spPr>
          <a:xfrm>
            <a:off x="550589" y="2565754"/>
            <a:ext cx="1191031" cy="1200329"/>
          </a:xfrm>
          <a:prstGeom prst="rect">
            <a:avLst/>
          </a:prstGeom>
          <a:noFill/>
        </p:spPr>
        <p:txBody>
          <a:bodyPr wrap="square" rtlCol="0">
            <a:spAutoFit/>
          </a:bodyPr>
          <a:lstStyle/>
          <a:p>
            <a:r>
              <a:rPr lang="lv-LV" dirty="0">
                <a:solidFill>
                  <a:schemeClr val="tx1">
                    <a:lumMod val="75000"/>
                    <a:lumOff val="25000"/>
                  </a:schemeClr>
                </a:solidFill>
                <a:latin typeface="Arial Narrow" panose="020B0606020202030204" pitchFamily="34" charset="0"/>
              </a:rPr>
              <a:t>aprēķins pēc nodarbināto skaita</a:t>
            </a:r>
            <a:endParaRPr lang="en-GB" dirty="0"/>
          </a:p>
        </p:txBody>
      </p:sp>
    </p:spTree>
    <p:extLst>
      <p:ext uri="{BB962C8B-B14F-4D97-AF65-F5344CB8AC3E}">
        <p14:creationId xmlns:p14="http://schemas.microsoft.com/office/powerpoint/2010/main" val="117466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7122321-1343-4396-A1BB-46D9D108FD1E}"/>
              </a:ext>
            </a:extLst>
          </p:cNvPr>
          <p:cNvPicPr>
            <a:picLocks noChangeAspect="1"/>
          </p:cNvPicPr>
          <p:nvPr/>
        </p:nvPicPr>
        <p:blipFill>
          <a:blip r:embed="rId2"/>
          <a:stretch>
            <a:fillRect/>
          </a:stretch>
        </p:blipFill>
        <p:spPr>
          <a:xfrm>
            <a:off x="0" y="5076092"/>
            <a:ext cx="12192000" cy="1781908"/>
          </a:xfrm>
          <a:prstGeom prst="rect">
            <a:avLst/>
          </a:prstGeom>
        </p:spPr>
      </p:pic>
      <p:pic>
        <p:nvPicPr>
          <p:cNvPr id="3" name="Picture 2" descr="A picture containing clock&#10;&#10;Description automatically generated">
            <a:extLst>
              <a:ext uri="{FF2B5EF4-FFF2-40B4-BE49-F238E27FC236}">
                <a16:creationId xmlns:a16="http://schemas.microsoft.com/office/drawing/2014/main" id="{D6B44459-6792-49BA-898A-7B4CD1FDE7F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461"/>
            <a:ext cx="1383116" cy="1456506"/>
          </a:xfrm>
          <a:prstGeom prst="rect">
            <a:avLst/>
          </a:prstGeom>
        </p:spPr>
      </p:pic>
      <p:pic>
        <p:nvPicPr>
          <p:cNvPr id="4" name="Picture 3">
            <a:extLst>
              <a:ext uri="{FF2B5EF4-FFF2-40B4-BE49-F238E27FC236}">
                <a16:creationId xmlns:a16="http://schemas.microsoft.com/office/drawing/2014/main" id="{CE96D989-C317-4FA0-9401-2D887F171E6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80574" y="104171"/>
            <a:ext cx="2211426" cy="1021947"/>
          </a:xfrm>
          <a:prstGeom prst="rect">
            <a:avLst/>
          </a:prstGeom>
        </p:spPr>
      </p:pic>
      <p:sp>
        <p:nvSpPr>
          <p:cNvPr id="9" name="Title 3">
            <a:extLst>
              <a:ext uri="{FF2B5EF4-FFF2-40B4-BE49-F238E27FC236}">
                <a16:creationId xmlns:a16="http://schemas.microsoft.com/office/drawing/2014/main" id="{4CD03CD7-ED39-464C-A47B-DC26AE230E77}"/>
              </a:ext>
            </a:extLst>
          </p:cNvPr>
          <p:cNvSpPr txBox="1">
            <a:spLocks/>
          </p:cNvSpPr>
          <p:nvPr/>
        </p:nvSpPr>
        <p:spPr>
          <a:xfrm>
            <a:off x="1383116" y="215818"/>
            <a:ext cx="8597458" cy="798655"/>
          </a:xfrm>
          <a:prstGeom prst="rect">
            <a:avLst/>
          </a:prstGeom>
        </p:spPr>
        <p:txBody>
          <a:bodyP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lv-LV" altLang="lv-LV" sz="2800" b="1" u="sng" dirty="0">
                <a:solidFill>
                  <a:srgbClr val="7E0000"/>
                </a:solidFill>
                <a:latin typeface="Arial Narrow" panose="020B0606020202030204" pitchFamily="34" charset="0"/>
              </a:rPr>
              <a:t>Vietējo pārtikas ķēžu pārstrukturizēšana un noturības stiprināšana krīzes un pēckrīzes laikā Latvijā (WP5)</a:t>
            </a:r>
            <a:endParaRPr lang="lv-LV" sz="2800" b="1" u="sng" dirty="0">
              <a:solidFill>
                <a:schemeClr val="tx1">
                  <a:lumMod val="75000"/>
                  <a:lumOff val="25000"/>
                </a:schemeClr>
              </a:solidFill>
              <a:latin typeface="Arial Narrow" panose="020B0606020202030204" pitchFamily="34" charset="0"/>
            </a:endParaRPr>
          </a:p>
        </p:txBody>
      </p:sp>
      <p:sp>
        <p:nvSpPr>
          <p:cNvPr id="10" name="Text Placeholder 1">
            <a:extLst>
              <a:ext uri="{FF2B5EF4-FFF2-40B4-BE49-F238E27FC236}">
                <a16:creationId xmlns:a16="http://schemas.microsoft.com/office/drawing/2014/main" id="{1521E08B-B210-4CC7-8ADD-FE14C7EC7059}"/>
              </a:ext>
            </a:extLst>
          </p:cNvPr>
          <p:cNvSpPr txBox="1">
            <a:spLocks/>
          </p:cNvSpPr>
          <p:nvPr/>
        </p:nvSpPr>
        <p:spPr>
          <a:xfrm>
            <a:off x="1383115" y="961503"/>
            <a:ext cx="10310653" cy="4825412"/>
          </a:xfrm>
          <a:prstGeom prst="rect">
            <a:avLst/>
          </a:prstGeom>
        </p:spPr>
        <p:txBody>
          <a:bodyPr vert="horz" lIns="91440" tIns="45720" rIns="91440" bIns="45720" rtlCol="0" anchor="ctr">
            <a:normAutofit fontScale="92500" lnSpcReduction="10000"/>
          </a:bodyP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65113" indent="-265113" algn="just">
              <a:buFont typeface="+mj-lt"/>
              <a:buAutoNum type="arabicPeriod"/>
              <a:tabLst>
                <a:tab pos="265113" algn="l"/>
              </a:tabLst>
            </a:pPr>
            <a:r>
              <a:rPr lang="lv-LV" sz="2200" b="1" dirty="0">
                <a:solidFill>
                  <a:schemeClr val="tx1">
                    <a:lumMod val="75000"/>
                    <a:lumOff val="25000"/>
                  </a:schemeClr>
                </a:solidFill>
                <a:latin typeface="Arial Narrow" panose="020B0606020202030204" pitchFamily="34" charset="0"/>
              </a:rPr>
              <a:t>Vietējo un globālo pārtikas piegādes ķēžu noturības novērtēšana COVID-19 krīzes laikā un pēc tās</a:t>
            </a:r>
            <a:r>
              <a:rPr lang="lv-LV" sz="2200" dirty="0">
                <a:solidFill>
                  <a:schemeClr val="tx1">
                    <a:lumMod val="75000"/>
                    <a:lumOff val="25000"/>
                  </a:schemeClr>
                </a:solidFill>
                <a:latin typeface="Arial Narrow" panose="020B0606020202030204" pitchFamily="34" charset="0"/>
              </a:rPr>
              <a:t>):</a:t>
            </a:r>
          </a:p>
          <a:p>
            <a:pPr marL="642937" indent="-285750" algn="just">
              <a:buFont typeface="Arial" panose="020B0604020202020204" pitchFamily="34" charset="0"/>
              <a:buChar char="•"/>
              <a:tabLst>
                <a:tab pos="541338" algn="l"/>
              </a:tabLst>
            </a:pPr>
            <a:r>
              <a:rPr lang="lv-LV" sz="2100" dirty="0">
                <a:solidFill>
                  <a:schemeClr val="tx1">
                    <a:lumMod val="75000"/>
                    <a:lumOff val="25000"/>
                  </a:schemeClr>
                </a:solidFill>
                <a:latin typeface="Arial Narrow" panose="020B0606020202030204" pitchFamily="34" charset="0"/>
              </a:rPr>
              <a:t>izpēte par situāciju krīzes laikā pārtikas ķēdēs starptautiskā mērogā un Latvijā; </a:t>
            </a:r>
          </a:p>
          <a:p>
            <a:pPr marL="642937" indent="-285750" algn="just">
              <a:buFont typeface="Arial" panose="020B0604020202020204" pitchFamily="34" charset="0"/>
              <a:buChar char="•"/>
              <a:tabLst>
                <a:tab pos="541338" algn="l"/>
              </a:tabLst>
            </a:pPr>
            <a:r>
              <a:rPr lang="lv-LV" sz="2100" dirty="0">
                <a:solidFill>
                  <a:schemeClr val="tx1">
                    <a:lumMod val="75000"/>
                    <a:lumOff val="25000"/>
                  </a:schemeClr>
                </a:solidFill>
                <a:latin typeface="Arial Narrow" panose="020B0606020202030204" pitchFamily="34" charset="0"/>
              </a:rPr>
              <a:t>analīze par Latvijas 6 pārtikas sektoriem (ražošana un pārstrāde) krīzes un </a:t>
            </a:r>
            <a:r>
              <a:rPr lang="lv-LV" sz="2100" dirty="0" err="1">
                <a:solidFill>
                  <a:schemeClr val="tx1">
                    <a:lumMod val="75000"/>
                    <a:lumOff val="25000"/>
                  </a:schemeClr>
                </a:solidFill>
                <a:latin typeface="Arial Narrow" panose="020B0606020202030204" pitchFamily="34" charset="0"/>
              </a:rPr>
              <a:t>pēckrīzes</a:t>
            </a:r>
            <a:r>
              <a:rPr lang="lv-LV" sz="2100" dirty="0">
                <a:solidFill>
                  <a:schemeClr val="tx1">
                    <a:lumMod val="75000"/>
                    <a:lumOff val="25000"/>
                  </a:schemeClr>
                </a:solidFill>
                <a:latin typeface="Arial Narrow" panose="020B0606020202030204" pitchFamily="34" charset="0"/>
              </a:rPr>
              <a:t> periodā,  </a:t>
            </a:r>
          </a:p>
          <a:p>
            <a:pPr marL="642938" indent="-285750" algn="just" defTabSz="541338">
              <a:buFont typeface="Arial" panose="020B0604020202020204" pitchFamily="34" charset="0"/>
              <a:buChar char="•"/>
            </a:pPr>
            <a:r>
              <a:rPr lang="lv-LV" sz="2100" dirty="0">
                <a:solidFill>
                  <a:schemeClr val="tx1">
                    <a:lumMod val="75000"/>
                    <a:lumOff val="25000"/>
                  </a:schemeClr>
                </a:solidFill>
                <a:latin typeface="Arial Narrow" panose="020B0606020202030204" pitchFamily="34" charset="0"/>
              </a:rPr>
              <a:t>analīze par mazumtirdzniecības sektora un patērētāju uzvedību krīzes laikā attiecībā uz pārtiku (intervijas).</a:t>
            </a:r>
          </a:p>
          <a:p>
            <a:pPr marL="457200" indent="-457200" algn="just">
              <a:buFont typeface="+mj-lt"/>
              <a:buAutoNum type="arabicPeriod" startAt="2"/>
            </a:pPr>
            <a:r>
              <a:rPr lang="lv-LV" sz="2200" b="1" dirty="0">
                <a:solidFill>
                  <a:schemeClr val="tx1">
                    <a:lumMod val="75000"/>
                    <a:lumOff val="25000"/>
                  </a:schemeClr>
                </a:solidFill>
                <a:latin typeface="Arial Narrow" panose="020B0606020202030204" pitchFamily="34" charset="0"/>
              </a:rPr>
              <a:t>Vietējo lauksaimniecības izejvielu un pārtikas produktu piegādes iespēju novērtēšana un novatorisku risinājumu izstrāde, lai uzlabotu ķēžu noturību krīzes un </a:t>
            </a:r>
            <a:r>
              <a:rPr lang="lv-LV" sz="2200" b="1" dirty="0" err="1">
                <a:solidFill>
                  <a:schemeClr val="tx1">
                    <a:lumMod val="75000"/>
                    <a:lumOff val="25000"/>
                  </a:schemeClr>
                </a:solidFill>
                <a:latin typeface="Arial Narrow" panose="020B0606020202030204" pitchFamily="34" charset="0"/>
              </a:rPr>
              <a:t>pēckrīzes</a:t>
            </a:r>
            <a:r>
              <a:rPr lang="lv-LV" sz="2200" b="1" dirty="0">
                <a:solidFill>
                  <a:schemeClr val="tx1">
                    <a:lumMod val="75000"/>
                    <a:lumOff val="25000"/>
                  </a:schemeClr>
                </a:solidFill>
                <a:latin typeface="Arial Narrow" panose="020B0606020202030204" pitchFamily="34" charset="0"/>
              </a:rPr>
              <a:t> apstākļos</a:t>
            </a:r>
            <a:r>
              <a:rPr lang="lv-LV" sz="2200" dirty="0">
                <a:solidFill>
                  <a:schemeClr val="tx1">
                    <a:lumMod val="75000"/>
                    <a:lumOff val="25000"/>
                  </a:schemeClr>
                </a:solidFill>
                <a:latin typeface="Arial Narrow" panose="020B0606020202030204" pitchFamily="34" charset="0"/>
              </a:rPr>
              <a:t>:</a:t>
            </a:r>
          </a:p>
          <a:p>
            <a:pPr marL="642937" indent="-285750" algn="just">
              <a:buFont typeface="Arial" panose="020B0604020202020204" pitchFamily="34" charset="0"/>
              <a:buChar char="•"/>
            </a:pPr>
            <a:r>
              <a:rPr lang="lv-LV" sz="2100" dirty="0">
                <a:solidFill>
                  <a:schemeClr val="tx1">
                    <a:lumMod val="75000"/>
                    <a:lumOff val="25000"/>
                  </a:schemeClr>
                </a:solidFill>
                <a:latin typeface="Arial Narrow" panose="020B0606020202030204" pitchFamily="34" charset="0"/>
              </a:rPr>
              <a:t>analīze (intervijas un CSP dati) par augļu un dārzeņu ražošanu, eksportu, uzņēmumu skaitu, pašpatēriņu;</a:t>
            </a:r>
          </a:p>
          <a:p>
            <a:pPr marL="642937" indent="-285750" algn="just">
              <a:buFont typeface="Arial" panose="020B0604020202020204" pitchFamily="34" charset="0"/>
              <a:buChar char="•"/>
            </a:pPr>
            <a:r>
              <a:rPr lang="lv-LV" sz="2100" b="1" dirty="0">
                <a:solidFill>
                  <a:schemeClr val="tx1"/>
                </a:solidFill>
                <a:latin typeface="Arial Narrow" panose="020B0606020202030204" pitchFamily="34" charset="0"/>
              </a:rPr>
              <a:t>Tiek izstrādāts pārtikas paku sastāvs bērniem</a:t>
            </a:r>
            <a:r>
              <a:rPr lang="lv-LV" sz="2100" dirty="0">
                <a:solidFill>
                  <a:schemeClr val="tx1"/>
                </a:solidFill>
                <a:latin typeface="Arial Narrow" panose="020B0606020202030204" pitchFamily="34" charset="0"/>
              </a:rPr>
              <a:t> vecumā no diviem līdz astoņpadsmit gadiem. Veikta pusdienu maltītei paredzēto uzturvielu kalkulācija. Sagatavoti ēdieni katrai ēdienreizei, veikta ēdienu sensorā novērtēšana ēdienu patikšanas analīzei. Sagatavoti ēdienu paraugi laboratoriskai uzturvielu analīzei: olbaltumvielu, tauku, ogļhidrātu, sāls, kalcija, magnija, A vitamīna, u.c. </a:t>
            </a:r>
          </a:p>
          <a:p>
            <a:pPr marL="457200" indent="-457200">
              <a:buFont typeface="+mj-lt"/>
              <a:buAutoNum type="arabicPeriod" startAt="3"/>
            </a:pPr>
            <a:r>
              <a:rPr lang="lv-LV" sz="2200" b="1" dirty="0">
                <a:solidFill>
                  <a:schemeClr val="tx1">
                    <a:lumMod val="75000"/>
                    <a:lumOff val="25000"/>
                  </a:schemeClr>
                </a:solidFill>
                <a:latin typeface="Arial Narrow" panose="020B0606020202030204" pitchFamily="34" charset="0"/>
              </a:rPr>
              <a:t>Ieteikumi politikas veidotājiem, pašvaldībām, ražotājiem un patērētājiem par lauksaimniecības izejvielu, pārtikas produktu un uztura sistēmu noturības stiprināšanu krīzes un pēckrīzes laikā.</a:t>
            </a:r>
            <a:endParaRPr lang="lv-LV" sz="2200" dirty="0">
              <a:solidFill>
                <a:schemeClr val="tx1">
                  <a:lumMod val="75000"/>
                  <a:lumOff val="25000"/>
                </a:schemeClr>
              </a:solidFill>
              <a:latin typeface="Arial Narrow" panose="020B0606020202030204" pitchFamily="34" charset="0"/>
            </a:endParaRPr>
          </a:p>
          <a:p>
            <a:endParaRPr lang="lv-LV" sz="1900" dirty="0">
              <a:solidFill>
                <a:schemeClr val="tx1">
                  <a:lumMod val="75000"/>
                  <a:lumOff val="25000"/>
                </a:schemeClr>
              </a:solidFill>
              <a:latin typeface="Arial Narrow" panose="020B0606020202030204" pitchFamily="34" charset="0"/>
            </a:endParaRPr>
          </a:p>
          <a:p>
            <a:r>
              <a:rPr lang="lv-LV" sz="2100" dirty="0">
                <a:solidFill>
                  <a:schemeClr val="tx1">
                    <a:lumMod val="75000"/>
                    <a:lumOff val="25000"/>
                  </a:schemeClr>
                </a:solidFill>
                <a:latin typeface="Arial Narrow" panose="020B0606020202030204" pitchFamily="34" charset="0"/>
              </a:rPr>
              <a:t>Iesaistīti: </a:t>
            </a:r>
            <a:r>
              <a:rPr lang="lv-LV" sz="2100" b="1" dirty="0">
                <a:solidFill>
                  <a:schemeClr val="tx1">
                    <a:lumMod val="75000"/>
                    <a:lumOff val="25000"/>
                  </a:schemeClr>
                </a:solidFill>
                <a:latin typeface="Arial Narrow" panose="020B0606020202030204" pitchFamily="34" charset="0"/>
              </a:rPr>
              <a:t>LLU ekonomisti, sociologi, APP Dārzkopības institūta pētnieki – inženieri, lauksaimnieki un 	biologi, LLU pārtikas tehnologi</a:t>
            </a:r>
            <a:r>
              <a:rPr lang="lv-LV" sz="2100" dirty="0">
                <a:solidFill>
                  <a:schemeClr val="tx1">
                    <a:lumMod val="75000"/>
                    <a:lumOff val="25000"/>
                  </a:schemeClr>
                </a:solidFill>
                <a:latin typeface="Arial Narrow" panose="020B0606020202030204" pitchFamily="34" charset="0"/>
              </a:rPr>
              <a:t>.</a:t>
            </a:r>
            <a:br>
              <a:rPr lang="lv-LV" sz="1800" dirty="0">
                <a:solidFill>
                  <a:schemeClr val="tx1">
                    <a:lumMod val="75000"/>
                    <a:lumOff val="25000"/>
                  </a:schemeClr>
                </a:solidFill>
                <a:latin typeface="Arial Narrow" panose="020B0606020202030204" pitchFamily="34" charset="0"/>
              </a:rPr>
            </a:br>
            <a:endParaRPr lang="lv-LV" sz="1800" dirty="0">
              <a:solidFill>
                <a:schemeClr val="tx1">
                  <a:lumMod val="75000"/>
                  <a:lumOff val="25000"/>
                </a:schemeClr>
              </a:solidFill>
              <a:latin typeface="Arial Narrow" panose="020B0606020202030204" pitchFamily="34" charset="0"/>
            </a:endParaRPr>
          </a:p>
        </p:txBody>
      </p:sp>
    </p:spTree>
    <p:extLst>
      <p:ext uri="{BB962C8B-B14F-4D97-AF65-F5344CB8AC3E}">
        <p14:creationId xmlns:p14="http://schemas.microsoft.com/office/powerpoint/2010/main" val="10328418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7122321-1343-4396-A1BB-46D9D108FD1E}"/>
              </a:ext>
            </a:extLst>
          </p:cNvPr>
          <p:cNvPicPr>
            <a:picLocks noChangeAspect="1"/>
          </p:cNvPicPr>
          <p:nvPr/>
        </p:nvPicPr>
        <p:blipFill>
          <a:blip r:embed="rId2"/>
          <a:stretch>
            <a:fillRect/>
          </a:stretch>
        </p:blipFill>
        <p:spPr>
          <a:xfrm>
            <a:off x="0" y="5076092"/>
            <a:ext cx="12192000" cy="1781908"/>
          </a:xfrm>
          <a:prstGeom prst="rect">
            <a:avLst/>
          </a:prstGeom>
        </p:spPr>
      </p:pic>
      <p:pic>
        <p:nvPicPr>
          <p:cNvPr id="3" name="Picture 2" descr="A picture containing clock&#10;&#10;Description automatically generated">
            <a:extLst>
              <a:ext uri="{FF2B5EF4-FFF2-40B4-BE49-F238E27FC236}">
                <a16:creationId xmlns:a16="http://schemas.microsoft.com/office/drawing/2014/main" id="{D6B44459-6792-49BA-898A-7B4CD1FDE7F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461"/>
            <a:ext cx="1383116" cy="1456506"/>
          </a:xfrm>
          <a:prstGeom prst="rect">
            <a:avLst/>
          </a:prstGeom>
        </p:spPr>
      </p:pic>
      <p:pic>
        <p:nvPicPr>
          <p:cNvPr id="4" name="Picture 3">
            <a:extLst>
              <a:ext uri="{FF2B5EF4-FFF2-40B4-BE49-F238E27FC236}">
                <a16:creationId xmlns:a16="http://schemas.microsoft.com/office/drawing/2014/main" id="{CE96D989-C317-4FA0-9401-2D887F171E6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80574" y="215818"/>
            <a:ext cx="2211426" cy="1021947"/>
          </a:xfrm>
          <a:prstGeom prst="rect">
            <a:avLst/>
          </a:prstGeom>
        </p:spPr>
      </p:pic>
      <p:sp>
        <p:nvSpPr>
          <p:cNvPr id="9" name="Title 3">
            <a:extLst>
              <a:ext uri="{FF2B5EF4-FFF2-40B4-BE49-F238E27FC236}">
                <a16:creationId xmlns:a16="http://schemas.microsoft.com/office/drawing/2014/main" id="{4CD03CD7-ED39-464C-A47B-DC26AE230E77}"/>
              </a:ext>
            </a:extLst>
          </p:cNvPr>
          <p:cNvSpPr txBox="1">
            <a:spLocks/>
          </p:cNvSpPr>
          <p:nvPr/>
        </p:nvSpPr>
        <p:spPr>
          <a:xfrm>
            <a:off x="1383116" y="327463"/>
            <a:ext cx="8597458" cy="798655"/>
          </a:xfrm>
          <a:prstGeom prst="rect">
            <a:avLst/>
          </a:prstGeom>
        </p:spPr>
        <p:txBody>
          <a:bodyP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lv-LV" altLang="lv-LV" sz="2800" b="1" u="sng" dirty="0">
                <a:solidFill>
                  <a:srgbClr val="7E0000"/>
                </a:solidFill>
                <a:latin typeface="Arial Narrow" panose="020B0606020202030204" pitchFamily="34" charset="0"/>
              </a:rPr>
              <a:t>Konstitucionālais un administratīvais ietvars pandēmijas un citu ārkārtas situāciju efektīvai pārvaldībai (WP7)</a:t>
            </a:r>
            <a:endParaRPr lang="lv-LV" sz="2800" b="1" u="sng" dirty="0">
              <a:solidFill>
                <a:schemeClr val="tx1">
                  <a:lumMod val="75000"/>
                  <a:lumOff val="25000"/>
                </a:schemeClr>
              </a:solidFill>
              <a:latin typeface="Arial Narrow" panose="020B0606020202030204" pitchFamily="34" charset="0"/>
            </a:endParaRPr>
          </a:p>
        </p:txBody>
      </p:sp>
      <p:sp>
        <p:nvSpPr>
          <p:cNvPr id="10" name="Text Placeholder 1">
            <a:extLst>
              <a:ext uri="{FF2B5EF4-FFF2-40B4-BE49-F238E27FC236}">
                <a16:creationId xmlns:a16="http://schemas.microsoft.com/office/drawing/2014/main" id="{1521E08B-B210-4CC7-8ADD-FE14C7EC7059}"/>
              </a:ext>
            </a:extLst>
          </p:cNvPr>
          <p:cNvSpPr txBox="1">
            <a:spLocks/>
          </p:cNvSpPr>
          <p:nvPr/>
        </p:nvSpPr>
        <p:spPr>
          <a:xfrm>
            <a:off x="1213898" y="1349410"/>
            <a:ext cx="9764203" cy="4825412"/>
          </a:xfrm>
          <a:prstGeom prst="rect">
            <a:avLst/>
          </a:prstGeom>
        </p:spPr>
        <p:txBody>
          <a:bodyPr vert="horz" lIns="91440" tIns="45720" rIns="91440" bIns="45720" rtlCol="0" anchor="ctr">
            <a:normAutofit lnSpcReduction="10000"/>
          </a:bodyP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lvl="0" indent="-285750">
              <a:spcAft>
                <a:spcPts val="800"/>
              </a:spcAft>
              <a:buFont typeface="Wingdings" panose="05000000000000000000" pitchFamily="2" charset="2"/>
              <a:buChar char="ü"/>
            </a:pPr>
            <a:r>
              <a:rPr lang="en-GB" sz="2400" dirty="0" err="1">
                <a:solidFill>
                  <a:schemeClr val="tx1">
                    <a:lumMod val="75000"/>
                    <a:lumOff val="25000"/>
                  </a:schemeClr>
                </a:solidFill>
                <a:latin typeface="Arial Narrow" panose="020B0606020202030204" pitchFamily="34" charset="0"/>
              </a:rPr>
              <a:t>izstrādāta</a:t>
            </a:r>
            <a:r>
              <a:rPr lang="en-GB" sz="2400" dirty="0">
                <a:solidFill>
                  <a:schemeClr val="tx1">
                    <a:lumMod val="75000"/>
                    <a:lumOff val="25000"/>
                  </a:schemeClr>
                </a:solidFill>
                <a:latin typeface="Arial Narrow" panose="020B0606020202030204" pitchFamily="34" charset="0"/>
              </a:rPr>
              <a:t> </a:t>
            </a:r>
            <a:r>
              <a:rPr lang="en-GB" sz="2400" b="1" dirty="0" err="1">
                <a:solidFill>
                  <a:schemeClr val="tx1">
                    <a:lumMod val="75000"/>
                    <a:lumOff val="25000"/>
                  </a:schemeClr>
                </a:solidFill>
                <a:latin typeface="Arial Narrow" panose="020B0606020202030204" pitchFamily="34" charset="0"/>
              </a:rPr>
              <a:t>koncepcija</a:t>
            </a:r>
            <a:r>
              <a:rPr lang="en-GB" sz="2400" b="1" dirty="0">
                <a:solidFill>
                  <a:schemeClr val="tx1">
                    <a:lumMod val="75000"/>
                    <a:lumOff val="25000"/>
                  </a:schemeClr>
                </a:solidFill>
                <a:latin typeface="Arial Narrow" panose="020B0606020202030204" pitchFamily="34" charset="0"/>
              </a:rPr>
              <a:t> par </a:t>
            </a:r>
            <a:r>
              <a:rPr lang="en-GB" sz="2400" b="1" dirty="0" err="1">
                <a:solidFill>
                  <a:schemeClr val="tx1">
                    <a:lumMod val="75000"/>
                    <a:lumOff val="25000"/>
                  </a:schemeClr>
                </a:solidFill>
                <a:latin typeface="Arial Narrow" panose="020B0606020202030204" pitchFamily="34" charset="0"/>
              </a:rPr>
              <a:t>valsts</a:t>
            </a:r>
            <a:r>
              <a:rPr lang="en-GB" sz="2400" b="1" dirty="0">
                <a:solidFill>
                  <a:schemeClr val="tx1">
                    <a:lumMod val="75000"/>
                    <a:lumOff val="25000"/>
                  </a:schemeClr>
                </a:solidFill>
                <a:latin typeface="Arial Narrow" panose="020B0606020202030204" pitchFamily="34" charset="0"/>
              </a:rPr>
              <a:t> </a:t>
            </a:r>
            <a:r>
              <a:rPr lang="en-GB" sz="2400" b="1" dirty="0" err="1">
                <a:solidFill>
                  <a:schemeClr val="tx1">
                    <a:lumMod val="75000"/>
                    <a:lumOff val="25000"/>
                  </a:schemeClr>
                </a:solidFill>
                <a:latin typeface="Arial Narrow" panose="020B0606020202030204" pitchFamily="34" charset="0"/>
              </a:rPr>
              <a:t>pārvaldei</a:t>
            </a:r>
            <a:r>
              <a:rPr lang="en-GB" sz="2400" b="1" dirty="0">
                <a:solidFill>
                  <a:schemeClr val="tx1">
                    <a:lumMod val="75000"/>
                    <a:lumOff val="25000"/>
                  </a:schemeClr>
                </a:solidFill>
                <a:latin typeface="Arial Narrow" panose="020B0606020202030204" pitchFamily="34" charset="0"/>
              </a:rPr>
              <a:t> </a:t>
            </a:r>
            <a:r>
              <a:rPr lang="en-GB" sz="2400" b="1" dirty="0" err="1">
                <a:solidFill>
                  <a:schemeClr val="tx1">
                    <a:lumMod val="75000"/>
                    <a:lumOff val="25000"/>
                  </a:schemeClr>
                </a:solidFill>
                <a:latin typeface="Arial Narrow" panose="020B0606020202030204" pitchFamily="34" charset="0"/>
              </a:rPr>
              <a:t>kopēju</a:t>
            </a:r>
            <a:r>
              <a:rPr lang="en-GB" sz="2400" b="1" dirty="0">
                <a:solidFill>
                  <a:schemeClr val="tx1">
                    <a:lumMod val="75000"/>
                    <a:lumOff val="25000"/>
                  </a:schemeClr>
                </a:solidFill>
                <a:latin typeface="Arial Narrow" panose="020B0606020202030204" pitchFamily="34" charset="0"/>
              </a:rPr>
              <a:t> </a:t>
            </a:r>
            <a:r>
              <a:rPr lang="en-GB" sz="2400" b="1" dirty="0" err="1">
                <a:solidFill>
                  <a:schemeClr val="tx1">
                    <a:lumMod val="75000"/>
                    <a:lumOff val="25000"/>
                  </a:schemeClr>
                </a:solidFill>
                <a:latin typeface="Arial Narrow" panose="020B0606020202030204" pitchFamily="34" charset="0"/>
              </a:rPr>
              <a:t>tiešsaistes</a:t>
            </a:r>
            <a:r>
              <a:rPr lang="en-GB" sz="2400" b="1" dirty="0">
                <a:solidFill>
                  <a:schemeClr val="tx1">
                    <a:lumMod val="75000"/>
                    <a:lumOff val="25000"/>
                  </a:schemeClr>
                </a:solidFill>
                <a:latin typeface="Arial Narrow" panose="020B0606020202030204" pitchFamily="34" charset="0"/>
              </a:rPr>
              <a:t> </a:t>
            </a:r>
            <a:r>
              <a:rPr lang="en-GB" sz="2400" b="1" dirty="0" err="1">
                <a:solidFill>
                  <a:schemeClr val="tx1">
                    <a:lumMod val="75000"/>
                    <a:lumOff val="25000"/>
                  </a:schemeClr>
                </a:solidFill>
                <a:latin typeface="Arial Narrow" panose="020B0606020202030204" pitchFamily="34" charset="0"/>
              </a:rPr>
              <a:t>platformu</a:t>
            </a:r>
            <a:r>
              <a:rPr lang="en-GB" sz="2400" dirty="0">
                <a:solidFill>
                  <a:schemeClr val="tx1">
                    <a:lumMod val="75000"/>
                    <a:lumOff val="25000"/>
                  </a:schemeClr>
                </a:solidFill>
                <a:latin typeface="Arial Narrow" panose="020B0606020202030204" pitchFamily="34" charset="0"/>
              </a:rPr>
              <a:t>, </a:t>
            </a:r>
            <a:r>
              <a:rPr lang="en-GB" sz="2400" dirty="0" err="1">
                <a:solidFill>
                  <a:schemeClr val="tx1">
                    <a:lumMod val="75000"/>
                    <a:lumOff val="25000"/>
                  </a:schemeClr>
                </a:solidFill>
                <a:latin typeface="Arial Narrow" panose="020B0606020202030204" pitchFamily="34" charset="0"/>
              </a:rPr>
              <a:t>kurā</a:t>
            </a:r>
            <a:r>
              <a:rPr lang="en-GB" sz="2400" dirty="0">
                <a:solidFill>
                  <a:schemeClr val="tx1">
                    <a:lumMod val="75000"/>
                    <a:lumOff val="25000"/>
                  </a:schemeClr>
                </a:solidFill>
                <a:latin typeface="Arial Narrow" panose="020B0606020202030204" pitchFamily="34" charset="0"/>
              </a:rPr>
              <a:t> </a:t>
            </a:r>
            <a:r>
              <a:rPr lang="en-GB" sz="2400" dirty="0" err="1">
                <a:solidFill>
                  <a:schemeClr val="tx1">
                    <a:lumMod val="75000"/>
                    <a:lumOff val="25000"/>
                  </a:schemeClr>
                </a:solidFill>
                <a:latin typeface="Arial Narrow" panose="020B0606020202030204" pitchFamily="34" charset="0"/>
              </a:rPr>
              <a:t>autentificējoties</a:t>
            </a:r>
            <a:r>
              <a:rPr lang="en-GB" sz="2400" dirty="0">
                <a:solidFill>
                  <a:schemeClr val="tx1">
                    <a:lumMod val="75000"/>
                    <a:lumOff val="25000"/>
                  </a:schemeClr>
                </a:solidFill>
                <a:latin typeface="Arial Narrow" panose="020B0606020202030204" pitchFamily="34" charset="0"/>
              </a:rPr>
              <a:t> </a:t>
            </a:r>
            <a:r>
              <a:rPr lang="en-GB" sz="2400" dirty="0" err="1">
                <a:solidFill>
                  <a:schemeClr val="tx1">
                    <a:lumMod val="75000"/>
                    <a:lumOff val="25000"/>
                  </a:schemeClr>
                </a:solidFill>
                <a:latin typeface="Arial Narrow" panose="020B0606020202030204" pitchFamily="34" charset="0"/>
              </a:rPr>
              <a:t>privātpersonas</a:t>
            </a:r>
            <a:r>
              <a:rPr lang="en-GB" sz="2400" dirty="0">
                <a:solidFill>
                  <a:schemeClr val="tx1">
                    <a:lumMod val="75000"/>
                    <a:lumOff val="25000"/>
                  </a:schemeClr>
                </a:solidFill>
                <a:latin typeface="Arial Narrow" panose="020B0606020202030204" pitchFamily="34" charset="0"/>
              </a:rPr>
              <a:t> var </a:t>
            </a:r>
            <a:r>
              <a:rPr lang="en-GB" sz="2400" dirty="0" err="1">
                <a:solidFill>
                  <a:schemeClr val="tx1">
                    <a:lumMod val="75000"/>
                    <a:lumOff val="25000"/>
                  </a:schemeClr>
                </a:solidFill>
                <a:latin typeface="Arial Narrow" panose="020B0606020202030204" pitchFamily="34" charset="0"/>
              </a:rPr>
              <a:t>saņemt</a:t>
            </a:r>
            <a:r>
              <a:rPr lang="en-GB" sz="2400" dirty="0">
                <a:solidFill>
                  <a:schemeClr val="tx1">
                    <a:lumMod val="75000"/>
                    <a:lumOff val="25000"/>
                  </a:schemeClr>
                </a:solidFill>
                <a:latin typeface="Arial Narrow" panose="020B0606020202030204" pitchFamily="34" charset="0"/>
              </a:rPr>
              <a:t> </a:t>
            </a:r>
            <a:r>
              <a:rPr lang="en-GB" sz="2400" dirty="0" err="1">
                <a:solidFill>
                  <a:schemeClr val="tx1">
                    <a:lumMod val="75000"/>
                    <a:lumOff val="25000"/>
                  </a:schemeClr>
                </a:solidFill>
                <a:latin typeface="Arial Narrow" panose="020B0606020202030204" pitchFamily="34" charset="0"/>
              </a:rPr>
              <a:t>gan</a:t>
            </a:r>
            <a:r>
              <a:rPr lang="en-GB" sz="2400" dirty="0">
                <a:solidFill>
                  <a:schemeClr val="tx1">
                    <a:lumMod val="75000"/>
                    <a:lumOff val="25000"/>
                  </a:schemeClr>
                </a:solidFill>
                <a:latin typeface="Arial Narrow" panose="020B0606020202030204" pitchFamily="34" charset="0"/>
              </a:rPr>
              <a:t> </a:t>
            </a:r>
            <a:r>
              <a:rPr lang="en-GB" sz="2400" dirty="0" err="1">
                <a:solidFill>
                  <a:schemeClr val="tx1">
                    <a:lumMod val="75000"/>
                    <a:lumOff val="25000"/>
                  </a:schemeClr>
                </a:solidFill>
                <a:latin typeface="Arial Narrow" panose="020B0606020202030204" pitchFamily="34" charset="0"/>
              </a:rPr>
              <a:t>attālinātas</a:t>
            </a:r>
            <a:r>
              <a:rPr lang="en-GB" sz="2400" dirty="0">
                <a:solidFill>
                  <a:schemeClr val="tx1">
                    <a:lumMod val="75000"/>
                    <a:lumOff val="25000"/>
                  </a:schemeClr>
                </a:solidFill>
                <a:latin typeface="Arial Narrow" panose="020B0606020202030204" pitchFamily="34" charset="0"/>
              </a:rPr>
              <a:t> </a:t>
            </a:r>
            <a:r>
              <a:rPr lang="en-GB" sz="2400" dirty="0" err="1">
                <a:solidFill>
                  <a:schemeClr val="tx1">
                    <a:lumMod val="75000"/>
                    <a:lumOff val="25000"/>
                  </a:schemeClr>
                </a:solidFill>
                <a:latin typeface="Arial Narrow" panose="020B0606020202030204" pitchFamily="34" charset="0"/>
              </a:rPr>
              <a:t>konsultācijas</a:t>
            </a:r>
            <a:r>
              <a:rPr lang="en-GB" sz="2400" dirty="0">
                <a:solidFill>
                  <a:schemeClr val="tx1">
                    <a:lumMod val="75000"/>
                    <a:lumOff val="25000"/>
                  </a:schemeClr>
                </a:solidFill>
                <a:latin typeface="Arial Narrow" panose="020B0606020202030204" pitchFamily="34" charset="0"/>
              </a:rPr>
              <a:t>, </a:t>
            </a:r>
            <a:r>
              <a:rPr lang="en-GB" sz="2400" dirty="0" err="1">
                <a:solidFill>
                  <a:schemeClr val="tx1">
                    <a:lumMod val="75000"/>
                    <a:lumOff val="25000"/>
                  </a:schemeClr>
                </a:solidFill>
                <a:latin typeface="Arial Narrow" panose="020B0606020202030204" pitchFamily="34" charset="0"/>
              </a:rPr>
              <a:t>gan</a:t>
            </a:r>
            <a:r>
              <a:rPr lang="en-GB" sz="2400" dirty="0">
                <a:solidFill>
                  <a:schemeClr val="tx1">
                    <a:lumMod val="75000"/>
                    <a:lumOff val="25000"/>
                  </a:schemeClr>
                </a:solidFill>
                <a:latin typeface="Arial Narrow" panose="020B0606020202030204" pitchFamily="34" charset="0"/>
              </a:rPr>
              <a:t> </a:t>
            </a:r>
            <a:r>
              <a:rPr lang="en-GB" sz="2400" dirty="0" err="1">
                <a:solidFill>
                  <a:schemeClr val="tx1">
                    <a:lumMod val="75000"/>
                    <a:lumOff val="25000"/>
                  </a:schemeClr>
                </a:solidFill>
                <a:latin typeface="Arial Narrow" panose="020B0606020202030204" pitchFamily="34" charset="0"/>
              </a:rPr>
              <a:t>procesuāli</a:t>
            </a:r>
            <a:r>
              <a:rPr lang="en-GB" sz="2400" dirty="0">
                <a:solidFill>
                  <a:schemeClr val="tx1">
                    <a:lumMod val="75000"/>
                    <a:lumOff val="25000"/>
                  </a:schemeClr>
                </a:solidFill>
                <a:latin typeface="Arial Narrow" panose="020B0606020202030204" pitchFamily="34" charset="0"/>
              </a:rPr>
              <a:t> </a:t>
            </a:r>
            <a:r>
              <a:rPr lang="en-GB" sz="2400" dirty="0" err="1">
                <a:solidFill>
                  <a:schemeClr val="tx1">
                    <a:lumMod val="75000"/>
                    <a:lumOff val="25000"/>
                  </a:schemeClr>
                </a:solidFill>
                <a:latin typeface="Arial Narrow" panose="020B0606020202030204" pitchFamily="34" charset="0"/>
              </a:rPr>
              <a:t>piedalīties</a:t>
            </a:r>
            <a:r>
              <a:rPr lang="en-GB" sz="2400" dirty="0">
                <a:solidFill>
                  <a:schemeClr val="tx1">
                    <a:lumMod val="75000"/>
                    <a:lumOff val="25000"/>
                  </a:schemeClr>
                </a:solidFill>
                <a:latin typeface="Arial Narrow" panose="020B0606020202030204" pitchFamily="34" charset="0"/>
              </a:rPr>
              <a:t> </a:t>
            </a:r>
            <a:r>
              <a:rPr lang="en-GB" sz="2400" dirty="0" err="1">
                <a:solidFill>
                  <a:schemeClr val="tx1">
                    <a:lumMod val="75000"/>
                    <a:lumOff val="25000"/>
                  </a:schemeClr>
                </a:solidFill>
                <a:latin typeface="Arial Narrow" panose="020B0606020202030204" pitchFamily="34" charset="0"/>
              </a:rPr>
              <a:t>administratīvo</a:t>
            </a:r>
            <a:r>
              <a:rPr lang="en-GB" sz="2400" dirty="0">
                <a:solidFill>
                  <a:schemeClr val="tx1">
                    <a:lumMod val="75000"/>
                    <a:lumOff val="25000"/>
                  </a:schemeClr>
                </a:solidFill>
                <a:latin typeface="Arial Narrow" panose="020B0606020202030204" pitchFamily="34" charset="0"/>
              </a:rPr>
              <a:t> </a:t>
            </a:r>
            <a:r>
              <a:rPr lang="en-GB" sz="2400" dirty="0" err="1">
                <a:solidFill>
                  <a:schemeClr val="tx1">
                    <a:lumMod val="75000"/>
                    <a:lumOff val="25000"/>
                  </a:schemeClr>
                </a:solidFill>
                <a:latin typeface="Arial Narrow" panose="020B0606020202030204" pitchFamily="34" charset="0"/>
              </a:rPr>
              <a:t>lietu</a:t>
            </a:r>
            <a:r>
              <a:rPr lang="en-GB" sz="2400" dirty="0">
                <a:solidFill>
                  <a:schemeClr val="tx1">
                    <a:lumMod val="75000"/>
                    <a:lumOff val="25000"/>
                  </a:schemeClr>
                </a:solidFill>
                <a:latin typeface="Arial Narrow" panose="020B0606020202030204" pitchFamily="34" charset="0"/>
              </a:rPr>
              <a:t> </a:t>
            </a:r>
            <a:r>
              <a:rPr lang="en-GB" sz="2400" dirty="0" err="1">
                <a:solidFill>
                  <a:schemeClr val="tx1">
                    <a:lumMod val="75000"/>
                    <a:lumOff val="25000"/>
                  </a:schemeClr>
                </a:solidFill>
                <a:latin typeface="Arial Narrow" panose="020B0606020202030204" pitchFamily="34" charset="0"/>
              </a:rPr>
              <a:t>izskatīšanā</a:t>
            </a:r>
            <a:r>
              <a:rPr lang="en-GB" sz="2400" dirty="0">
                <a:solidFill>
                  <a:schemeClr val="tx1">
                    <a:lumMod val="75000"/>
                    <a:lumOff val="25000"/>
                  </a:schemeClr>
                </a:solidFill>
                <a:latin typeface="Arial Narrow" panose="020B0606020202030204" pitchFamily="34" charset="0"/>
              </a:rPr>
              <a:t>, </a:t>
            </a:r>
            <a:r>
              <a:rPr lang="en-GB" sz="2400" dirty="0" err="1">
                <a:solidFill>
                  <a:schemeClr val="tx1">
                    <a:lumMod val="75000"/>
                    <a:lumOff val="25000"/>
                  </a:schemeClr>
                </a:solidFill>
                <a:latin typeface="Arial Narrow" panose="020B0606020202030204" pitchFamily="34" charset="0"/>
              </a:rPr>
              <a:t>izmantojot</a:t>
            </a:r>
            <a:r>
              <a:rPr lang="en-GB" sz="2400" dirty="0">
                <a:solidFill>
                  <a:schemeClr val="tx1">
                    <a:lumMod val="75000"/>
                    <a:lumOff val="25000"/>
                  </a:schemeClr>
                </a:solidFill>
                <a:latin typeface="Arial Narrow" panose="020B0606020202030204" pitchFamily="34" charset="0"/>
              </a:rPr>
              <a:t> </a:t>
            </a:r>
            <a:r>
              <a:rPr lang="en-GB" sz="2400" dirty="0" err="1">
                <a:solidFill>
                  <a:schemeClr val="tx1">
                    <a:lumMod val="75000"/>
                    <a:lumOff val="25000"/>
                  </a:schemeClr>
                </a:solidFill>
                <a:latin typeface="Arial Narrow" panose="020B0606020202030204" pitchFamily="34" charset="0"/>
              </a:rPr>
              <a:t>videokonferenci</a:t>
            </a:r>
            <a:r>
              <a:rPr lang="en-GB" sz="2400" dirty="0">
                <a:solidFill>
                  <a:schemeClr val="tx1">
                    <a:lumMod val="75000"/>
                    <a:lumOff val="25000"/>
                  </a:schemeClr>
                </a:solidFill>
                <a:latin typeface="Arial Narrow" panose="020B0606020202030204" pitchFamily="34" charset="0"/>
              </a:rPr>
              <a:t>;</a:t>
            </a:r>
          </a:p>
          <a:p>
            <a:pPr marL="285750" lvl="0" indent="-285750">
              <a:spcAft>
                <a:spcPts val="800"/>
              </a:spcAft>
              <a:buFont typeface="Wingdings" panose="05000000000000000000" pitchFamily="2" charset="2"/>
              <a:buChar char="ü"/>
            </a:pPr>
            <a:r>
              <a:rPr lang="en-GB" sz="2400" dirty="0" err="1">
                <a:solidFill>
                  <a:schemeClr val="tx1">
                    <a:lumMod val="75000"/>
                    <a:lumOff val="25000"/>
                  </a:schemeClr>
                </a:solidFill>
                <a:latin typeface="Arial Narrow" panose="020B0606020202030204" pitchFamily="34" charset="0"/>
              </a:rPr>
              <a:t>izstrādātas</a:t>
            </a:r>
            <a:r>
              <a:rPr lang="en-GB" sz="2400" dirty="0">
                <a:solidFill>
                  <a:schemeClr val="tx1">
                    <a:lumMod val="75000"/>
                    <a:lumOff val="25000"/>
                  </a:schemeClr>
                </a:solidFill>
                <a:latin typeface="Arial Narrow" panose="020B0606020202030204" pitchFamily="34" charset="0"/>
              </a:rPr>
              <a:t> </a:t>
            </a:r>
            <a:r>
              <a:rPr lang="en-GB" sz="2400" dirty="0" err="1">
                <a:solidFill>
                  <a:schemeClr val="tx1">
                    <a:lumMod val="75000"/>
                    <a:lumOff val="25000"/>
                  </a:schemeClr>
                </a:solidFill>
                <a:latin typeface="Arial Narrow" panose="020B0606020202030204" pitchFamily="34" charset="0"/>
              </a:rPr>
              <a:t>aptaujas</a:t>
            </a:r>
            <a:r>
              <a:rPr lang="en-GB" sz="2400" dirty="0">
                <a:solidFill>
                  <a:schemeClr val="tx1">
                    <a:lumMod val="75000"/>
                    <a:lumOff val="25000"/>
                  </a:schemeClr>
                </a:solidFill>
                <a:latin typeface="Arial Narrow" panose="020B0606020202030204" pitchFamily="34" charset="0"/>
              </a:rPr>
              <a:t> </a:t>
            </a:r>
            <a:r>
              <a:rPr lang="en-GB" sz="2400" b="1" dirty="0">
                <a:solidFill>
                  <a:schemeClr val="tx1">
                    <a:lumMod val="75000"/>
                    <a:lumOff val="25000"/>
                  </a:schemeClr>
                </a:solidFill>
                <a:latin typeface="Arial Narrow" panose="020B0606020202030204" pitchFamily="34" charset="0"/>
              </a:rPr>
              <a:t>par </a:t>
            </a:r>
            <a:r>
              <a:rPr lang="en-GB" sz="2400" b="1" dirty="0" err="1">
                <a:solidFill>
                  <a:schemeClr val="tx1">
                    <a:lumMod val="75000"/>
                    <a:lumOff val="25000"/>
                  </a:schemeClr>
                </a:solidFill>
                <a:latin typeface="Arial Narrow" panose="020B0606020202030204" pitchFamily="34" charset="0"/>
              </a:rPr>
              <a:t>attālināto</a:t>
            </a:r>
            <a:r>
              <a:rPr lang="en-GB" sz="2400" b="1" dirty="0">
                <a:solidFill>
                  <a:schemeClr val="tx1">
                    <a:lumMod val="75000"/>
                    <a:lumOff val="25000"/>
                  </a:schemeClr>
                </a:solidFill>
                <a:latin typeface="Arial Narrow" panose="020B0606020202030204" pitchFamily="34" charset="0"/>
              </a:rPr>
              <a:t> </a:t>
            </a:r>
            <a:r>
              <a:rPr lang="en-GB" sz="2400" b="1" dirty="0" err="1">
                <a:solidFill>
                  <a:schemeClr val="tx1">
                    <a:lumMod val="75000"/>
                    <a:lumOff val="25000"/>
                  </a:schemeClr>
                </a:solidFill>
                <a:latin typeface="Arial Narrow" panose="020B0606020202030204" pitchFamily="34" charset="0"/>
              </a:rPr>
              <a:t>komunikācijas</a:t>
            </a:r>
            <a:r>
              <a:rPr lang="en-GB" sz="2400" b="1" dirty="0">
                <a:solidFill>
                  <a:schemeClr val="tx1">
                    <a:lumMod val="75000"/>
                    <a:lumOff val="25000"/>
                  </a:schemeClr>
                </a:solidFill>
                <a:latin typeface="Arial Narrow" panose="020B0606020202030204" pitchFamily="34" charset="0"/>
              </a:rPr>
              <a:t> un </a:t>
            </a:r>
            <a:r>
              <a:rPr lang="en-GB" sz="2400" b="1" dirty="0" err="1">
                <a:solidFill>
                  <a:schemeClr val="tx1">
                    <a:lumMod val="75000"/>
                    <a:lumOff val="25000"/>
                  </a:schemeClr>
                </a:solidFill>
                <a:latin typeface="Arial Narrow" panose="020B0606020202030204" pitchFamily="34" charset="0"/>
              </a:rPr>
              <a:t>lēmumu</a:t>
            </a:r>
            <a:r>
              <a:rPr lang="en-GB" sz="2400" b="1" dirty="0">
                <a:solidFill>
                  <a:schemeClr val="tx1">
                    <a:lumMod val="75000"/>
                    <a:lumOff val="25000"/>
                  </a:schemeClr>
                </a:solidFill>
                <a:latin typeface="Arial Narrow" panose="020B0606020202030204" pitchFamily="34" charset="0"/>
              </a:rPr>
              <a:t> </a:t>
            </a:r>
            <a:r>
              <a:rPr lang="en-GB" sz="2400" b="1" dirty="0" err="1">
                <a:solidFill>
                  <a:schemeClr val="tx1">
                    <a:lumMod val="75000"/>
                    <a:lumOff val="25000"/>
                  </a:schemeClr>
                </a:solidFill>
                <a:latin typeface="Arial Narrow" panose="020B0606020202030204" pitchFamily="34" charset="0"/>
              </a:rPr>
              <a:t>pieņemšanas</a:t>
            </a:r>
            <a:r>
              <a:rPr lang="en-GB" sz="2400" b="1" dirty="0">
                <a:solidFill>
                  <a:schemeClr val="tx1">
                    <a:lumMod val="75000"/>
                    <a:lumOff val="25000"/>
                  </a:schemeClr>
                </a:solidFill>
                <a:latin typeface="Arial Narrow" panose="020B0606020202030204" pitchFamily="34" charset="0"/>
              </a:rPr>
              <a:t> </a:t>
            </a:r>
            <a:r>
              <a:rPr lang="en-GB" sz="2400" b="1" dirty="0" err="1">
                <a:solidFill>
                  <a:schemeClr val="tx1">
                    <a:lumMod val="75000"/>
                    <a:lumOff val="25000"/>
                  </a:schemeClr>
                </a:solidFill>
                <a:latin typeface="Arial Narrow" panose="020B0606020202030204" pitchFamily="34" charset="0"/>
              </a:rPr>
              <a:t>pieredzi</a:t>
            </a:r>
            <a:r>
              <a:rPr lang="en-GB" sz="2400" b="1" dirty="0">
                <a:solidFill>
                  <a:schemeClr val="tx1">
                    <a:lumMod val="75000"/>
                    <a:lumOff val="25000"/>
                  </a:schemeClr>
                </a:solidFill>
                <a:latin typeface="Arial Narrow" panose="020B0606020202030204" pitchFamily="34" charset="0"/>
              </a:rPr>
              <a:t> </a:t>
            </a:r>
            <a:r>
              <a:rPr lang="en-GB" sz="2400" b="1" dirty="0" err="1">
                <a:solidFill>
                  <a:schemeClr val="tx1">
                    <a:lumMod val="75000"/>
                    <a:lumOff val="25000"/>
                  </a:schemeClr>
                </a:solidFill>
                <a:latin typeface="Arial Narrow" panose="020B0606020202030204" pitchFamily="34" charset="0"/>
              </a:rPr>
              <a:t>valsts</a:t>
            </a:r>
            <a:r>
              <a:rPr lang="en-GB" sz="2400" b="1" dirty="0">
                <a:solidFill>
                  <a:schemeClr val="tx1">
                    <a:lumMod val="75000"/>
                    <a:lumOff val="25000"/>
                  </a:schemeClr>
                </a:solidFill>
                <a:latin typeface="Arial Narrow" panose="020B0606020202030204" pitchFamily="34" charset="0"/>
              </a:rPr>
              <a:t> </a:t>
            </a:r>
            <a:r>
              <a:rPr lang="en-GB" sz="2400" b="1" dirty="0" err="1">
                <a:solidFill>
                  <a:schemeClr val="tx1">
                    <a:lumMod val="75000"/>
                    <a:lumOff val="25000"/>
                  </a:schemeClr>
                </a:solidFill>
                <a:latin typeface="Arial Narrow" panose="020B0606020202030204" pitchFamily="34" charset="0"/>
              </a:rPr>
              <a:t>pārvaldē</a:t>
            </a:r>
            <a:r>
              <a:rPr lang="en-GB" sz="2400" b="1" dirty="0">
                <a:solidFill>
                  <a:schemeClr val="tx1">
                    <a:lumMod val="75000"/>
                    <a:lumOff val="25000"/>
                  </a:schemeClr>
                </a:solidFill>
                <a:latin typeface="Arial Narrow" panose="020B0606020202030204" pitchFamily="34" charset="0"/>
              </a:rPr>
              <a:t> </a:t>
            </a:r>
            <a:r>
              <a:rPr lang="en-GB" sz="2400" b="1" dirty="0" err="1">
                <a:solidFill>
                  <a:schemeClr val="tx1">
                    <a:lumMod val="75000"/>
                    <a:lumOff val="25000"/>
                  </a:schemeClr>
                </a:solidFill>
                <a:latin typeface="Arial Narrow" panose="020B0606020202030204" pitchFamily="34" charset="0"/>
              </a:rPr>
              <a:t>ārkārtējas</a:t>
            </a:r>
            <a:r>
              <a:rPr lang="en-GB" sz="2400" b="1" dirty="0">
                <a:solidFill>
                  <a:schemeClr val="tx1">
                    <a:lumMod val="75000"/>
                    <a:lumOff val="25000"/>
                  </a:schemeClr>
                </a:solidFill>
                <a:latin typeface="Arial Narrow" panose="020B0606020202030204" pitchFamily="34" charset="0"/>
              </a:rPr>
              <a:t> </a:t>
            </a:r>
            <a:r>
              <a:rPr lang="en-GB" sz="2400" b="1" dirty="0" err="1">
                <a:solidFill>
                  <a:schemeClr val="tx1">
                    <a:lumMod val="75000"/>
                    <a:lumOff val="25000"/>
                  </a:schemeClr>
                </a:solidFill>
                <a:latin typeface="Arial Narrow" panose="020B0606020202030204" pitchFamily="34" charset="0"/>
              </a:rPr>
              <a:t>situācijas</a:t>
            </a:r>
            <a:r>
              <a:rPr lang="en-GB" sz="2400" b="1" dirty="0">
                <a:solidFill>
                  <a:schemeClr val="tx1">
                    <a:lumMod val="75000"/>
                    <a:lumOff val="25000"/>
                  </a:schemeClr>
                </a:solidFill>
                <a:latin typeface="Arial Narrow" panose="020B0606020202030204" pitchFamily="34" charset="0"/>
              </a:rPr>
              <a:t> </a:t>
            </a:r>
            <a:r>
              <a:rPr lang="en-GB" sz="2400" b="1" dirty="0" err="1">
                <a:solidFill>
                  <a:schemeClr val="tx1">
                    <a:lumMod val="75000"/>
                    <a:lumOff val="25000"/>
                  </a:schemeClr>
                </a:solidFill>
                <a:latin typeface="Arial Narrow" panose="020B0606020202030204" pitchFamily="34" charset="0"/>
              </a:rPr>
              <a:t>laikā</a:t>
            </a:r>
            <a:r>
              <a:rPr lang="en-GB" sz="2400" b="1" dirty="0">
                <a:solidFill>
                  <a:schemeClr val="tx1">
                    <a:lumMod val="75000"/>
                    <a:lumOff val="25000"/>
                  </a:schemeClr>
                </a:solidFill>
                <a:latin typeface="Arial Narrow" panose="020B0606020202030204" pitchFamily="34" charset="0"/>
              </a:rPr>
              <a:t> </a:t>
            </a:r>
            <a:r>
              <a:rPr lang="en-GB" sz="2400" dirty="0" err="1">
                <a:solidFill>
                  <a:schemeClr val="tx1">
                    <a:lumMod val="75000"/>
                    <a:lumOff val="25000"/>
                  </a:schemeClr>
                </a:solidFill>
                <a:latin typeface="Arial Narrow" panose="020B0606020202030204" pitchFamily="34" charset="0"/>
              </a:rPr>
              <a:t>gan</a:t>
            </a:r>
            <a:r>
              <a:rPr lang="en-GB" sz="2400" dirty="0">
                <a:solidFill>
                  <a:schemeClr val="tx1">
                    <a:lumMod val="75000"/>
                    <a:lumOff val="25000"/>
                  </a:schemeClr>
                </a:solidFill>
                <a:latin typeface="Arial Narrow" panose="020B0606020202030204" pitchFamily="34" charset="0"/>
              </a:rPr>
              <a:t> no </a:t>
            </a:r>
            <a:r>
              <a:rPr lang="en-GB" sz="2400" dirty="0" err="1">
                <a:solidFill>
                  <a:schemeClr val="tx1">
                    <a:lumMod val="75000"/>
                    <a:lumOff val="25000"/>
                  </a:schemeClr>
                </a:solidFill>
                <a:latin typeface="Arial Narrow" panose="020B0606020202030204" pitchFamily="34" charset="0"/>
              </a:rPr>
              <a:t>privātpersonu</a:t>
            </a:r>
            <a:r>
              <a:rPr lang="en-GB" sz="2400" dirty="0">
                <a:solidFill>
                  <a:schemeClr val="tx1">
                    <a:lumMod val="75000"/>
                    <a:lumOff val="25000"/>
                  </a:schemeClr>
                </a:solidFill>
                <a:latin typeface="Arial Narrow" panose="020B0606020202030204" pitchFamily="34" charset="0"/>
              </a:rPr>
              <a:t>, </a:t>
            </a:r>
            <a:r>
              <a:rPr lang="en-GB" sz="2400" dirty="0" err="1">
                <a:solidFill>
                  <a:schemeClr val="tx1">
                    <a:lumMod val="75000"/>
                    <a:lumOff val="25000"/>
                  </a:schemeClr>
                </a:solidFill>
                <a:latin typeface="Arial Narrow" panose="020B0606020202030204" pitchFamily="34" charset="0"/>
              </a:rPr>
              <a:t>gan</a:t>
            </a:r>
            <a:r>
              <a:rPr lang="en-GB" sz="2400" dirty="0">
                <a:solidFill>
                  <a:schemeClr val="tx1">
                    <a:lumMod val="75000"/>
                    <a:lumOff val="25000"/>
                  </a:schemeClr>
                </a:solidFill>
                <a:latin typeface="Arial Narrow" panose="020B0606020202030204" pitchFamily="34" charset="0"/>
              </a:rPr>
              <a:t> </a:t>
            </a:r>
            <a:r>
              <a:rPr lang="en-GB" sz="2400" dirty="0" err="1">
                <a:solidFill>
                  <a:schemeClr val="tx1">
                    <a:lumMod val="75000"/>
                    <a:lumOff val="25000"/>
                  </a:schemeClr>
                </a:solidFill>
                <a:latin typeface="Arial Narrow" panose="020B0606020202030204" pitchFamily="34" charset="0"/>
              </a:rPr>
              <a:t>valsts</a:t>
            </a:r>
            <a:r>
              <a:rPr lang="en-GB" sz="2400" dirty="0">
                <a:solidFill>
                  <a:schemeClr val="tx1">
                    <a:lumMod val="75000"/>
                    <a:lumOff val="25000"/>
                  </a:schemeClr>
                </a:solidFill>
                <a:latin typeface="Arial Narrow" panose="020B0606020202030204" pitchFamily="34" charset="0"/>
              </a:rPr>
              <a:t> </a:t>
            </a:r>
            <a:r>
              <a:rPr lang="en-GB" sz="2400" dirty="0" err="1">
                <a:solidFill>
                  <a:schemeClr val="tx1">
                    <a:lumMod val="75000"/>
                    <a:lumOff val="25000"/>
                  </a:schemeClr>
                </a:solidFill>
                <a:latin typeface="Arial Narrow" panose="020B0606020202030204" pitchFamily="34" charset="0"/>
              </a:rPr>
              <a:t>pārvaldes</a:t>
            </a:r>
            <a:r>
              <a:rPr lang="en-GB" sz="2400" dirty="0">
                <a:solidFill>
                  <a:schemeClr val="tx1">
                    <a:lumMod val="75000"/>
                    <a:lumOff val="25000"/>
                  </a:schemeClr>
                </a:solidFill>
                <a:latin typeface="Arial Narrow" panose="020B0606020202030204" pitchFamily="34" charset="0"/>
              </a:rPr>
              <a:t> </a:t>
            </a:r>
            <a:r>
              <a:rPr lang="en-GB" sz="2400" dirty="0" err="1">
                <a:solidFill>
                  <a:schemeClr val="tx1">
                    <a:lumMod val="75000"/>
                    <a:lumOff val="25000"/>
                  </a:schemeClr>
                </a:solidFill>
                <a:latin typeface="Arial Narrow" panose="020B0606020202030204" pitchFamily="34" charset="0"/>
              </a:rPr>
              <a:t>skatpunkta</a:t>
            </a:r>
            <a:r>
              <a:rPr lang="en-GB" sz="2400" dirty="0">
                <a:solidFill>
                  <a:schemeClr val="tx1">
                    <a:lumMod val="75000"/>
                    <a:lumOff val="25000"/>
                  </a:schemeClr>
                </a:solidFill>
                <a:latin typeface="Arial Narrow" panose="020B0606020202030204" pitchFamily="34" charset="0"/>
              </a:rPr>
              <a:t> </a:t>
            </a:r>
            <a:r>
              <a:rPr lang="en-GB" sz="2400" dirty="0" err="1">
                <a:solidFill>
                  <a:schemeClr val="tx1">
                    <a:lumMod val="75000"/>
                    <a:lumOff val="25000"/>
                  </a:schemeClr>
                </a:solidFill>
                <a:latin typeface="Arial Narrow" panose="020B0606020202030204" pitchFamily="34" charset="0"/>
              </a:rPr>
              <a:t>nolūkā</a:t>
            </a:r>
            <a:r>
              <a:rPr lang="en-GB" sz="2400" dirty="0">
                <a:solidFill>
                  <a:schemeClr val="tx1">
                    <a:lumMod val="75000"/>
                    <a:lumOff val="25000"/>
                  </a:schemeClr>
                </a:solidFill>
                <a:latin typeface="Arial Narrow" panose="020B0606020202030204" pitchFamily="34" charset="0"/>
              </a:rPr>
              <a:t> </a:t>
            </a:r>
            <a:r>
              <a:rPr lang="en-GB" sz="2400" dirty="0" err="1">
                <a:solidFill>
                  <a:schemeClr val="tx1">
                    <a:lumMod val="75000"/>
                    <a:lumOff val="25000"/>
                  </a:schemeClr>
                </a:solidFill>
                <a:latin typeface="Arial Narrow" panose="020B0606020202030204" pitchFamily="34" charset="0"/>
              </a:rPr>
              <a:t>identificēt</a:t>
            </a:r>
            <a:r>
              <a:rPr lang="en-GB" sz="2400" dirty="0">
                <a:solidFill>
                  <a:schemeClr val="tx1">
                    <a:lumMod val="75000"/>
                    <a:lumOff val="25000"/>
                  </a:schemeClr>
                </a:solidFill>
                <a:latin typeface="Arial Narrow" panose="020B0606020202030204" pitchFamily="34" charset="0"/>
              </a:rPr>
              <a:t> </a:t>
            </a:r>
            <a:r>
              <a:rPr lang="en-GB" sz="2400" dirty="0" err="1">
                <a:solidFill>
                  <a:schemeClr val="tx1">
                    <a:lumMod val="75000"/>
                    <a:lumOff val="25000"/>
                  </a:schemeClr>
                </a:solidFill>
                <a:latin typeface="Arial Narrow" panose="020B0606020202030204" pitchFamily="34" charset="0"/>
              </a:rPr>
              <a:t>pilnveidojamos</a:t>
            </a:r>
            <a:r>
              <a:rPr lang="en-GB" sz="2400" dirty="0">
                <a:solidFill>
                  <a:schemeClr val="tx1">
                    <a:lumMod val="75000"/>
                    <a:lumOff val="25000"/>
                  </a:schemeClr>
                </a:solidFill>
                <a:latin typeface="Arial Narrow" panose="020B0606020202030204" pitchFamily="34" charset="0"/>
              </a:rPr>
              <a:t> </a:t>
            </a:r>
            <a:r>
              <a:rPr lang="en-GB" sz="2400" dirty="0" err="1">
                <a:solidFill>
                  <a:schemeClr val="tx1">
                    <a:lumMod val="75000"/>
                    <a:lumOff val="25000"/>
                  </a:schemeClr>
                </a:solidFill>
                <a:latin typeface="Arial Narrow" panose="020B0606020202030204" pitchFamily="34" charset="0"/>
              </a:rPr>
              <a:t>aspektus</a:t>
            </a:r>
            <a:r>
              <a:rPr lang="en-GB" sz="2400" dirty="0">
                <a:solidFill>
                  <a:schemeClr val="tx1">
                    <a:lumMod val="75000"/>
                    <a:lumOff val="25000"/>
                  </a:schemeClr>
                </a:solidFill>
                <a:latin typeface="Arial Narrow" panose="020B0606020202030204" pitchFamily="34" charset="0"/>
              </a:rPr>
              <a:t>;</a:t>
            </a:r>
          </a:p>
          <a:p>
            <a:pPr marL="285750" lvl="0" indent="-285750">
              <a:spcAft>
                <a:spcPts val="800"/>
              </a:spcAft>
              <a:buFont typeface="Wingdings" panose="05000000000000000000" pitchFamily="2" charset="2"/>
              <a:buChar char="ü"/>
            </a:pPr>
            <a:r>
              <a:rPr lang="en-GB" sz="2400" dirty="0" err="1">
                <a:solidFill>
                  <a:schemeClr val="tx1">
                    <a:lumMod val="75000"/>
                    <a:lumOff val="25000"/>
                  </a:schemeClr>
                </a:solidFill>
                <a:latin typeface="Arial Narrow" panose="020B0606020202030204" pitchFamily="34" charset="0"/>
              </a:rPr>
              <a:t>izstrād</a:t>
            </a:r>
            <a:r>
              <a:rPr lang="lv-LV" sz="2400" dirty="0">
                <a:solidFill>
                  <a:schemeClr val="tx1">
                    <a:lumMod val="75000"/>
                    <a:lumOff val="25000"/>
                  </a:schemeClr>
                </a:solidFill>
                <a:latin typeface="Arial Narrow" panose="020B0606020202030204" pitchFamily="34" charset="0"/>
              </a:rPr>
              <a:t>āta</a:t>
            </a:r>
            <a:r>
              <a:rPr lang="en-GB" sz="2400" dirty="0">
                <a:solidFill>
                  <a:schemeClr val="tx1">
                    <a:lumMod val="75000"/>
                    <a:lumOff val="25000"/>
                  </a:schemeClr>
                </a:solidFill>
                <a:latin typeface="Arial Narrow" panose="020B0606020202030204" pitchFamily="34" charset="0"/>
              </a:rPr>
              <a:t> </a:t>
            </a:r>
            <a:r>
              <a:rPr lang="en-GB" sz="2400" dirty="0" err="1">
                <a:solidFill>
                  <a:schemeClr val="tx1">
                    <a:lumMod val="75000"/>
                    <a:lumOff val="25000"/>
                  </a:schemeClr>
                </a:solidFill>
                <a:latin typeface="Arial Narrow" panose="020B0606020202030204" pitchFamily="34" charset="0"/>
              </a:rPr>
              <a:t>aptauja</a:t>
            </a:r>
            <a:r>
              <a:rPr lang="en-GB" sz="2400" dirty="0">
                <a:solidFill>
                  <a:schemeClr val="tx1">
                    <a:lumMod val="75000"/>
                    <a:lumOff val="25000"/>
                  </a:schemeClr>
                </a:solidFill>
                <a:latin typeface="Arial Narrow" panose="020B0606020202030204" pitchFamily="34" charset="0"/>
              </a:rPr>
              <a:t> </a:t>
            </a:r>
            <a:r>
              <a:rPr lang="en-GB" sz="2400" dirty="0" err="1">
                <a:solidFill>
                  <a:schemeClr val="tx1">
                    <a:lumMod val="75000"/>
                    <a:lumOff val="25000"/>
                  </a:schemeClr>
                </a:solidFill>
                <a:latin typeface="Arial Narrow" panose="020B0606020202030204" pitchFamily="34" charset="0"/>
              </a:rPr>
              <a:t>pašvaldību</a:t>
            </a:r>
            <a:r>
              <a:rPr lang="en-GB" sz="2400" dirty="0">
                <a:solidFill>
                  <a:schemeClr val="tx1">
                    <a:lumMod val="75000"/>
                    <a:lumOff val="25000"/>
                  </a:schemeClr>
                </a:solidFill>
                <a:latin typeface="Arial Narrow" panose="020B0606020202030204" pitchFamily="34" charset="0"/>
              </a:rPr>
              <a:t> </a:t>
            </a:r>
            <a:r>
              <a:rPr lang="en-GB" sz="2400" dirty="0" err="1">
                <a:solidFill>
                  <a:schemeClr val="tx1">
                    <a:lumMod val="75000"/>
                    <a:lumOff val="25000"/>
                  </a:schemeClr>
                </a:solidFill>
                <a:latin typeface="Arial Narrow" panose="020B0606020202030204" pitchFamily="34" charset="0"/>
              </a:rPr>
              <a:t>domju</a:t>
            </a:r>
            <a:r>
              <a:rPr lang="en-GB" sz="2400" dirty="0">
                <a:solidFill>
                  <a:schemeClr val="tx1">
                    <a:lumMod val="75000"/>
                    <a:lumOff val="25000"/>
                  </a:schemeClr>
                </a:solidFill>
                <a:latin typeface="Arial Narrow" panose="020B0606020202030204" pitchFamily="34" charset="0"/>
              </a:rPr>
              <a:t> </a:t>
            </a:r>
            <a:r>
              <a:rPr lang="en-GB" sz="2400" dirty="0" err="1">
                <a:solidFill>
                  <a:schemeClr val="tx1">
                    <a:lumMod val="75000"/>
                    <a:lumOff val="25000"/>
                  </a:schemeClr>
                </a:solidFill>
                <a:latin typeface="Arial Narrow" panose="020B0606020202030204" pitchFamily="34" charset="0"/>
              </a:rPr>
              <a:t>deputātiem</a:t>
            </a:r>
            <a:r>
              <a:rPr lang="en-GB" sz="2400" dirty="0">
                <a:solidFill>
                  <a:schemeClr val="tx1">
                    <a:lumMod val="75000"/>
                    <a:lumOff val="25000"/>
                  </a:schemeClr>
                </a:solidFill>
                <a:latin typeface="Arial Narrow" panose="020B0606020202030204" pitchFamily="34" charset="0"/>
              </a:rPr>
              <a:t> </a:t>
            </a:r>
            <a:r>
              <a:rPr lang="en-GB" sz="2400" b="1" dirty="0">
                <a:solidFill>
                  <a:schemeClr val="tx1">
                    <a:lumMod val="75000"/>
                    <a:lumOff val="25000"/>
                  </a:schemeClr>
                </a:solidFill>
                <a:latin typeface="Arial Narrow" panose="020B0606020202030204" pitchFamily="34" charset="0"/>
              </a:rPr>
              <a:t>par domes un </a:t>
            </a:r>
            <a:r>
              <a:rPr lang="en-GB" sz="2400" b="1" dirty="0" err="1">
                <a:solidFill>
                  <a:schemeClr val="tx1">
                    <a:lumMod val="75000"/>
                    <a:lumOff val="25000"/>
                  </a:schemeClr>
                </a:solidFill>
                <a:latin typeface="Arial Narrow" panose="020B0606020202030204" pitchFamily="34" charset="0"/>
              </a:rPr>
              <a:t>komitejas</a:t>
            </a:r>
            <a:r>
              <a:rPr lang="en-GB" sz="2400" b="1" dirty="0">
                <a:solidFill>
                  <a:schemeClr val="tx1">
                    <a:lumMod val="75000"/>
                    <a:lumOff val="25000"/>
                  </a:schemeClr>
                </a:solidFill>
                <a:latin typeface="Arial Narrow" panose="020B0606020202030204" pitchFamily="34" charset="0"/>
              </a:rPr>
              <a:t> </a:t>
            </a:r>
            <a:r>
              <a:rPr lang="en-GB" sz="2400" b="1" dirty="0" err="1">
                <a:solidFill>
                  <a:schemeClr val="tx1">
                    <a:lumMod val="75000"/>
                    <a:lumOff val="25000"/>
                  </a:schemeClr>
                </a:solidFill>
                <a:latin typeface="Arial Narrow" panose="020B0606020202030204" pitchFamily="34" charset="0"/>
              </a:rPr>
              <a:t>sēžu</a:t>
            </a:r>
            <a:r>
              <a:rPr lang="en-GB" sz="2400" b="1" dirty="0">
                <a:solidFill>
                  <a:schemeClr val="tx1">
                    <a:lumMod val="75000"/>
                    <a:lumOff val="25000"/>
                  </a:schemeClr>
                </a:solidFill>
                <a:latin typeface="Arial Narrow" panose="020B0606020202030204" pitchFamily="34" charset="0"/>
              </a:rPr>
              <a:t> </a:t>
            </a:r>
            <a:r>
              <a:rPr lang="en-GB" sz="2400" b="1" dirty="0" err="1">
                <a:solidFill>
                  <a:schemeClr val="tx1">
                    <a:lumMod val="75000"/>
                    <a:lumOff val="25000"/>
                  </a:schemeClr>
                </a:solidFill>
                <a:latin typeface="Arial Narrow" panose="020B0606020202030204" pitchFamily="34" charset="0"/>
              </a:rPr>
              <a:t>norises</a:t>
            </a:r>
            <a:r>
              <a:rPr lang="en-GB" sz="2400" b="1" dirty="0">
                <a:solidFill>
                  <a:schemeClr val="tx1">
                    <a:lumMod val="75000"/>
                    <a:lumOff val="25000"/>
                  </a:schemeClr>
                </a:solidFill>
                <a:latin typeface="Arial Narrow" panose="020B0606020202030204" pitchFamily="34" charset="0"/>
              </a:rPr>
              <a:t> </a:t>
            </a:r>
            <a:r>
              <a:rPr lang="en-GB" sz="2400" b="1" dirty="0" err="1">
                <a:solidFill>
                  <a:schemeClr val="tx1">
                    <a:lumMod val="75000"/>
                    <a:lumOff val="25000"/>
                  </a:schemeClr>
                </a:solidFill>
                <a:latin typeface="Arial Narrow" panose="020B0606020202030204" pitchFamily="34" charset="0"/>
              </a:rPr>
              <a:t>videokonferences</a:t>
            </a:r>
            <a:r>
              <a:rPr lang="en-GB" sz="2400" b="1" dirty="0">
                <a:solidFill>
                  <a:schemeClr val="tx1">
                    <a:lumMod val="75000"/>
                    <a:lumOff val="25000"/>
                  </a:schemeClr>
                </a:solidFill>
                <a:latin typeface="Arial Narrow" panose="020B0606020202030204" pitchFamily="34" charset="0"/>
              </a:rPr>
              <a:t> </a:t>
            </a:r>
            <a:r>
              <a:rPr lang="en-GB" sz="2400" b="1" dirty="0" err="1">
                <a:solidFill>
                  <a:schemeClr val="tx1">
                    <a:lumMod val="75000"/>
                    <a:lumOff val="25000"/>
                  </a:schemeClr>
                </a:solidFill>
                <a:latin typeface="Arial Narrow" panose="020B0606020202030204" pitchFamily="34" charset="0"/>
              </a:rPr>
              <a:t>formātā</a:t>
            </a:r>
            <a:r>
              <a:rPr lang="en-GB" sz="2400" b="1" dirty="0">
                <a:solidFill>
                  <a:schemeClr val="tx1">
                    <a:lumMod val="75000"/>
                    <a:lumOff val="25000"/>
                  </a:schemeClr>
                </a:solidFill>
                <a:latin typeface="Arial Narrow" panose="020B0606020202030204" pitchFamily="34" charset="0"/>
              </a:rPr>
              <a:t> </a:t>
            </a:r>
            <a:r>
              <a:rPr lang="en-GB" sz="2400" b="1" dirty="0" err="1">
                <a:solidFill>
                  <a:schemeClr val="tx1">
                    <a:lumMod val="75000"/>
                    <a:lumOff val="25000"/>
                  </a:schemeClr>
                </a:solidFill>
                <a:latin typeface="Arial Narrow" panose="020B0606020202030204" pitchFamily="34" charset="0"/>
              </a:rPr>
              <a:t>pieļaujamību</a:t>
            </a:r>
            <a:r>
              <a:rPr lang="en-GB" sz="2400" b="1" dirty="0">
                <a:solidFill>
                  <a:schemeClr val="tx1">
                    <a:lumMod val="75000"/>
                    <a:lumOff val="25000"/>
                  </a:schemeClr>
                </a:solidFill>
                <a:latin typeface="Arial Narrow" panose="020B0606020202030204" pitchFamily="34" charset="0"/>
              </a:rPr>
              <a:t>, </a:t>
            </a:r>
            <a:r>
              <a:rPr lang="en-GB" sz="2400" b="1" dirty="0" err="1">
                <a:solidFill>
                  <a:schemeClr val="tx1">
                    <a:lumMod val="75000"/>
                    <a:lumOff val="25000"/>
                  </a:schemeClr>
                </a:solidFill>
                <a:latin typeface="Arial Narrow" panose="020B0606020202030204" pitchFamily="34" charset="0"/>
              </a:rPr>
              <a:t>priekšrocībām</a:t>
            </a:r>
            <a:r>
              <a:rPr lang="en-GB" sz="2400" b="1" dirty="0">
                <a:solidFill>
                  <a:schemeClr val="tx1">
                    <a:lumMod val="75000"/>
                    <a:lumOff val="25000"/>
                  </a:schemeClr>
                </a:solidFill>
                <a:latin typeface="Arial Narrow" panose="020B0606020202030204" pitchFamily="34" charset="0"/>
              </a:rPr>
              <a:t> un </a:t>
            </a:r>
            <a:r>
              <a:rPr lang="en-GB" sz="2400" b="1" dirty="0" err="1">
                <a:solidFill>
                  <a:schemeClr val="tx1">
                    <a:lumMod val="75000"/>
                    <a:lumOff val="25000"/>
                  </a:schemeClr>
                </a:solidFill>
                <a:latin typeface="Arial Narrow" panose="020B0606020202030204" pitchFamily="34" charset="0"/>
              </a:rPr>
              <a:t>trūkumiem</a:t>
            </a:r>
            <a:r>
              <a:rPr lang="en-GB" sz="2400" dirty="0">
                <a:solidFill>
                  <a:schemeClr val="tx1">
                    <a:lumMod val="75000"/>
                    <a:lumOff val="25000"/>
                  </a:schemeClr>
                </a:solidFill>
                <a:latin typeface="Arial Narrow" panose="020B0606020202030204" pitchFamily="34" charset="0"/>
              </a:rPr>
              <a:t>;</a:t>
            </a:r>
          </a:p>
          <a:p>
            <a:pPr marL="285750" lvl="0" indent="-285750">
              <a:spcAft>
                <a:spcPts val="800"/>
              </a:spcAft>
              <a:buFont typeface="Wingdings" panose="05000000000000000000" pitchFamily="2" charset="2"/>
              <a:buChar char="ü"/>
            </a:pPr>
            <a:r>
              <a:rPr lang="en-GB" sz="2400" dirty="0" err="1">
                <a:solidFill>
                  <a:schemeClr val="tx1">
                    <a:lumMod val="75000"/>
                    <a:lumOff val="25000"/>
                  </a:schemeClr>
                </a:solidFill>
                <a:latin typeface="Arial Narrow" panose="020B0606020202030204" pitchFamily="34" charset="0"/>
              </a:rPr>
              <a:t>izstrādāta</a:t>
            </a:r>
            <a:r>
              <a:rPr lang="en-GB" sz="2400" dirty="0">
                <a:solidFill>
                  <a:schemeClr val="tx1">
                    <a:lumMod val="75000"/>
                    <a:lumOff val="25000"/>
                  </a:schemeClr>
                </a:solidFill>
                <a:latin typeface="Arial Narrow" panose="020B0606020202030204" pitchFamily="34" charset="0"/>
              </a:rPr>
              <a:t> </a:t>
            </a:r>
            <a:r>
              <a:rPr lang="en-GB" sz="2400" b="1" dirty="0" err="1">
                <a:solidFill>
                  <a:schemeClr val="tx1">
                    <a:lumMod val="75000"/>
                    <a:lumOff val="25000"/>
                  </a:schemeClr>
                </a:solidFill>
                <a:latin typeface="Arial Narrow" panose="020B0606020202030204" pitchFamily="34" charset="0"/>
              </a:rPr>
              <a:t>analīze</a:t>
            </a:r>
            <a:r>
              <a:rPr lang="en-GB" sz="2400" b="1" dirty="0">
                <a:solidFill>
                  <a:schemeClr val="tx1">
                    <a:lumMod val="75000"/>
                    <a:lumOff val="25000"/>
                  </a:schemeClr>
                </a:solidFill>
                <a:latin typeface="Arial Narrow" panose="020B0606020202030204" pitchFamily="34" charset="0"/>
              </a:rPr>
              <a:t> par </a:t>
            </a:r>
            <a:r>
              <a:rPr lang="en-GB" sz="2400" b="1" dirty="0" err="1">
                <a:solidFill>
                  <a:schemeClr val="tx1">
                    <a:lumMod val="75000"/>
                    <a:lumOff val="25000"/>
                  </a:schemeClr>
                </a:solidFill>
                <a:latin typeface="Arial Narrow" panose="020B0606020202030204" pitchFamily="34" charset="0"/>
              </a:rPr>
              <a:t>ārkārtējo</a:t>
            </a:r>
            <a:r>
              <a:rPr lang="en-GB" sz="2400" b="1" dirty="0">
                <a:solidFill>
                  <a:schemeClr val="tx1">
                    <a:lumMod val="75000"/>
                    <a:lumOff val="25000"/>
                  </a:schemeClr>
                </a:solidFill>
                <a:latin typeface="Arial Narrow" panose="020B0606020202030204" pitchFamily="34" charset="0"/>
              </a:rPr>
              <a:t> </a:t>
            </a:r>
            <a:r>
              <a:rPr lang="en-GB" sz="2400" b="1" dirty="0" err="1">
                <a:solidFill>
                  <a:schemeClr val="tx1">
                    <a:lumMod val="75000"/>
                    <a:lumOff val="25000"/>
                  </a:schemeClr>
                </a:solidFill>
                <a:latin typeface="Arial Narrow" panose="020B0606020202030204" pitchFamily="34" charset="0"/>
              </a:rPr>
              <a:t>situāciju</a:t>
            </a:r>
            <a:r>
              <a:rPr lang="en-GB" sz="2400" b="1" dirty="0">
                <a:solidFill>
                  <a:schemeClr val="tx1">
                    <a:lumMod val="75000"/>
                    <a:lumOff val="25000"/>
                  </a:schemeClr>
                </a:solidFill>
                <a:latin typeface="Arial Narrow" panose="020B0606020202030204" pitchFamily="34" charset="0"/>
              </a:rPr>
              <a:t> </a:t>
            </a:r>
            <a:r>
              <a:rPr lang="en-GB" sz="2400" b="1" dirty="0" err="1">
                <a:solidFill>
                  <a:schemeClr val="tx1">
                    <a:lumMod val="75000"/>
                    <a:lumOff val="25000"/>
                  </a:schemeClr>
                </a:solidFill>
                <a:latin typeface="Arial Narrow" panose="020B0606020202030204" pitchFamily="34" charset="0"/>
              </a:rPr>
              <a:t>regulējuma</a:t>
            </a:r>
            <a:r>
              <a:rPr lang="en-GB" sz="2400" b="1" dirty="0">
                <a:solidFill>
                  <a:schemeClr val="tx1">
                    <a:lumMod val="75000"/>
                    <a:lumOff val="25000"/>
                  </a:schemeClr>
                </a:solidFill>
                <a:latin typeface="Arial Narrow" panose="020B0606020202030204" pitchFamily="34" charset="0"/>
              </a:rPr>
              <a:t> </a:t>
            </a:r>
            <a:r>
              <a:rPr lang="en-GB" sz="2400" b="1" dirty="0" err="1">
                <a:solidFill>
                  <a:schemeClr val="tx1">
                    <a:lumMod val="75000"/>
                    <a:lumOff val="25000"/>
                  </a:schemeClr>
                </a:solidFill>
                <a:latin typeface="Arial Narrow" panose="020B0606020202030204" pitchFamily="34" charset="0"/>
              </a:rPr>
              <a:t>Satversmē</a:t>
            </a:r>
            <a:r>
              <a:rPr lang="en-GB" sz="2400" b="1" dirty="0">
                <a:solidFill>
                  <a:schemeClr val="tx1">
                    <a:lumMod val="75000"/>
                    <a:lumOff val="25000"/>
                  </a:schemeClr>
                </a:solidFill>
                <a:latin typeface="Arial Narrow" panose="020B0606020202030204" pitchFamily="34" charset="0"/>
              </a:rPr>
              <a:t> </a:t>
            </a:r>
            <a:r>
              <a:rPr lang="en-GB" sz="2400" b="1" dirty="0" err="1">
                <a:solidFill>
                  <a:schemeClr val="tx1">
                    <a:lumMod val="75000"/>
                    <a:lumOff val="25000"/>
                  </a:schemeClr>
                </a:solidFill>
                <a:latin typeface="Arial Narrow" panose="020B0606020202030204" pitchFamily="34" charset="0"/>
              </a:rPr>
              <a:t>pilnveidošanas</a:t>
            </a:r>
            <a:r>
              <a:rPr lang="en-GB" sz="2400" b="1" dirty="0">
                <a:solidFill>
                  <a:schemeClr val="tx1">
                    <a:lumMod val="75000"/>
                    <a:lumOff val="25000"/>
                  </a:schemeClr>
                </a:solidFill>
                <a:latin typeface="Arial Narrow" panose="020B0606020202030204" pitchFamily="34" charset="0"/>
              </a:rPr>
              <a:t> </a:t>
            </a:r>
            <a:r>
              <a:rPr lang="en-GB" sz="2400" b="1" dirty="0" err="1">
                <a:solidFill>
                  <a:schemeClr val="tx1">
                    <a:lumMod val="75000"/>
                    <a:lumOff val="25000"/>
                  </a:schemeClr>
                </a:solidFill>
                <a:latin typeface="Arial Narrow" panose="020B0606020202030204" pitchFamily="34" charset="0"/>
              </a:rPr>
              <a:t>nepieciešamību</a:t>
            </a:r>
            <a:r>
              <a:rPr lang="en-GB" sz="2400" dirty="0">
                <a:solidFill>
                  <a:schemeClr val="tx1">
                    <a:lumMod val="75000"/>
                    <a:lumOff val="25000"/>
                  </a:schemeClr>
                </a:solidFill>
                <a:latin typeface="Arial Narrow" panose="020B0606020202030204" pitchFamily="34" charset="0"/>
              </a:rPr>
              <a:t>.</a:t>
            </a:r>
          </a:p>
          <a:p>
            <a:pPr>
              <a:tabLst>
                <a:tab pos="265113" algn="l"/>
              </a:tabLst>
            </a:pPr>
            <a:br>
              <a:rPr lang="lv-LV" sz="1400" dirty="0">
                <a:solidFill>
                  <a:schemeClr val="tx1">
                    <a:lumMod val="75000"/>
                    <a:lumOff val="25000"/>
                  </a:schemeClr>
                </a:solidFill>
                <a:latin typeface="Arial Narrow" panose="020B0606020202030204" pitchFamily="34" charset="0"/>
              </a:rPr>
            </a:br>
            <a:endParaRPr lang="lv-LV" sz="1400" dirty="0">
              <a:solidFill>
                <a:schemeClr val="tx1">
                  <a:lumMod val="75000"/>
                  <a:lumOff val="25000"/>
                </a:schemeClr>
              </a:solidFill>
              <a:latin typeface="Arial Narrow" panose="020B0606020202030204" pitchFamily="34" charset="0"/>
            </a:endParaRPr>
          </a:p>
        </p:txBody>
      </p:sp>
    </p:spTree>
    <p:extLst>
      <p:ext uri="{BB962C8B-B14F-4D97-AF65-F5344CB8AC3E}">
        <p14:creationId xmlns:p14="http://schemas.microsoft.com/office/powerpoint/2010/main" val="31081968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7122321-1343-4396-A1BB-46D9D108FD1E}"/>
              </a:ext>
            </a:extLst>
          </p:cNvPr>
          <p:cNvPicPr>
            <a:picLocks noChangeAspect="1"/>
          </p:cNvPicPr>
          <p:nvPr/>
        </p:nvPicPr>
        <p:blipFill>
          <a:blip r:embed="rId2"/>
          <a:stretch>
            <a:fillRect/>
          </a:stretch>
        </p:blipFill>
        <p:spPr>
          <a:xfrm>
            <a:off x="0" y="5076092"/>
            <a:ext cx="12192000" cy="1781908"/>
          </a:xfrm>
          <a:prstGeom prst="rect">
            <a:avLst/>
          </a:prstGeom>
        </p:spPr>
      </p:pic>
      <p:pic>
        <p:nvPicPr>
          <p:cNvPr id="3" name="Picture 2" descr="A picture containing clock&#10;&#10;Description automatically generated">
            <a:extLst>
              <a:ext uri="{FF2B5EF4-FFF2-40B4-BE49-F238E27FC236}">
                <a16:creationId xmlns:a16="http://schemas.microsoft.com/office/drawing/2014/main" id="{D6B44459-6792-49BA-898A-7B4CD1FDE7F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461"/>
            <a:ext cx="1383116" cy="1456506"/>
          </a:xfrm>
          <a:prstGeom prst="rect">
            <a:avLst/>
          </a:prstGeom>
        </p:spPr>
      </p:pic>
      <p:pic>
        <p:nvPicPr>
          <p:cNvPr id="4" name="Picture 3">
            <a:extLst>
              <a:ext uri="{FF2B5EF4-FFF2-40B4-BE49-F238E27FC236}">
                <a16:creationId xmlns:a16="http://schemas.microsoft.com/office/drawing/2014/main" id="{CE96D989-C317-4FA0-9401-2D887F171E6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80574" y="215818"/>
            <a:ext cx="2211426" cy="1021947"/>
          </a:xfrm>
          <a:prstGeom prst="rect">
            <a:avLst/>
          </a:prstGeom>
        </p:spPr>
      </p:pic>
      <p:sp>
        <p:nvSpPr>
          <p:cNvPr id="5" name="TextBox 4">
            <a:extLst>
              <a:ext uri="{FF2B5EF4-FFF2-40B4-BE49-F238E27FC236}">
                <a16:creationId xmlns:a16="http://schemas.microsoft.com/office/drawing/2014/main" id="{59753B90-E8B3-444F-93C9-5E41817EE93B}"/>
              </a:ext>
            </a:extLst>
          </p:cNvPr>
          <p:cNvSpPr txBox="1"/>
          <p:nvPr/>
        </p:nvSpPr>
        <p:spPr>
          <a:xfrm>
            <a:off x="3558540" y="724547"/>
            <a:ext cx="5074920" cy="707886"/>
          </a:xfrm>
          <a:prstGeom prst="rect">
            <a:avLst/>
          </a:prstGeom>
          <a:noFill/>
        </p:spPr>
        <p:txBody>
          <a:bodyPr wrap="square" rtlCol="0">
            <a:spAutoFit/>
          </a:bodyPr>
          <a:lstStyle/>
          <a:p>
            <a:r>
              <a:rPr lang="lv-LV" sz="4000" b="1" dirty="0">
                <a:solidFill>
                  <a:schemeClr val="tx1">
                    <a:lumMod val="75000"/>
                    <a:lumOff val="25000"/>
                  </a:schemeClr>
                </a:solidFill>
              </a:rPr>
              <a:t>Paldies par uzmanību!</a:t>
            </a:r>
            <a:endParaRPr lang="en-GB" sz="4000" b="1" dirty="0">
              <a:solidFill>
                <a:schemeClr val="tx1">
                  <a:lumMod val="75000"/>
                  <a:lumOff val="25000"/>
                </a:schemeClr>
              </a:solidFill>
            </a:endParaRPr>
          </a:p>
        </p:txBody>
      </p:sp>
      <p:pic>
        <p:nvPicPr>
          <p:cNvPr id="7" name="Picture 6" descr="A picture containing drawing&#10;&#10;Description automatically generated">
            <a:extLst>
              <a:ext uri="{FF2B5EF4-FFF2-40B4-BE49-F238E27FC236}">
                <a16:creationId xmlns:a16="http://schemas.microsoft.com/office/drawing/2014/main" id="{2070D209-F12B-460C-997F-7707B12CACF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3619" y="3837645"/>
            <a:ext cx="2747635" cy="1053819"/>
          </a:xfrm>
          <a:prstGeom prst="rect">
            <a:avLst/>
          </a:prstGeom>
        </p:spPr>
      </p:pic>
      <p:pic>
        <p:nvPicPr>
          <p:cNvPr id="9" name="Picture 8">
            <a:extLst>
              <a:ext uri="{FF2B5EF4-FFF2-40B4-BE49-F238E27FC236}">
                <a16:creationId xmlns:a16="http://schemas.microsoft.com/office/drawing/2014/main" id="{C15BF3A6-517E-4645-AE93-CBF6AE8F0DD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51133" y="2397737"/>
            <a:ext cx="3653380" cy="1234607"/>
          </a:xfrm>
          <a:prstGeom prst="rect">
            <a:avLst/>
          </a:prstGeom>
        </p:spPr>
      </p:pic>
      <p:pic>
        <p:nvPicPr>
          <p:cNvPr id="11" name="Picture 10" descr="A close up of a logo&#10;&#10;Description automatically generated">
            <a:extLst>
              <a:ext uri="{FF2B5EF4-FFF2-40B4-BE49-F238E27FC236}">
                <a16:creationId xmlns:a16="http://schemas.microsoft.com/office/drawing/2014/main" id="{6ACCAD3C-F78D-4BB0-8514-650942C1FA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904943" y="2181092"/>
            <a:ext cx="3710679" cy="1656553"/>
          </a:xfrm>
          <a:prstGeom prst="rect">
            <a:avLst/>
          </a:prstGeom>
        </p:spPr>
      </p:pic>
      <p:pic>
        <p:nvPicPr>
          <p:cNvPr id="13" name="Picture 12" descr="A picture containing mirror&#10;&#10;Description automatically generated">
            <a:extLst>
              <a:ext uri="{FF2B5EF4-FFF2-40B4-BE49-F238E27FC236}">
                <a16:creationId xmlns:a16="http://schemas.microsoft.com/office/drawing/2014/main" id="{CF12E18F-8E4B-4C5B-B01A-E100E24FE86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791254" y="2316830"/>
            <a:ext cx="2767730" cy="1549928"/>
          </a:xfrm>
          <a:prstGeom prst="rect">
            <a:avLst/>
          </a:prstGeom>
        </p:spPr>
      </p:pic>
      <p:pic>
        <p:nvPicPr>
          <p:cNvPr id="15" name="Picture 14" descr="A drawing of a face&#10;&#10;Description automatically generated">
            <a:extLst>
              <a:ext uri="{FF2B5EF4-FFF2-40B4-BE49-F238E27FC236}">
                <a16:creationId xmlns:a16="http://schemas.microsoft.com/office/drawing/2014/main" id="{55ADE62B-5431-4B74-82BA-EF7707301DFA}"/>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320655" y="3892181"/>
            <a:ext cx="4367227" cy="814656"/>
          </a:xfrm>
          <a:prstGeom prst="rect">
            <a:avLst/>
          </a:prstGeom>
        </p:spPr>
      </p:pic>
      <p:pic>
        <p:nvPicPr>
          <p:cNvPr id="17" name="Picture 16" descr="A close up of a sign&#10;&#10;Description automatically generated">
            <a:extLst>
              <a:ext uri="{FF2B5EF4-FFF2-40B4-BE49-F238E27FC236}">
                <a16:creationId xmlns:a16="http://schemas.microsoft.com/office/drawing/2014/main" id="{7A01F2E0-0358-4B80-B7AC-0AEE10696858}"/>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595834" y="3890647"/>
            <a:ext cx="1920241" cy="1600201"/>
          </a:xfrm>
          <a:prstGeom prst="rect">
            <a:avLst/>
          </a:prstGeom>
        </p:spPr>
      </p:pic>
      <p:pic>
        <p:nvPicPr>
          <p:cNvPr id="19" name="Picture 18" descr="A close up of a sign&#10;&#10;Description automatically generated">
            <a:extLst>
              <a:ext uri="{FF2B5EF4-FFF2-40B4-BE49-F238E27FC236}">
                <a16:creationId xmlns:a16="http://schemas.microsoft.com/office/drawing/2014/main" id="{D0B50B93-7B3E-4900-8A5F-9C64906EA711}"/>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5670763" y="2471412"/>
            <a:ext cx="1954307" cy="1234607"/>
          </a:xfrm>
          <a:prstGeom prst="rect">
            <a:avLst/>
          </a:prstGeom>
        </p:spPr>
      </p:pic>
    </p:spTree>
    <p:extLst>
      <p:ext uri="{BB962C8B-B14F-4D97-AF65-F5344CB8AC3E}">
        <p14:creationId xmlns:p14="http://schemas.microsoft.com/office/powerpoint/2010/main" val="450864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A screenshot of a cell phone&#10;&#10;Description automatically generated">
            <a:extLst>
              <a:ext uri="{FF2B5EF4-FFF2-40B4-BE49-F238E27FC236}">
                <a16:creationId xmlns:a16="http://schemas.microsoft.com/office/drawing/2014/main" id="{7E171E2F-95F3-49EC-9891-3347C85567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8293" y="710459"/>
            <a:ext cx="9015413" cy="5437081"/>
          </a:xfrm>
          <a:prstGeom prst="rect">
            <a:avLst/>
          </a:prstGeom>
        </p:spPr>
      </p:pic>
      <p:pic>
        <p:nvPicPr>
          <p:cNvPr id="2" name="Picture 1">
            <a:extLst>
              <a:ext uri="{FF2B5EF4-FFF2-40B4-BE49-F238E27FC236}">
                <a16:creationId xmlns:a16="http://schemas.microsoft.com/office/drawing/2014/main" id="{D4A8116C-A3D8-48E0-BE2A-804B513CDAAB}"/>
              </a:ext>
            </a:extLst>
          </p:cNvPr>
          <p:cNvPicPr>
            <a:picLocks noChangeAspect="1"/>
          </p:cNvPicPr>
          <p:nvPr/>
        </p:nvPicPr>
        <p:blipFill>
          <a:blip r:embed="rId3"/>
          <a:stretch>
            <a:fillRect/>
          </a:stretch>
        </p:blipFill>
        <p:spPr>
          <a:xfrm>
            <a:off x="0" y="5076092"/>
            <a:ext cx="12192000" cy="1781908"/>
          </a:xfrm>
          <a:prstGeom prst="rect">
            <a:avLst/>
          </a:prstGeom>
        </p:spPr>
      </p:pic>
      <p:pic>
        <p:nvPicPr>
          <p:cNvPr id="3" name="Picture 2" descr="A picture containing clock&#10;&#10;Description automatically generated">
            <a:extLst>
              <a:ext uri="{FF2B5EF4-FFF2-40B4-BE49-F238E27FC236}">
                <a16:creationId xmlns:a16="http://schemas.microsoft.com/office/drawing/2014/main" id="{BED1A9DB-951D-48E7-8990-C2AD2053FAD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30" y="-59615"/>
            <a:ext cx="1383116" cy="1456506"/>
          </a:xfrm>
          <a:prstGeom prst="rect">
            <a:avLst/>
          </a:prstGeom>
        </p:spPr>
      </p:pic>
      <p:pic>
        <p:nvPicPr>
          <p:cNvPr id="4" name="Picture 3">
            <a:extLst>
              <a:ext uri="{FF2B5EF4-FFF2-40B4-BE49-F238E27FC236}">
                <a16:creationId xmlns:a16="http://schemas.microsoft.com/office/drawing/2014/main" id="{C7202930-8854-4DA1-A6AC-1500D227BF0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980574" y="215818"/>
            <a:ext cx="2211426" cy="1021947"/>
          </a:xfrm>
          <a:prstGeom prst="rect">
            <a:avLst/>
          </a:prstGeom>
        </p:spPr>
      </p:pic>
      <p:sp>
        <p:nvSpPr>
          <p:cNvPr id="5" name="Title 3">
            <a:extLst>
              <a:ext uri="{FF2B5EF4-FFF2-40B4-BE49-F238E27FC236}">
                <a16:creationId xmlns:a16="http://schemas.microsoft.com/office/drawing/2014/main" id="{C9866172-BAAF-49F8-A549-1917424E52B4}"/>
              </a:ext>
            </a:extLst>
          </p:cNvPr>
          <p:cNvSpPr txBox="1">
            <a:spLocks/>
          </p:cNvSpPr>
          <p:nvPr/>
        </p:nvSpPr>
        <p:spPr>
          <a:xfrm>
            <a:off x="570687" y="215818"/>
            <a:ext cx="10515600" cy="79865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lv-LV" altLang="lv-LV" sz="2800" b="1" u="sng" dirty="0">
                <a:solidFill>
                  <a:srgbClr val="7E0000"/>
                </a:solidFill>
                <a:latin typeface="Arial Narrow" panose="020B0606020202030204" pitchFamily="34" charset="0"/>
              </a:rPr>
              <a:t>reCOVery-LV pase</a:t>
            </a:r>
            <a:endParaRPr lang="en-US" sz="2800" b="1" u="sng" dirty="0">
              <a:solidFill>
                <a:schemeClr val="tx1">
                  <a:lumMod val="75000"/>
                  <a:lumOff val="25000"/>
                </a:schemeClr>
              </a:solidFill>
              <a:latin typeface="Arial Narrow" panose="020B0606020202030204" pitchFamily="34" charset="0"/>
            </a:endParaRPr>
          </a:p>
        </p:txBody>
      </p:sp>
    </p:spTree>
    <p:extLst>
      <p:ext uri="{BB962C8B-B14F-4D97-AF65-F5344CB8AC3E}">
        <p14:creationId xmlns:p14="http://schemas.microsoft.com/office/powerpoint/2010/main" val="1719982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7122321-1343-4396-A1BB-46D9D108FD1E}"/>
              </a:ext>
            </a:extLst>
          </p:cNvPr>
          <p:cNvPicPr>
            <a:picLocks noChangeAspect="1"/>
          </p:cNvPicPr>
          <p:nvPr/>
        </p:nvPicPr>
        <p:blipFill>
          <a:blip r:embed="rId2"/>
          <a:stretch>
            <a:fillRect/>
          </a:stretch>
        </p:blipFill>
        <p:spPr>
          <a:xfrm>
            <a:off x="0" y="5076092"/>
            <a:ext cx="12192000" cy="1781908"/>
          </a:xfrm>
          <a:prstGeom prst="rect">
            <a:avLst/>
          </a:prstGeom>
        </p:spPr>
      </p:pic>
      <p:pic>
        <p:nvPicPr>
          <p:cNvPr id="3" name="Picture 2" descr="A picture containing clock&#10;&#10;Description automatically generated">
            <a:extLst>
              <a:ext uri="{FF2B5EF4-FFF2-40B4-BE49-F238E27FC236}">
                <a16:creationId xmlns:a16="http://schemas.microsoft.com/office/drawing/2014/main" id="{D6B44459-6792-49BA-898A-7B4CD1FDE7F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461"/>
            <a:ext cx="1383116" cy="1456506"/>
          </a:xfrm>
          <a:prstGeom prst="rect">
            <a:avLst/>
          </a:prstGeom>
        </p:spPr>
      </p:pic>
      <p:pic>
        <p:nvPicPr>
          <p:cNvPr id="4" name="Picture 3">
            <a:extLst>
              <a:ext uri="{FF2B5EF4-FFF2-40B4-BE49-F238E27FC236}">
                <a16:creationId xmlns:a16="http://schemas.microsoft.com/office/drawing/2014/main" id="{CE96D989-C317-4FA0-9401-2D887F171E6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80574" y="215818"/>
            <a:ext cx="2211426" cy="1021947"/>
          </a:xfrm>
          <a:prstGeom prst="rect">
            <a:avLst/>
          </a:prstGeom>
        </p:spPr>
      </p:pic>
      <p:sp>
        <p:nvSpPr>
          <p:cNvPr id="5" name="TextBox 4">
            <a:extLst>
              <a:ext uri="{FF2B5EF4-FFF2-40B4-BE49-F238E27FC236}">
                <a16:creationId xmlns:a16="http://schemas.microsoft.com/office/drawing/2014/main" id="{6E7F533D-7B5A-4E1B-9BE8-A9F6088BB221}"/>
              </a:ext>
            </a:extLst>
          </p:cNvPr>
          <p:cNvSpPr txBox="1"/>
          <p:nvPr/>
        </p:nvSpPr>
        <p:spPr>
          <a:xfrm>
            <a:off x="1383116" y="1092080"/>
            <a:ext cx="9324349" cy="4524315"/>
          </a:xfrm>
          <a:prstGeom prst="rect">
            <a:avLst/>
          </a:prstGeom>
          <a:noFill/>
        </p:spPr>
        <p:txBody>
          <a:bodyPr wrap="square" rtlCol="0">
            <a:spAutoFit/>
          </a:bodyPr>
          <a:lstStyle/>
          <a:p>
            <a:pPr marL="342900" indent="-342900" algn="just">
              <a:buFont typeface="+mj-lt"/>
              <a:buAutoNum type="arabicPeriod"/>
            </a:pPr>
            <a:r>
              <a:rPr lang="lv-LV" dirty="0">
                <a:solidFill>
                  <a:schemeClr val="tx1">
                    <a:lumMod val="75000"/>
                    <a:lumOff val="25000"/>
                  </a:schemeClr>
                </a:solidFill>
                <a:latin typeface="Arial Narrow" panose="020B0606020202030204" pitchFamily="34" charset="0"/>
              </a:rPr>
              <a:t>Vai Covid-19 pandēmija ir izraisījusi strukturālas pārmaiņas: kā nākotnē padarīt tautsaimniecību  noturīgāku pret satricinājumiem?</a:t>
            </a:r>
          </a:p>
          <a:p>
            <a:pPr marL="342900" indent="-342900" algn="just">
              <a:buFont typeface="+mj-lt"/>
              <a:buAutoNum type="arabicPeriod"/>
            </a:pPr>
            <a:r>
              <a:rPr lang="lv-LV" dirty="0">
                <a:solidFill>
                  <a:schemeClr val="tx1">
                    <a:lumMod val="75000"/>
                    <a:lumOff val="25000"/>
                  </a:schemeClr>
                </a:solidFill>
                <a:latin typeface="Arial Narrow" panose="020B0606020202030204" pitchFamily="34" charset="0"/>
              </a:rPr>
              <a:t>Vai strukturālas un institucionālās pārmaiņas ir valdības iniciētas vai, gluži pretēji, atspoguļo spēkā esošo noteikumu nepilnības? </a:t>
            </a:r>
          </a:p>
          <a:p>
            <a:pPr marL="342900" indent="-342900" algn="just">
              <a:buFont typeface="+mj-lt"/>
              <a:buAutoNum type="arabicPeriod"/>
            </a:pPr>
            <a:r>
              <a:rPr lang="lv-LV" dirty="0">
                <a:solidFill>
                  <a:schemeClr val="tx1">
                    <a:lumMod val="75000"/>
                    <a:lumOff val="25000"/>
                  </a:schemeClr>
                </a:solidFill>
                <a:latin typeface="Arial Narrow" panose="020B0606020202030204" pitchFamily="34" charset="0"/>
              </a:rPr>
              <a:t>Kā pandēmija ietekmē eksportu? Vai ir pamatota atdalīšanās no globālā un ciešāka piesaiste Eiropas  piegāžu ķēdēm? Kā līdzsvarot vajadzību pēc lielākas pašpietiekamības ar vajadzību padziļināt specializāciju?</a:t>
            </a:r>
          </a:p>
          <a:p>
            <a:pPr marL="342900" indent="-342900" algn="just">
              <a:buFont typeface="+mj-lt"/>
              <a:buAutoNum type="arabicPeriod"/>
            </a:pPr>
            <a:r>
              <a:rPr lang="lv-LV" dirty="0">
                <a:solidFill>
                  <a:schemeClr val="tx1">
                    <a:lumMod val="75000"/>
                    <a:lumOff val="25000"/>
                  </a:schemeClr>
                </a:solidFill>
                <a:latin typeface="Arial Narrow" panose="020B0606020202030204" pitchFamily="34" charset="0"/>
              </a:rPr>
              <a:t>Kas notiks ar fiskālo ilgtspēju un valsts parādu? Vai un kādā veidā var mazināt riskus? Kādi ir valsts atbalsta sniegšanas kritēriji?</a:t>
            </a:r>
          </a:p>
          <a:p>
            <a:pPr marL="342900" indent="-342900" algn="just">
              <a:buFont typeface="+mj-lt"/>
              <a:buAutoNum type="arabicPeriod"/>
            </a:pPr>
            <a:r>
              <a:rPr lang="lv-LV" dirty="0">
                <a:solidFill>
                  <a:schemeClr val="tx1">
                    <a:lumMod val="75000"/>
                    <a:lumOff val="25000"/>
                  </a:schemeClr>
                </a:solidFill>
                <a:latin typeface="Arial Narrow" panose="020B0606020202030204" pitchFamily="34" charset="0"/>
              </a:rPr>
              <a:t>Vai komercbanku sistēma krīzes laikā ir ekonomiku stimulējošs vai kavējošs elements?</a:t>
            </a:r>
          </a:p>
          <a:p>
            <a:pPr marL="342900" indent="-342900" algn="just">
              <a:buFont typeface="+mj-lt"/>
              <a:buAutoNum type="arabicPeriod"/>
            </a:pPr>
            <a:r>
              <a:rPr lang="lv-LV" dirty="0">
                <a:solidFill>
                  <a:schemeClr val="tx1">
                    <a:lumMod val="75000"/>
                    <a:lumOff val="25000"/>
                  </a:schemeClr>
                </a:solidFill>
                <a:latin typeface="Arial Narrow" panose="020B0606020202030204" pitchFamily="34" charset="0"/>
              </a:rPr>
              <a:t>Kā pandēmija ietekmēs prasmju, zināšanu un inovācijas Latvijā: vai tā izraisīs mazāku zināšanu eksportu, lielāku kapitāla apriti un produktivitātes pieaugumu? Kāda būs ietekme uz labklājību?</a:t>
            </a:r>
          </a:p>
          <a:p>
            <a:pPr marL="342900" indent="-342900" algn="just">
              <a:buFont typeface="+mj-lt"/>
              <a:buAutoNum type="arabicPeriod"/>
            </a:pPr>
            <a:r>
              <a:rPr lang="lv-LV" dirty="0">
                <a:solidFill>
                  <a:schemeClr val="tx1">
                    <a:lumMod val="75000"/>
                    <a:lumOff val="25000"/>
                  </a:schemeClr>
                </a:solidFill>
                <a:latin typeface="Arial Narrow" panose="020B0606020202030204" pitchFamily="34" charset="0"/>
              </a:rPr>
              <a:t>Vai krīzes rezultātā tiks paātrināta digitālā un digitālo prasmju  uzlabošana, </a:t>
            </a:r>
            <a:r>
              <a:rPr lang="lv-LV" dirty="0" err="1">
                <a:solidFill>
                  <a:schemeClr val="tx1">
                    <a:lumMod val="75000"/>
                    <a:lumOff val="25000"/>
                  </a:schemeClr>
                </a:solidFill>
                <a:latin typeface="Arial Narrow" panose="020B0606020202030204" pitchFamily="34" charset="0"/>
              </a:rPr>
              <a:t>e</a:t>
            </a:r>
            <a:r>
              <a:rPr lang="lv-LV" dirty="0">
                <a:solidFill>
                  <a:schemeClr val="tx1">
                    <a:lumMod val="75000"/>
                    <a:lumOff val="25000"/>
                  </a:schemeClr>
                </a:solidFill>
                <a:latin typeface="Arial Narrow" panose="020B0606020202030204" pitchFamily="34" charset="0"/>
              </a:rPr>
              <a:t>-komercija?</a:t>
            </a:r>
          </a:p>
          <a:p>
            <a:pPr marL="342900" indent="-342900" algn="just">
              <a:buFont typeface="+mj-lt"/>
              <a:buAutoNum type="arabicPeriod"/>
            </a:pPr>
            <a:r>
              <a:rPr lang="lv-LV" dirty="0">
                <a:solidFill>
                  <a:schemeClr val="tx1">
                    <a:lumMod val="75000"/>
                    <a:lumOff val="25000"/>
                  </a:schemeClr>
                </a:solidFill>
                <a:latin typeface="Arial Narrow" panose="020B0606020202030204" pitchFamily="34" charset="0"/>
              </a:rPr>
              <a:t>Cik lielā mērā politiskie riski attiecībās ar ES un starptautiskajiem partneriem (ASV, Ķīna, Krievija, Baltkrievija) veicinās vai bremzēs tirdzniecību, investīcijas, darbaspēka pārvietošanu? </a:t>
            </a:r>
          </a:p>
          <a:p>
            <a:pPr marL="342900" indent="-342900" algn="just">
              <a:buFont typeface="+mj-lt"/>
              <a:buAutoNum type="arabicPeriod"/>
            </a:pPr>
            <a:r>
              <a:rPr lang="lv-LV" dirty="0">
                <a:solidFill>
                  <a:schemeClr val="tx1">
                    <a:lumMod val="75000"/>
                    <a:lumOff val="25000"/>
                  </a:schemeClr>
                </a:solidFill>
                <a:latin typeface="Arial Narrow" panose="020B0606020202030204" pitchFamily="34" charset="0"/>
              </a:rPr>
              <a:t>Kādi normatīvo aktu grozījumi nepieciešami valsts pārvaldes pilnveidošanai?</a:t>
            </a:r>
          </a:p>
        </p:txBody>
      </p:sp>
      <p:sp>
        <p:nvSpPr>
          <p:cNvPr id="7" name="Title 3">
            <a:extLst>
              <a:ext uri="{FF2B5EF4-FFF2-40B4-BE49-F238E27FC236}">
                <a16:creationId xmlns:a16="http://schemas.microsoft.com/office/drawing/2014/main" id="{0B91A4DB-39E3-4E9E-8D9D-B12C7B364106}"/>
              </a:ext>
            </a:extLst>
          </p:cNvPr>
          <p:cNvSpPr txBox="1">
            <a:spLocks/>
          </p:cNvSpPr>
          <p:nvPr/>
        </p:nvSpPr>
        <p:spPr>
          <a:xfrm>
            <a:off x="570687" y="479053"/>
            <a:ext cx="10515600" cy="79865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lv-LV" altLang="lv-LV" sz="2800" b="1" u="sng" dirty="0">
                <a:solidFill>
                  <a:srgbClr val="7E0000"/>
                </a:solidFill>
                <a:latin typeface="Arial Narrow" panose="020B0606020202030204" pitchFamily="34" charset="0"/>
              </a:rPr>
              <a:t>Uz kādiem jautājumiem sniegsim atbildi?</a:t>
            </a:r>
            <a:endParaRPr lang="lv-LV" sz="2800" b="1" u="sng" dirty="0">
              <a:solidFill>
                <a:schemeClr val="tx1">
                  <a:lumMod val="75000"/>
                  <a:lumOff val="25000"/>
                </a:schemeClr>
              </a:solidFill>
              <a:latin typeface="Arial Narrow" panose="020B0606020202030204" pitchFamily="34" charset="0"/>
            </a:endParaRPr>
          </a:p>
        </p:txBody>
      </p:sp>
    </p:spTree>
    <p:extLst>
      <p:ext uri="{BB962C8B-B14F-4D97-AF65-F5344CB8AC3E}">
        <p14:creationId xmlns:p14="http://schemas.microsoft.com/office/powerpoint/2010/main" val="4267132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C18828A5-4745-402F-926B-E17AADC66B8A}"/>
              </a:ext>
            </a:extLst>
          </p:cNvPr>
          <p:cNvPicPr>
            <a:picLocks noChangeAspect="1"/>
          </p:cNvPicPr>
          <p:nvPr/>
        </p:nvPicPr>
        <p:blipFill>
          <a:blip r:embed="rId2"/>
          <a:stretch>
            <a:fillRect/>
          </a:stretch>
        </p:blipFill>
        <p:spPr>
          <a:xfrm>
            <a:off x="0" y="5076092"/>
            <a:ext cx="12192000" cy="1781908"/>
          </a:xfrm>
          <a:prstGeom prst="rect">
            <a:avLst/>
          </a:prstGeom>
        </p:spPr>
      </p:pic>
      <p:sp>
        <p:nvSpPr>
          <p:cNvPr id="4" name="Title 3">
            <a:extLst>
              <a:ext uri="{FF2B5EF4-FFF2-40B4-BE49-F238E27FC236}">
                <a16:creationId xmlns:a16="http://schemas.microsoft.com/office/drawing/2014/main" id="{92E626A7-2DD2-4317-BCF1-704A94A51520}"/>
              </a:ext>
            </a:extLst>
          </p:cNvPr>
          <p:cNvSpPr>
            <a:spLocks noGrp="1"/>
          </p:cNvSpPr>
          <p:nvPr>
            <p:ph type="title"/>
          </p:nvPr>
        </p:nvSpPr>
        <p:spPr>
          <a:xfrm>
            <a:off x="838198" y="339621"/>
            <a:ext cx="10515600" cy="798655"/>
          </a:xfrm>
        </p:spPr>
        <p:txBody>
          <a:bodyPr>
            <a:normAutofit/>
          </a:bodyPr>
          <a:lstStyle/>
          <a:p>
            <a:pPr algn="ctr"/>
            <a:r>
              <a:rPr lang="lv-LV" altLang="lv-LV" sz="2800" b="1" u="sng" dirty="0">
                <a:solidFill>
                  <a:srgbClr val="7E0000"/>
                </a:solidFill>
                <a:latin typeface="Arial Narrow" panose="020B0606020202030204" pitchFamily="34" charset="0"/>
              </a:rPr>
              <a:t>Valsts ilgstspējas teorētiskais rāmis</a:t>
            </a:r>
            <a:endParaRPr lang="en-US" sz="2800" b="1" u="sng" dirty="0">
              <a:solidFill>
                <a:schemeClr val="tx1">
                  <a:lumMod val="75000"/>
                  <a:lumOff val="25000"/>
                </a:schemeClr>
              </a:solidFill>
              <a:latin typeface="Arial Narrow" panose="020B0606020202030204" pitchFamily="34" charset="0"/>
            </a:endParaRPr>
          </a:p>
        </p:txBody>
      </p:sp>
      <p:sp>
        <p:nvSpPr>
          <p:cNvPr id="8" name="Rectangle: Rounded Corners 7">
            <a:extLst>
              <a:ext uri="{FF2B5EF4-FFF2-40B4-BE49-F238E27FC236}">
                <a16:creationId xmlns:a16="http://schemas.microsoft.com/office/drawing/2014/main" id="{F04DAA4D-9A1A-4136-AB23-8EF2E81CFDCA}"/>
              </a:ext>
            </a:extLst>
          </p:cNvPr>
          <p:cNvSpPr/>
          <p:nvPr/>
        </p:nvSpPr>
        <p:spPr>
          <a:xfrm>
            <a:off x="1383116" y="1482148"/>
            <a:ext cx="3460033" cy="1021947"/>
          </a:xfrm>
          <a:prstGeom prst="roundRect">
            <a:avLst/>
          </a:prstGeom>
          <a:solidFill>
            <a:srgbClr val="00A2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chemeClr val="bg1"/>
                </a:solidFill>
                <a:latin typeface="Arial Narrow" panose="020B0606020202030204" pitchFamily="34" charset="0"/>
              </a:rPr>
              <a:t>Ievainojamību ietekmējošie faktori</a:t>
            </a:r>
            <a:endParaRPr lang="en-US" b="1" dirty="0">
              <a:solidFill>
                <a:schemeClr val="bg1"/>
              </a:solidFill>
              <a:latin typeface="Arial Narrow" panose="020B0606020202030204" pitchFamily="34" charset="0"/>
            </a:endParaRPr>
          </a:p>
        </p:txBody>
      </p:sp>
      <p:sp>
        <p:nvSpPr>
          <p:cNvPr id="13" name="Rectangle: Rounded Corners 12">
            <a:extLst>
              <a:ext uri="{FF2B5EF4-FFF2-40B4-BE49-F238E27FC236}">
                <a16:creationId xmlns:a16="http://schemas.microsoft.com/office/drawing/2014/main" id="{FBC4644A-F8F4-4EFC-B8FB-336EA087A4AB}"/>
              </a:ext>
            </a:extLst>
          </p:cNvPr>
          <p:cNvSpPr/>
          <p:nvPr/>
        </p:nvSpPr>
        <p:spPr>
          <a:xfrm>
            <a:off x="1383116" y="2658113"/>
            <a:ext cx="3460033" cy="2817946"/>
          </a:xfrm>
          <a:prstGeom prst="roundRect">
            <a:avLst/>
          </a:prstGeom>
          <a:solidFill>
            <a:srgbClr val="00A2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lv-LV" b="1" dirty="0">
                <a:solidFill>
                  <a:schemeClr val="bg1"/>
                </a:solidFill>
                <a:latin typeface="Arial Narrow" panose="020B0606020202030204" pitchFamily="34" charset="0"/>
              </a:rPr>
              <a:t>Ārpolitiskie riski kaimiņvalstīs (Krievija, Baltkrievija)</a:t>
            </a:r>
          </a:p>
          <a:p>
            <a:r>
              <a:rPr lang="lv-LV" b="1" dirty="0">
                <a:solidFill>
                  <a:schemeClr val="bg1"/>
                </a:solidFill>
                <a:latin typeface="Arial Narrow" panose="020B0606020202030204" pitchFamily="34" charset="0"/>
              </a:rPr>
              <a:t>Ekonomiskā </a:t>
            </a:r>
            <a:r>
              <a:rPr lang="lv-LV" b="1" dirty="0" err="1">
                <a:solidFill>
                  <a:schemeClr val="bg1"/>
                </a:solidFill>
                <a:latin typeface="Arial Narrow" panose="020B0606020202030204" pitchFamily="34" charset="0"/>
              </a:rPr>
              <a:t>atvērtība</a:t>
            </a:r>
            <a:r>
              <a:rPr lang="lv-LV" b="1" dirty="0">
                <a:solidFill>
                  <a:schemeClr val="bg1"/>
                </a:solidFill>
                <a:latin typeface="Arial Narrow" panose="020B0606020202030204" pitchFamily="34" charset="0"/>
              </a:rPr>
              <a:t>, t. sk.</a:t>
            </a:r>
          </a:p>
          <a:p>
            <a:pPr marL="285750" indent="-285750">
              <a:buFont typeface="Arial" panose="020B0604020202020204" pitchFamily="34" charset="0"/>
              <a:buChar char="•"/>
            </a:pPr>
            <a:r>
              <a:rPr lang="lv-LV" b="1" dirty="0">
                <a:solidFill>
                  <a:schemeClr val="bg1"/>
                </a:solidFill>
                <a:latin typeface="Arial Narrow" panose="020B0606020202030204" pitchFamily="34" charset="0"/>
              </a:rPr>
              <a:t>Augsta eksporta koncentrācija</a:t>
            </a:r>
          </a:p>
          <a:p>
            <a:pPr marL="285750" indent="-285750">
              <a:buFont typeface="Arial" panose="020B0604020202020204" pitchFamily="34" charset="0"/>
              <a:buChar char="•"/>
            </a:pPr>
            <a:r>
              <a:rPr lang="lv-LV" b="1" dirty="0">
                <a:solidFill>
                  <a:schemeClr val="bg1"/>
                </a:solidFill>
                <a:latin typeface="Arial Narrow" panose="020B0606020202030204" pitchFamily="34" charset="0"/>
              </a:rPr>
              <a:t>Atkarība no importa</a:t>
            </a:r>
          </a:p>
          <a:p>
            <a:endParaRPr lang="en-US" b="1" dirty="0">
              <a:solidFill>
                <a:schemeClr val="bg1"/>
              </a:solidFill>
              <a:latin typeface="Arial Narrow" panose="020B0606020202030204" pitchFamily="34" charset="0"/>
            </a:endParaRPr>
          </a:p>
          <a:p>
            <a:pPr algn="ctr"/>
            <a:endParaRPr lang="en-US" dirty="0">
              <a:latin typeface="Arial Narrow" panose="020B0606020202030204" pitchFamily="34" charset="0"/>
            </a:endParaRPr>
          </a:p>
        </p:txBody>
      </p:sp>
      <p:sp>
        <p:nvSpPr>
          <p:cNvPr id="22" name="Rectangle: Rounded Corners 21">
            <a:extLst>
              <a:ext uri="{FF2B5EF4-FFF2-40B4-BE49-F238E27FC236}">
                <a16:creationId xmlns:a16="http://schemas.microsoft.com/office/drawing/2014/main" id="{FE86CD90-9FC9-4158-AD0A-121B13EE7AC0}"/>
              </a:ext>
            </a:extLst>
          </p:cNvPr>
          <p:cNvSpPr/>
          <p:nvPr/>
        </p:nvSpPr>
        <p:spPr>
          <a:xfrm>
            <a:off x="7346853" y="1482148"/>
            <a:ext cx="3460033" cy="1021947"/>
          </a:xfrm>
          <a:prstGeom prst="roundRect">
            <a:avLst/>
          </a:prstGeom>
          <a:solidFill>
            <a:srgbClr val="00A2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chemeClr val="bg1"/>
                </a:solidFill>
                <a:latin typeface="Arial Narrow" panose="020B0606020202030204" pitchFamily="34" charset="0"/>
              </a:rPr>
              <a:t>Izturību ietekmējošie faktori</a:t>
            </a:r>
            <a:endParaRPr lang="en-US" b="1" dirty="0">
              <a:solidFill>
                <a:schemeClr val="bg1"/>
              </a:solidFill>
              <a:latin typeface="Arial Narrow" panose="020B0606020202030204" pitchFamily="34" charset="0"/>
            </a:endParaRPr>
          </a:p>
        </p:txBody>
      </p:sp>
      <p:sp>
        <p:nvSpPr>
          <p:cNvPr id="24" name="Rectangle: Rounded Corners 23">
            <a:extLst>
              <a:ext uri="{FF2B5EF4-FFF2-40B4-BE49-F238E27FC236}">
                <a16:creationId xmlns:a16="http://schemas.microsoft.com/office/drawing/2014/main" id="{A15CBF87-C77C-4303-BFB1-3998F9E5111F}"/>
              </a:ext>
            </a:extLst>
          </p:cNvPr>
          <p:cNvSpPr/>
          <p:nvPr/>
        </p:nvSpPr>
        <p:spPr>
          <a:xfrm>
            <a:off x="7346854" y="2658113"/>
            <a:ext cx="3460032" cy="2817946"/>
          </a:xfrm>
          <a:prstGeom prst="roundRect">
            <a:avLst/>
          </a:prstGeom>
          <a:solidFill>
            <a:srgbClr val="00A2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chemeClr val="bg1"/>
                </a:solidFill>
                <a:latin typeface="Arial Narrow" panose="020B0606020202030204" pitchFamily="34" charset="0"/>
              </a:rPr>
              <a:t>Laba pārvaldība </a:t>
            </a:r>
          </a:p>
          <a:p>
            <a:pPr algn="ctr"/>
            <a:r>
              <a:rPr lang="lv-LV" b="1" dirty="0">
                <a:solidFill>
                  <a:schemeClr val="bg1"/>
                </a:solidFill>
                <a:latin typeface="Arial Narrow" panose="020B0606020202030204" pitchFamily="34" charset="0"/>
              </a:rPr>
              <a:t>Institūciju efektivitāte</a:t>
            </a:r>
          </a:p>
          <a:p>
            <a:pPr algn="ctr"/>
            <a:r>
              <a:rPr lang="lv-LV" b="1" dirty="0">
                <a:solidFill>
                  <a:schemeClr val="bg1"/>
                </a:solidFill>
                <a:latin typeface="Arial Narrow" panose="020B0606020202030204" pitchFamily="34" charset="0"/>
              </a:rPr>
              <a:t>Biznesa klimats</a:t>
            </a:r>
          </a:p>
          <a:p>
            <a:pPr algn="ctr"/>
            <a:r>
              <a:rPr lang="lv-LV" b="1" dirty="0">
                <a:solidFill>
                  <a:schemeClr val="bg1"/>
                </a:solidFill>
                <a:latin typeface="Arial Narrow" panose="020B0606020202030204" pitchFamily="34" charset="0"/>
              </a:rPr>
              <a:t>Uzņēmumu efektivitāte</a:t>
            </a:r>
          </a:p>
          <a:p>
            <a:pPr algn="ctr"/>
            <a:r>
              <a:rPr lang="lv-LV" b="1" dirty="0">
                <a:solidFill>
                  <a:schemeClr val="bg1"/>
                </a:solidFill>
                <a:latin typeface="Arial Narrow" panose="020B0606020202030204" pitchFamily="34" charset="0"/>
              </a:rPr>
              <a:t>Produktivitāte</a:t>
            </a:r>
          </a:p>
          <a:p>
            <a:pPr algn="ctr"/>
            <a:r>
              <a:rPr lang="lv-LV" b="1">
                <a:solidFill>
                  <a:schemeClr val="bg1"/>
                </a:solidFill>
                <a:latin typeface="Arial Narrow" panose="020B0606020202030204" pitchFamily="34" charset="0"/>
              </a:rPr>
              <a:t>Konkurētspēja</a:t>
            </a:r>
            <a:endParaRPr lang="lv-LV" b="1" dirty="0">
              <a:solidFill>
                <a:schemeClr val="bg1"/>
              </a:solidFill>
              <a:latin typeface="Arial Narrow" panose="020B0606020202030204" pitchFamily="34" charset="0"/>
            </a:endParaRPr>
          </a:p>
          <a:p>
            <a:pPr algn="ctr"/>
            <a:r>
              <a:rPr lang="lv-LV" b="1" dirty="0">
                <a:solidFill>
                  <a:schemeClr val="bg1"/>
                </a:solidFill>
                <a:latin typeface="Arial Narrow" panose="020B0606020202030204" pitchFamily="34" charset="0"/>
              </a:rPr>
              <a:t>Fiskālā ilgtspēja</a:t>
            </a:r>
          </a:p>
          <a:p>
            <a:pPr algn="ctr"/>
            <a:r>
              <a:rPr lang="lv-LV" b="1" dirty="0">
                <a:solidFill>
                  <a:schemeClr val="bg1"/>
                </a:solidFill>
                <a:latin typeface="Arial Narrow" panose="020B0606020202030204" pitchFamily="34" charset="0"/>
              </a:rPr>
              <a:t>Sociālā kohēzija</a:t>
            </a:r>
          </a:p>
        </p:txBody>
      </p:sp>
      <p:sp>
        <p:nvSpPr>
          <p:cNvPr id="30" name="Rectangle: Rounded Corners 29">
            <a:extLst>
              <a:ext uri="{FF2B5EF4-FFF2-40B4-BE49-F238E27FC236}">
                <a16:creationId xmlns:a16="http://schemas.microsoft.com/office/drawing/2014/main" id="{AD468BD2-BE79-4DAA-B972-45A06F4A7080}"/>
              </a:ext>
            </a:extLst>
          </p:cNvPr>
          <p:cNvSpPr/>
          <p:nvPr/>
        </p:nvSpPr>
        <p:spPr>
          <a:xfrm>
            <a:off x="5550486" y="2398449"/>
            <a:ext cx="1151333" cy="2817946"/>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chemeClr val="tx1">
                    <a:lumMod val="75000"/>
                    <a:lumOff val="25000"/>
                  </a:schemeClr>
                </a:solidFill>
                <a:latin typeface="Arial Narrow" panose="020B0606020202030204" pitchFamily="34" charset="0"/>
              </a:rPr>
              <a:t>Visas WP </a:t>
            </a:r>
          </a:p>
          <a:p>
            <a:pPr algn="ctr"/>
            <a:r>
              <a:rPr lang="lv-LV" b="1" dirty="0">
                <a:solidFill>
                  <a:schemeClr val="tx1">
                    <a:lumMod val="75000"/>
                    <a:lumOff val="25000"/>
                  </a:schemeClr>
                </a:solidFill>
                <a:latin typeface="Arial Narrow" panose="020B0606020202030204" pitchFamily="34" charset="0"/>
              </a:rPr>
              <a:t>aptauja</a:t>
            </a:r>
            <a:endParaRPr lang="en-US" b="1" dirty="0">
              <a:solidFill>
                <a:schemeClr val="tx1">
                  <a:lumMod val="75000"/>
                  <a:lumOff val="25000"/>
                </a:schemeClr>
              </a:solidFill>
              <a:latin typeface="Arial Narrow" panose="020B0606020202030204" pitchFamily="34" charset="0"/>
            </a:endParaRPr>
          </a:p>
          <a:p>
            <a:pPr algn="ctr"/>
            <a:r>
              <a:rPr lang="en-US" dirty="0">
                <a:latin typeface="Arial Narrow" panose="020B0606020202030204" pitchFamily="34" charset="0"/>
              </a:rPr>
              <a:t>vs</a:t>
            </a:r>
          </a:p>
          <a:p>
            <a:pPr algn="ctr"/>
            <a:r>
              <a:rPr lang="en-US" b="1" dirty="0" err="1">
                <a:solidFill>
                  <a:schemeClr val="tx1">
                    <a:lumMod val="75000"/>
                    <a:lumOff val="25000"/>
                  </a:schemeClr>
                </a:solidFill>
                <a:latin typeface="Arial Narrow" panose="020B0606020202030204" pitchFamily="34" charset="0"/>
              </a:rPr>
              <a:t>Statistika</a:t>
            </a:r>
            <a:endParaRPr lang="en-US" b="1" dirty="0">
              <a:solidFill>
                <a:schemeClr val="tx1">
                  <a:lumMod val="75000"/>
                  <a:lumOff val="25000"/>
                </a:schemeClr>
              </a:solidFill>
              <a:latin typeface="Arial Narrow" panose="020B0606020202030204" pitchFamily="34" charset="0"/>
            </a:endParaRPr>
          </a:p>
        </p:txBody>
      </p:sp>
      <p:sp>
        <p:nvSpPr>
          <p:cNvPr id="32" name="Arrow: Right 31">
            <a:extLst>
              <a:ext uri="{FF2B5EF4-FFF2-40B4-BE49-F238E27FC236}">
                <a16:creationId xmlns:a16="http://schemas.microsoft.com/office/drawing/2014/main" id="{72FB7BF1-7753-4DBB-A680-B74251346C80}"/>
              </a:ext>
            </a:extLst>
          </p:cNvPr>
          <p:cNvSpPr/>
          <p:nvPr/>
        </p:nvSpPr>
        <p:spPr>
          <a:xfrm>
            <a:off x="6737501" y="3807422"/>
            <a:ext cx="477681" cy="44504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Narrow" panose="020B0606020202030204" pitchFamily="34" charset="0"/>
            </a:endParaRPr>
          </a:p>
        </p:txBody>
      </p:sp>
      <p:sp>
        <p:nvSpPr>
          <p:cNvPr id="34" name="Arrow: Right 33">
            <a:extLst>
              <a:ext uri="{FF2B5EF4-FFF2-40B4-BE49-F238E27FC236}">
                <a16:creationId xmlns:a16="http://schemas.microsoft.com/office/drawing/2014/main" id="{548980D4-166D-4749-871E-5F1F879F0EBE}"/>
              </a:ext>
            </a:extLst>
          </p:cNvPr>
          <p:cNvSpPr/>
          <p:nvPr/>
        </p:nvSpPr>
        <p:spPr>
          <a:xfrm rot="10800000">
            <a:off x="4976816" y="3809728"/>
            <a:ext cx="477681" cy="44504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Narrow" panose="020B0606020202030204" pitchFamily="34" charset="0"/>
            </a:endParaRPr>
          </a:p>
        </p:txBody>
      </p:sp>
      <p:pic>
        <p:nvPicPr>
          <p:cNvPr id="21" name="Picture 20" descr="A picture containing clock&#10;&#10;Description automatically generated">
            <a:extLst>
              <a:ext uri="{FF2B5EF4-FFF2-40B4-BE49-F238E27FC236}">
                <a16:creationId xmlns:a16="http://schemas.microsoft.com/office/drawing/2014/main" id="{B7C61139-7224-4947-9354-5111E81F19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30" y="-59615"/>
            <a:ext cx="1383116" cy="1456506"/>
          </a:xfrm>
          <a:prstGeom prst="rect">
            <a:avLst/>
          </a:prstGeom>
        </p:spPr>
      </p:pic>
      <p:pic>
        <p:nvPicPr>
          <p:cNvPr id="23" name="Picture 22">
            <a:extLst>
              <a:ext uri="{FF2B5EF4-FFF2-40B4-BE49-F238E27FC236}">
                <a16:creationId xmlns:a16="http://schemas.microsoft.com/office/drawing/2014/main" id="{172E94E0-63AB-4EC2-85D7-C16C0BACDBE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80574" y="215818"/>
            <a:ext cx="2211426" cy="1021947"/>
          </a:xfrm>
          <a:prstGeom prst="rect">
            <a:avLst/>
          </a:prstGeom>
        </p:spPr>
      </p:pic>
    </p:spTree>
    <p:extLst>
      <p:ext uri="{BB962C8B-B14F-4D97-AF65-F5344CB8AC3E}">
        <p14:creationId xmlns:p14="http://schemas.microsoft.com/office/powerpoint/2010/main" val="2135575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C18828A5-4745-402F-926B-E17AADC66B8A}"/>
              </a:ext>
            </a:extLst>
          </p:cNvPr>
          <p:cNvPicPr>
            <a:picLocks noChangeAspect="1"/>
          </p:cNvPicPr>
          <p:nvPr/>
        </p:nvPicPr>
        <p:blipFill>
          <a:blip r:embed="rId2"/>
          <a:stretch>
            <a:fillRect/>
          </a:stretch>
        </p:blipFill>
        <p:spPr>
          <a:xfrm>
            <a:off x="0" y="5076092"/>
            <a:ext cx="12192000" cy="1781908"/>
          </a:xfrm>
          <a:prstGeom prst="rect">
            <a:avLst/>
          </a:prstGeom>
        </p:spPr>
      </p:pic>
      <p:sp>
        <p:nvSpPr>
          <p:cNvPr id="4" name="Title 3">
            <a:extLst>
              <a:ext uri="{FF2B5EF4-FFF2-40B4-BE49-F238E27FC236}">
                <a16:creationId xmlns:a16="http://schemas.microsoft.com/office/drawing/2014/main" id="{92E626A7-2DD2-4317-BCF1-704A94A51520}"/>
              </a:ext>
            </a:extLst>
          </p:cNvPr>
          <p:cNvSpPr>
            <a:spLocks noGrp="1"/>
          </p:cNvSpPr>
          <p:nvPr>
            <p:ph type="title"/>
          </p:nvPr>
        </p:nvSpPr>
        <p:spPr>
          <a:xfrm>
            <a:off x="838200" y="111645"/>
            <a:ext cx="10515600" cy="798655"/>
          </a:xfrm>
        </p:spPr>
        <p:txBody>
          <a:bodyPr>
            <a:normAutofit fontScale="90000"/>
          </a:bodyPr>
          <a:lstStyle/>
          <a:p>
            <a:pPr algn="ctr"/>
            <a:r>
              <a:rPr lang="lv-LV" altLang="lv-LV" sz="2800" b="1" u="sng" dirty="0">
                <a:solidFill>
                  <a:srgbClr val="7E0000"/>
                </a:solidFill>
                <a:latin typeface="Arial Narrow" panose="020B0606020202030204" pitchFamily="34" charset="0"/>
              </a:rPr>
              <a:t>Sabiedriskās domas aptaujas rezultāti</a:t>
            </a:r>
            <a:br>
              <a:rPr lang="lv-LV" altLang="lv-LV" sz="2800" b="1" u="sng" dirty="0">
                <a:solidFill>
                  <a:srgbClr val="7E0000"/>
                </a:solidFill>
                <a:latin typeface="Arial Narrow" panose="020B0606020202030204" pitchFamily="34" charset="0"/>
              </a:rPr>
            </a:br>
            <a:r>
              <a:rPr lang="lv-LV" altLang="lv-LV" sz="2800" b="1" dirty="0">
                <a:solidFill>
                  <a:srgbClr val="7E0000"/>
                </a:solidFill>
                <a:latin typeface="Arial Narrow" panose="020B0606020202030204" pitchFamily="34" charset="0"/>
              </a:rPr>
              <a:t>(</a:t>
            </a:r>
            <a:r>
              <a:rPr lang="lv-LV" altLang="lv-LV" sz="2200" b="1" dirty="0">
                <a:solidFill>
                  <a:srgbClr val="7E0000"/>
                </a:solidFill>
                <a:latin typeface="Arial Narrow" panose="020B0606020202030204" pitchFamily="34" charset="0"/>
              </a:rPr>
              <a:t>veikta septembrī, izmantojot tiešo interviju dzīvesvietās metodi</a:t>
            </a:r>
            <a:r>
              <a:rPr lang="lv-LV" altLang="lv-LV" sz="2800" b="1" dirty="0">
                <a:solidFill>
                  <a:srgbClr val="7E0000"/>
                </a:solidFill>
                <a:latin typeface="Arial Narrow" panose="020B0606020202030204" pitchFamily="34" charset="0"/>
              </a:rPr>
              <a:t>)</a:t>
            </a:r>
            <a:endParaRPr lang="en-US" sz="2800" b="1" dirty="0">
              <a:solidFill>
                <a:schemeClr val="tx1">
                  <a:lumMod val="75000"/>
                  <a:lumOff val="25000"/>
                </a:schemeClr>
              </a:solidFill>
              <a:latin typeface="Arial Narrow" panose="020B0606020202030204" pitchFamily="34" charset="0"/>
            </a:endParaRPr>
          </a:p>
        </p:txBody>
      </p:sp>
      <p:pic>
        <p:nvPicPr>
          <p:cNvPr id="21" name="Picture 20" descr="A picture containing clock&#10;&#10;Description automatically generated">
            <a:extLst>
              <a:ext uri="{FF2B5EF4-FFF2-40B4-BE49-F238E27FC236}">
                <a16:creationId xmlns:a16="http://schemas.microsoft.com/office/drawing/2014/main" id="{B7C61139-7224-4947-9354-5111E81F19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30" y="-59615"/>
            <a:ext cx="1383116" cy="1456506"/>
          </a:xfrm>
          <a:prstGeom prst="rect">
            <a:avLst/>
          </a:prstGeom>
        </p:spPr>
      </p:pic>
      <p:pic>
        <p:nvPicPr>
          <p:cNvPr id="23" name="Picture 22">
            <a:extLst>
              <a:ext uri="{FF2B5EF4-FFF2-40B4-BE49-F238E27FC236}">
                <a16:creationId xmlns:a16="http://schemas.microsoft.com/office/drawing/2014/main" id="{172E94E0-63AB-4EC2-85D7-C16C0BACDBE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89104" y="157664"/>
            <a:ext cx="2211426" cy="1021947"/>
          </a:xfrm>
          <a:prstGeom prst="rect">
            <a:avLst/>
          </a:prstGeom>
        </p:spPr>
      </p:pic>
      <p:sp>
        <p:nvSpPr>
          <p:cNvPr id="2" name="Rectangle 1">
            <a:extLst>
              <a:ext uri="{FF2B5EF4-FFF2-40B4-BE49-F238E27FC236}">
                <a16:creationId xmlns:a16="http://schemas.microsoft.com/office/drawing/2014/main" id="{D1F9960C-F472-4316-AFDC-E79395E3E94B}"/>
              </a:ext>
            </a:extLst>
          </p:cNvPr>
          <p:cNvSpPr/>
          <p:nvPr/>
        </p:nvSpPr>
        <p:spPr>
          <a:xfrm>
            <a:off x="1281468" y="800426"/>
            <a:ext cx="10515600" cy="4918334"/>
          </a:xfrm>
          <a:prstGeom prst="rect">
            <a:avLst/>
          </a:prstGeom>
          <a:noFill/>
        </p:spPr>
        <p:txBody>
          <a:bodyPr wrap="square">
            <a:spAutoFit/>
          </a:bodyPr>
          <a:lstStyle/>
          <a:p>
            <a:pPr marL="342900" lvl="0" indent="-342900">
              <a:lnSpc>
                <a:spcPct val="107000"/>
              </a:lnSpc>
              <a:spcAft>
                <a:spcPts val="0"/>
              </a:spcAft>
              <a:buFont typeface="+mj-lt"/>
              <a:buAutoNum type="arabicPeriod"/>
            </a:pPr>
            <a:r>
              <a:rPr lang="lv-LV" sz="1600" b="1" dirty="0">
                <a:solidFill>
                  <a:schemeClr val="tx1">
                    <a:lumMod val="75000"/>
                    <a:lumOff val="25000"/>
                  </a:schemeClr>
                </a:solidFill>
                <a:latin typeface="Arial Narrow" panose="020B0606020202030204" pitchFamily="34" charset="0"/>
                <a:ea typeface="Calibri" panose="020F0502020204030204" pitchFamily="34" charset="0"/>
                <a:cs typeface="Times New Roman" panose="02020603050405020304" pitchFamily="18" charset="0"/>
              </a:rPr>
              <a:t>Vispārējā situācija</a:t>
            </a:r>
            <a:endParaRPr lang="en-GB" sz="1600" dirty="0">
              <a:solidFill>
                <a:schemeClr val="tx1">
                  <a:lumMod val="75000"/>
                  <a:lumOff val="25000"/>
                </a:schemeClr>
              </a:solidFill>
              <a:latin typeface="Arial Narrow" panose="020B0606020202030204" pitchFamily="34" charset="0"/>
              <a:ea typeface="Calibri" panose="020F0502020204030204" pitchFamily="34" charset="0"/>
              <a:cs typeface="Times New Roman" panose="02020603050405020304" pitchFamily="18" charset="0"/>
            </a:endParaRPr>
          </a:p>
          <a:p>
            <a:pPr marL="742950" lvl="1" indent="-285750">
              <a:lnSpc>
                <a:spcPct val="107000"/>
              </a:lnSpc>
              <a:buFont typeface="Arial" panose="020B0604020202020204" pitchFamily="34" charset="0"/>
              <a:buChar char="•"/>
            </a:pPr>
            <a:r>
              <a:rPr lang="lv-LV" sz="1500" dirty="0">
                <a:solidFill>
                  <a:schemeClr val="tx1">
                    <a:lumMod val="75000"/>
                    <a:lumOff val="25000"/>
                  </a:schemeClr>
                </a:solidFill>
                <a:latin typeface="Arial Narrow" panose="020B0606020202030204" pitchFamily="34" charset="0"/>
                <a:ea typeface="Calibri" panose="020F0502020204030204" pitchFamily="34" charset="0"/>
                <a:cs typeface="Times New Roman" panose="02020603050405020304" pitchFamily="18" charset="0"/>
              </a:rPr>
              <a:t>Pandēmija nav būtiski mainījusi sabiedrības apmierinātību ar dzīvi. Apmierinātības novērtējums 6,8 salīdzinot ar 6,7 punkti 2019. gadā. </a:t>
            </a:r>
            <a:endParaRPr lang="en-GB" sz="1500" dirty="0">
              <a:solidFill>
                <a:schemeClr val="tx1">
                  <a:lumMod val="75000"/>
                  <a:lumOff val="25000"/>
                </a:schemeClr>
              </a:solidFill>
              <a:latin typeface="Arial Narrow" panose="020B0606020202030204" pitchFamily="34" charset="0"/>
              <a:ea typeface="Calibri" panose="020F0502020204030204" pitchFamily="34" charset="0"/>
              <a:cs typeface="Times New Roman" panose="02020603050405020304" pitchFamily="18" charset="0"/>
            </a:endParaRPr>
          </a:p>
          <a:p>
            <a:pPr marL="742950" lvl="1" indent="-285750">
              <a:lnSpc>
                <a:spcPct val="107000"/>
              </a:lnSpc>
              <a:buFont typeface="Arial" panose="020B0604020202020204" pitchFamily="34" charset="0"/>
              <a:buChar char="•"/>
            </a:pPr>
            <a:r>
              <a:rPr lang="lv-LV" sz="1500" dirty="0">
                <a:solidFill>
                  <a:schemeClr val="tx1">
                    <a:lumMod val="75000"/>
                    <a:lumOff val="25000"/>
                  </a:schemeClr>
                </a:solidFill>
                <a:latin typeface="Arial Narrow" panose="020B0606020202030204" pitchFamily="34" charset="0"/>
                <a:ea typeface="Calibri" panose="020F0502020204030204" pitchFamily="34" charset="0"/>
                <a:cs typeface="Times New Roman" panose="02020603050405020304" pitchFamily="18" charset="0"/>
              </a:rPr>
              <a:t>Pandēmija nav veicinājusi iedzīvotāju vēlmi pamest Latviju: 82,9% atzīst, ka nav par to domājuši.</a:t>
            </a:r>
            <a:endParaRPr lang="en-GB" sz="1500" dirty="0">
              <a:solidFill>
                <a:schemeClr val="tx1">
                  <a:lumMod val="75000"/>
                  <a:lumOff val="25000"/>
                </a:schemeClr>
              </a:solidFill>
              <a:latin typeface="Arial Narrow" panose="020B0606020202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startAt="2"/>
            </a:pPr>
            <a:r>
              <a:rPr lang="lv-LV" sz="1600" b="1" dirty="0">
                <a:solidFill>
                  <a:schemeClr val="tx1">
                    <a:lumMod val="75000"/>
                    <a:lumOff val="25000"/>
                  </a:schemeClr>
                </a:solidFill>
                <a:latin typeface="Arial Narrow" panose="020B0606020202030204" pitchFamily="34" charset="0"/>
                <a:ea typeface="Calibri" panose="020F0502020204030204" pitchFamily="34" charset="0"/>
                <a:cs typeface="Times New Roman" panose="02020603050405020304" pitchFamily="18" charset="0"/>
              </a:rPr>
              <a:t>Attieksme pret valdības institūciju darbu ārkārtas situācijas laikā</a:t>
            </a:r>
            <a:endParaRPr lang="en-GB" sz="1600" dirty="0">
              <a:solidFill>
                <a:schemeClr val="tx1">
                  <a:lumMod val="75000"/>
                  <a:lumOff val="25000"/>
                </a:schemeClr>
              </a:solidFill>
              <a:latin typeface="Arial Narrow" panose="020B0606020202030204" pitchFamily="34" charset="0"/>
              <a:ea typeface="Calibri" panose="020F0502020204030204" pitchFamily="34" charset="0"/>
              <a:cs typeface="Times New Roman" panose="02020603050405020304" pitchFamily="18" charset="0"/>
            </a:endParaRPr>
          </a:p>
          <a:p>
            <a:pPr marL="742950" lvl="1" indent="-285750">
              <a:lnSpc>
                <a:spcPct val="107000"/>
              </a:lnSpc>
              <a:buFont typeface="Arial" panose="020B0604020202020204" pitchFamily="34" charset="0"/>
              <a:buChar char="•"/>
            </a:pPr>
            <a:r>
              <a:rPr lang="lv-LV" sz="1500" dirty="0">
                <a:solidFill>
                  <a:schemeClr val="tx1">
                    <a:lumMod val="75000"/>
                    <a:lumOff val="25000"/>
                  </a:schemeClr>
                </a:solidFill>
                <a:latin typeface="Arial Narrow" panose="020B0606020202030204" pitchFamily="34" charset="0"/>
                <a:ea typeface="Calibri" panose="020F0502020204030204" pitchFamily="34" charset="0"/>
                <a:cs typeface="Times New Roman" panose="02020603050405020304" pitchFamily="18" charset="0"/>
              </a:rPr>
              <a:t>35% izjūt lepnumu par valdības darbu krīzes laikā. Starp respondentiem riska grupā lepnums par valsts iestāžu darbu sasniedz 41,6%.</a:t>
            </a:r>
            <a:endParaRPr lang="en-GB" sz="1500" dirty="0">
              <a:solidFill>
                <a:schemeClr val="tx1">
                  <a:lumMod val="75000"/>
                  <a:lumOff val="25000"/>
                </a:schemeClr>
              </a:solidFill>
              <a:latin typeface="Arial Narrow" panose="020B0606020202030204" pitchFamily="34" charset="0"/>
              <a:ea typeface="Calibri" panose="020F0502020204030204" pitchFamily="34" charset="0"/>
              <a:cs typeface="Times New Roman" panose="02020603050405020304" pitchFamily="18" charset="0"/>
            </a:endParaRPr>
          </a:p>
          <a:p>
            <a:pPr marL="742950" lvl="1" indent="-285750">
              <a:lnSpc>
                <a:spcPct val="107000"/>
              </a:lnSpc>
              <a:buFont typeface="Arial" panose="020B0604020202020204" pitchFamily="34" charset="0"/>
              <a:buChar char="•"/>
            </a:pPr>
            <a:r>
              <a:rPr lang="lv-LV" sz="1500" dirty="0">
                <a:solidFill>
                  <a:schemeClr val="tx1">
                    <a:lumMod val="75000"/>
                    <a:lumOff val="25000"/>
                  </a:schemeClr>
                </a:solidFill>
                <a:latin typeface="Arial Narrow" panose="020B0606020202030204" pitchFamily="34" charset="0"/>
                <a:ea typeface="Calibri" panose="020F0502020204030204" pitchFamily="34" charset="0"/>
                <a:cs typeface="Times New Roman" panose="02020603050405020304" pitchFamily="18" charset="0"/>
              </a:rPr>
              <a:t>50,5% uzskata, ka ārkārtējās situācijas dēļ valsts spēj pildīt funkcijas tik pat labi vai pat labāk. </a:t>
            </a:r>
            <a:endParaRPr lang="en-GB" sz="1500" dirty="0">
              <a:solidFill>
                <a:schemeClr val="tx1">
                  <a:lumMod val="75000"/>
                  <a:lumOff val="25000"/>
                </a:schemeClr>
              </a:solidFill>
              <a:latin typeface="Arial Narrow" panose="020B0606020202030204" pitchFamily="34" charset="0"/>
              <a:ea typeface="Calibri" panose="020F0502020204030204" pitchFamily="34" charset="0"/>
              <a:cs typeface="Times New Roman" panose="02020603050405020304" pitchFamily="18" charset="0"/>
            </a:endParaRPr>
          </a:p>
          <a:p>
            <a:pPr marL="742950" lvl="1" indent="-285750">
              <a:lnSpc>
                <a:spcPct val="107000"/>
              </a:lnSpc>
              <a:buFont typeface="Arial" panose="020B0604020202020204" pitchFamily="34" charset="0"/>
              <a:buChar char="•"/>
            </a:pPr>
            <a:r>
              <a:rPr lang="lv-LV" sz="1500" dirty="0">
                <a:solidFill>
                  <a:schemeClr val="tx1">
                    <a:lumMod val="75000"/>
                    <a:lumOff val="25000"/>
                  </a:schemeClr>
                </a:solidFill>
                <a:latin typeface="Arial Narrow" panose="020B0606020202030204" pitchFamily="34" charset="0"/>
                <a:ea typeface="Calibri" panose="020F0502020204030204" pitchFamily="34" charset="0"/>
                <a:cs typeface="Times New Roman" panose="02020603050405020304" pitchFamily="18" charset="0"/>
              </a:rPr>
              <a:t>63,5% uzskata, ka atkārtota pandēmijas vilnī jāievieš tik pat stingrus vai stingrākus cilvēku savstarpējās kontaktēšanās ierobežojumus. </a:t>
            </a:r>
            <a:endParaRPr lang="en-GB" sz="1500" dirty="0">
              <a:solidFill>
                <a:schemeClr val="tx1">
                  <a:lumMod val="75000"/>
                  <a:lumOff val="25000"/>
                </a:schemeClr>
              </a:solidFill>
              <a:latin typeface="Arial Narrow" panose="020B0606020202030204" pitchFamily="34" charset="0"/>
              <a:ea typeface="Calibri" panose="020F0502020204030204" pitchFamily="34" charset="0"/>
              <a:cs typeface="Times New Roman" panose="02020603050405020304" pitchFamily="18" charset="0"/>
            </a:endParaRPr>
          </a:p>
          <a:p>
            <a:pPr marL="742950" lvl="1" indent="-285750">
              <a:lnSpc>
                <a:spcPct val="107000"/>
              </a:lnSpc>
              <a:buFont typeface="Arial" panose="020B0604020202020204" pitchFamily="34" charset="0"/>
              <a:buChar char="•"/>
            </a:pPr>
            <a:r>
              <a:rPr lang="lv-LV" sz="1500" dirty="0">
                <a:solidFill>
                  <a:schemeClr val="tx1">
                    <a:lumMod val="75000"/>
                    <a:lumOff val="25000"/>
                  </a:schemeClr>
                </a:solidFill>
                <a:latin typeface="Arial Narrow" panose="020B0606020202030204" pitchFamily="34" charset="0"/>
                <a:ea typeface="Calibri" panose="020F0502020204030204" pitchFamily="34" charset="0"/>
                <a:cs typeface="Times New Roman" panose="02020603050405020304" pitchFamily="18" charset="0"/>
              </a:rPr>
              <a:t>70,9% piekrīt, ka krīzes situācijās valstij būtu jārīkojas izlēmīgāk, pat ja tas būtu saistīts ar lielāku iejaukšanos indivīdu personīgajā dzīvē</a:t>
            </a:r>
            <a:endParaRPr lang="en-GB" sz="1500" dirty="0">
              <a:solidFill>
                <a:schemeClr val="tx1">
                  <a:lumMod val="75000"/>
                  <a:lumOff val="25000"/>
                </a:schemeClr>
              </a:solidFill>
              <a:latin typeface="Arial Narrow" panose="020B0606020202030204" pitchFamily="34" charset="0"/>
              <a:ea typeface="Calibri" panose="020F0502020204030204" pitchFamily="34" charset="0"/>
              <a:cs typeface="Times New Roman" panose="02020603050405020304" pitchFamily="18" charset="0"/>
            </a:endParaRPr>
          </a:p>
          <a:p>
            <a:pPr marL="742950" lvl="1" indent="-285750">
              <a:lnSpc>
                <a:spcPct val="107000"/>
              </a:lnSpc>
              <a:buFont typeface="Arial" panose="020B0604020202020204" pitchFamily="34" charset="0"/>
              <a:buChar char="•"/>
            </a:pPr>
            <a:r>
              <a:rPr lang="lv-LV" sz="1500" dirty="0">
                <a:solidFill>
                  <a:schemeClr val="tx1">
                    <a:lumMod val="75000"/>
                    <a:lumOff val="25000"/>
                  </a:schemeClr>
                </a:solidFill>
                <a:latin typeface="Arial Narrow" panose="020B0606020202030204" pitchFamily="34" charset="0"/>
                <a:ea typeface="Calibri" panose="020F0502020204030204" pitchFamily="34" charset="0"/>
                <a:cs typeface="Times New Roman" panose="02020603050405020304" pitchFamily="18" charset="0"/>
              </a:rPr>
              <a:t>56,5% uzņēmēju un 48,3% privātajā sektorā strādājošo atbalsta attālināto darbu valsts pārvaldē </a:t>
            </a:r>
            <a:endParaRPr lang="en-GB" sz="1500" dirty="0">
              <a:solidFill>
                <a:schemeClr val="tx1">
                  <a:lumMod val="75000"/>
                  <a:lumOff val="25000"/>
                </a:schemeClr>
              </a:solidFill>
              <a:latin typeface="Arial Narrow" panose="020B0606020202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startAt="3"/>
            </a:pPr>
            <a:r>
              <a:rPr lang="lv-LV" sz="1600" b="1" dirty="0">
                <a:solidFill>
                  <a:schemeClr val="tx1">
                    <a:lumMod val="75000"/>
                    <a:lumOff val="25000"/>
                  </a:schemeClr>
                </a:solidFill>
                <a:latin typeface="Arial Narrow" panose="020B0606020202030204" pitchFamily="34" charset="0"/>
                <a:ea typeface="Calibri" panose="020F0502020204030204" pitchFamily="34" charset="0"/>
                <a:cs typeface="Times New Roman" panose="02020603050405020304" pitchFamily="18" charset="0"/>
              </a:rPr>
              <a:t>Krasas atšķirības reģionālā griezumā:</a:t>
            </a:r>
            <a:endParaRPr lang="en-GB" sz="1600" dirty="0">
              <a:solidFill>
                <a:schemeClr val="tx1">
                  <a:lumMod val="75000"/>
                  <a:lumOff val="25000"/>
                </a:schemeClr>
              </a:solidFill>
              <a:latin typeface="Arial Narrow" panose="020B0606020202030204" pitchFamily="34" charset="0"/>
              <a:ea typeface="Calibri" panose="020F0502020204030204" pitchFamily="34" charset="0"/>
              <a:cs typeface="Times New Roman" panose="02020603050405020304" pitchFamily="18" charset="0"/>
            </a:endParaRPr>
          </a:p>
          <a:p>
            <a:pPr marL="742950" lvl="1" indent="-285750">
              <a:lnSpc>
                <a:spcPct val="107000"/>
              </a:lnSpc>
              <a:buFont typeface="Arial" panose="020B0604020202020204" pitchFamily="34" charset="0"/>
              <a:buChar char="•"/>
            </a:pPr>
            <a:r>
              <a:rPr lang="lv-LV" sz="1500" dirty="0">
                <a:solidFill>
                  <a:schemeClr val="tx1">
                    <a:lumMod val="75000"/>
                    <a:lumOff val="25000"/>
                  </a:schemeClr>
                </a:solidFill>
                <a:latin typeface="Arial Narrow" panose="020B0606020202030204" pitchFamily="34" charset="0"/>
                <a:ea typeface="Calibri" panose="020F0502020204030204" pitchFamily="34" charset="0"/>
                <a:cs typeface="Times New Roman" panose="02020603050405020304" pitchFamily="18" charset="0"/>
              </a:rPr>
              <a:t>Kurzemē ir visliktākā ekonomiskā situācija, vismazāk to, kuri lepojas ar valdības darbu </a:t>
            </a:r>
            <a:endParaRPr lang="en-GB" sz="1500" dirty="0">
              <a:solidFill>
                <a:schemeClr val="tx1">
                  <a:lumMod val="75000"/>
                  <a:lumOff val="25000"/>
                </a:schemeClr>
              </a:solidFill>
              <a:latin typeface="Arial Narrow" panose="020B0606020202030204" pitchFamily="34" charset="0"/>
              <a:ea typeface="Calibri" panose="020F0502020204030204" pitchFamily="34" charset="0"/>
              <a:cs typeface="Times New Roman" panose="02020603050405020304" pitchFamily="18" charset="0"/>
            </a:endParaRPr>
          </a:p>
          <a:p>
            <a:pPr marL="742950" lvl="1" indent="-285750">
              <a:lnSpc>
                <a:spcPct val="107000"/>
              </a:lnSpc>
              <a:buFont typeface="Arial" panose="020B0604020202020204" pitchFamily="34" charset="0"/>
              <a:buChar char="•"/>
            </a:pPr>
            <a:r>
              <a:rPr lang="lv-LV" sz="1500" dirty="0">
                <a:solidFill>
                  <a:schemeClr val="tx1">
                    <a:lumMod val="75000"/>
                    <a:lumOff val="25000"/>
                  </a:schemeClr>
                </a:solidFill>
                <a:latin typeface="Arial Narrow" panose="020B0606020202030204" pitchFamily="34" charset="0"/>
                <a:ea typeface="Calibri" panose="020F0502020204030204" pitchFamily="34" charset="0"/>
                <a:cs typeface="Times New Roman" panose="02020603050405020304" pitchFamily="18" charset="0"/>
              </a:rPr>
              <a:t>Zemgalē: valsts atbalstam vajadzēja būt lielākam un iekļaujošākam</a:t>
            </a:r>
            <a:endParaRPr lang="en-GB" sz="1500" dirty="0">
              <a:solidFill>
                <a:schemeClr val="tx1">
                  <a:lumMod val="75000"/>
                  <a:lumOff val="25000"/>
                </a:schemeClr>
              </a:solidFill>
              <a:latin typeface="Arial Narrow" panose="020B0606020202030204" pitchFamily="34" charset="0"/>
              <a:ea typeface="Calibri" panose="020F0502020204030204" pitchFamily="34" charset="0"/>
              <a:cs typeface="Times New Roman" panose="02020603050405020304" pitchFamily="18" charset="0"/>
            </a:endParaRPr>
          </a:p>
          <a:p>
            <a:pPr marL="742950" lvl="1" indent="-285750">
              <a:lnSpc>
                <a:spcPct val="107000"/>
              </a:lnSpc>
              <a:buFont typeface="Arial" panose="020B0604020202020204" pitchFamily="34" charset="0"/>
              <a:buChar char="•"/>
            </a:pPr>
            <a:r>
              <a:rPr lang="lv-LV" sz="1500" dirty="0">
                <a:solidFill>
                  <a:schemeClr val="tx1">
                    <a:lumMod val="75000"/>
                    <a:lumOff val="25000"/>
                  </a:schemeClr>
                </a:solidFill>
                <a:latin typeface="Arial Narrow" panose="020B0606020202030204" pitchFamily="34" charset="0"/>
                <a:ea typeface="Calibri" panose="020F0502020204030204" pitchFamily="34" charset="0"/>
                <a:cs typeface="Times New Roman" panose="02020603050405020304" pitchFamily="18" charset="0"/>
              </a:rPr>
              <a:t>Vidzemē: valsts atbalsts ir sniedzams tikai tiem, kuri ir godprātīgi maksājuši nodokļu</a:t>
            </a:r>
            <a:endParaRPr lang="en-GB" sz="1500" dirty="0">
              <a:solidFill>
                <a:schemeClr val="tx1">
                  <a:lumMod val="75000"/>
                  <a:lumOff val="25000"/>
                </a:schemeClr>
              </a:solidFill>
              <a:latin typeface="Arial Narrow" panose="020B0606020202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startAt="4"/>
            </a:pPr>
            <a:r>
              <a:rPr lang="lv-LV" sz="1600" b="1" dirty="0">
                <a:solidFill>
                  <a:schemeClr val="tx1">
                    <a:lumMod val="75000"/>
                    <a:lumOff val="25000"/>
                  </a:schemeClr>
                </a:solidFill>
                <a:latin typeface="Arial Narrow" panose="020B0606020202030204" pitchFamily="34" charset="0"/>
                <a:ea typeface="Calibri" panose="020F0502020204030204" pitchFamily="34" charset="0"/>
                <a:cs typeface="Times New Roman" panose="02020603050405020304" pitchFamily="18" charset="0"/>
              </a:rPr>
              <a:t>Personīgo paradumu maiņa</a:t>
            </a:r>
            <a:endParaRPr lang="en-GB" sz="1600" dirty="0">
              <a:solidFill>
                <a:schemeClr val="tx1">
                  <a:lumMod val="75000"/>
                  <a:lumOff val="25000"/>
                </a:schemeClr>
              </a:solidFill>
              <a:latin typeface="Arial Narrow" panose="020B0606020202030204" pitchFamily="34" charset="0"/>
              <a:ea typeface="Calibri" panose="020F0502020204030204" pitchFamily="34" charset="0"/>
              <a:cs typeface="Times New Roman" panose="02020603050405020304" pitchFamily="18" charset="0"/>
            </a:endParaRPr>
          </a:p>
          <a:p>
            <a:pPr marL="742950" lvl="1" indent="-285750">
              <a:lnSpc>
                <a:spcPct val="107000"/>
              </a:lnSpc>
              <a:buFont typeface="Arial" panose="020B0604020202020204" pitchFamily="34" charset="0"/>
              <a:buChar char="•"/>
            </a:pPr>
            <a:r>
              <a:rPr lang="lv-LV" sz="1500" dirty="0">
                <a:solidFill>
                  <a:schemeClr val="tx1">
                    <a:lumMod val="75000"/>
                    <a:lumOff val="25000"/>
                  </a:schemeClr>
                </a:solidFill>
                <a:latin typeface="Arial Narrow" panose="020B0606020202030204" pitchFamily="34" charset="0"/>
                <a:ea typeface="Calibri" panose="020F0502020204030204" pitchFamily="34" charset="0"/>
                <a:cs typeface="Times New Roman" panose="02020603050405020304" pitchFamily="18" charset="0"/>
              </a:rPr>
              <a:t>49,9% iedzīvotāju nav mainījuši iepirkšanās paradumus. 38,5% apmeklēja veikalus retāk, neizmantojot iepirkšanos internetā, un 9,3% deva priekšroku pirkumiem internetā. </a:t>
            </a:r>
            <a:endParaRPr lang="en-GB" sz="1500" dirty="0">
              <a:solidFill>
                <a:schemeClr val="tx1">
                  <a:lumMod val="75000"/>
                  <a:lumOff val="25000"/>
                </a:schemeClr>
              </a:solidFill>
              <a:latin typeface="Arial Narrow" panose="020B0606020202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startAt="5"/>
            </a:pPr>
            <a:r>
              <a:rPr lang="lv-LV" sz="1600" b="1" dirty="0">
                <a:solidFill>
                  <a:schemeClr val="tx1">
                    <a:lumMod val="75000"/>
                    <a:lumOff val="25000"/>
                  </a:schemeClr>
                </a:solidFill>
                <a:latin typeface="Arial Narrow" panose="020B0606020202030204" pitchFamily="34" charset="0"/>
                <a:ea typeface="Calibri" panose="020F0502020204030204" pitchFamily="34" charset="0"/>
                <a:cs typeface="Times New Roman" panose="02020603050405020304" pitchFamily="18" charset="0"/>
              </a:rPr>
              <a:t>Covid-19 pandēmijas ietekmi uz iedzīvotāju savstarpējo solidaritāti un nodokļu disciplīnu</a:t>
            </a:r>
            <a:endParaRPr lang="en-GB" sz="1600" dirty="0">
              <a:solidFill>
                <a:schemeClr val="tx1">
                  <a:lumMod val="75000"/>
                  <a:lumOff val="25000"/>
                </a:schemeClr>
              </a:solidFill>
              <a:latin typeface="Arial Narrow" panose="020B0606020202030204" pitchFamily="34" charset="0"/>
              <a:ea typeface="Calibri" panose="020F0502020204030204" pitchFamily="34" charset="0"/>
              <a:cs typeface="Times New Roman" panose="02020603050405020304" pitchFamily="18" charset="0"/>
            </a:endParaRPr>
          </a:p>
          <a:p>
            <a:pPr marL="742950" lvl="1" indent="-285750">
              <a:lnSpc>
                <a:spcPct val="107000"/>
              </a:lnSpc>
              <a:buFont typeface="Arial" panose="020B0604020202020204" pitchFamily="34" charset="0"/>
              <a:buChar char="•"/>
            </a:pPr>
            <a:r>
              <a:rPr lang="lv-LV" sz="1500" dirty="0">
                <a:solidFill>
                  <a:schemeClr val="tx1">
                    <a:lumMod val="75000"/>
                    <a:lumOff val="25000"/>
                  </a:schemeClr>
                </a:solidFill>
                <a:latin typeface="Arial Narrow" panose="020B0606020202030204" pitchFamily="34" charset="0"/>
                <a:ea typeface="Calibri" panose="020F0502020204030204" pitchFamily="34" charset="0"/>
                <a:cs typeface="Times New Roman" panose="02020603050405020304" pitchFamily="18" charset="0"/>
              </a:rPr>
              <a:t>68,4% uzskata, ka izvairīšanās no nodokļiem ir nosodāma un 54,2% uzskata, </a:t>
            </a:r>
          </a:p>
          <a:p>
            <a:pPr lvl="1">
              <a:lnSpc>
                <a:spcPct val="107000"/>
              </a:lnSpc>
            </a:pPr>
            <a:r>
              <a:rPr lang="lv-LV" sz="1500" dirty="0">
                <a:solidFill>
                  <a:schemeClr val="tx1">
                    <a:lumMod val="75000"/>
                    <a:lumOff val="25000"/>
                  </a:schemeClr>
                </a:solidFill>
                <a:latin typeface="Arial Narrow" panose="020B0606020202030204" pitchFamily="34" charset="0"/>
                <a:ea typeface="Calibri" panose="020F0502020204030204" pitchFamily="34" charset="0"/>
                <a:cs typeface="Times New Roman" panose="02020603050405020304" pitchFamily="18" charset="0"/>
              </a:rPr>
              <a:t>       ka Covid-19 iespaidā cilvēki labprātāk maksā nodokļus.</a:t>
            </a:r>
            <a:endParaRPr lang="en-GB" sz="1500" dirty="0">
              <a:solidFill>
                <a:schemeClr val="tx1">
                  <a:lumMod val="75000"/>
                  <a:lumOff val="25000"/>
                </a:schemeClr>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95144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5">
            <a:extLst>
              <a:ext uri="{FF2B5EF4-FFF2-40B4-BE49-F238E27FC236}">
                <a16:creationId xmlns:a16="http://schemas.microsoft.com/office/drawing/2014/main" id="{47671249-877C-404B-9755-012BC6660C26}"/>
              </a:ext>
            </a:extLst>
          </p:cNvPr>
          <p:cNvPicPr>
            <a:picLocks noChangeAspect="1"/>
          </p:cNvPicPr>
          <p:nvPr/>
        </p:nvPicPr>
        <p:blipFill>
          <a:blip r:embed="rId2"/>
          <a:stretch>
            <a:fillRect/>
          </a:stretch>
        </p:blipFill>
        <p:spPr>
          <a:xfrm>
            <a:off x="0" y="5076092"/>
            <a:ext cx="12192000" cy="1781908"/>
          </a:xfrm>
          <a:prstGeom prst="rect">
            <a:avLst/>
          </a:prstGeom>
        </p:spPr>
      </p:pic>
      <p:pic>
        <p:nvPicPr>
          <p:cNvPr id="10" name="Picture 9" descr="A picture containing clock&#10;&#10;Description automatically generated">
            <a:extLst>
              <a:ext uri="{FF2B5EF4-FFF2-40B4-BE49-F238E27FC236}">
                <a16:creationId xmlns:a16="http://schemas.microsoft.com/office/drawing/2014/main" id="{9FBB92CB-84DC-4D67-B3F0-3AF5FA55E48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461"/>
            <a:ext cx="1383116" cy="1456506"/>
          </a:xfrm>
          <a:prstGeom prst="rect">
            <a:avLst/>
          </a:prstGeom>
        </p:spPr>
      </p:pic>
      <p:sp>
        <p:nvSpPr>
          <p:cNvPr id="18" name="Rectangle: Rounded Corners 17">
            <a:extLst>
              <a:ext uri="{FF2B5EF4-FFF2-40B4-BE49-F238E27FC236}">
                <a16:creationId xmlns:a16="http://schemas.microsoft.com/office/drawing/2014/main" id="{00C4BD1B-85EB-41CD-8856-89F4F8917592}"/>
              </a:ext>
            </a:extLst>
          </p:cNvPr>
          <p:cNvSpPr/>
          <p:nvPr/>
        </p:nvSpPr>
        <p:spPr>
          <a:xfrm>
            <a:off x="7434506" y="1405443"/>
            <a:ext cx="1992037" cy="1346982"/>
          </a:xfrm>
          <a:prstGeom prst="roundRect">
            <a:avLst/>
          </a:prstGeom>
          <a:solidFill>
            <a:srgbClr val="21A5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600" b="1" dirty="0">
                <a:latin typeface="Arial Narrow" panose="020B0606020202030204" pitchFamily="34" charset="0"/>
              </a:rPr>
              <a:t>Politisko trendu ekonomiskā ietekme (protekcionisms, eksports, migrācija, u.c.) WP6 </a:t>
            </a:r>
            <a:endParaRPr lang="en-GB" sz="1400" b="1" dirty="0"/>
          </a:p>
        </p:txBody>
      </p:sp>
      <p:sp>
        <p:nvSpPr>
          <p:cNvPr id="21" name="Rectangle: Rounded Corners 20">
            <a:extLst>
              <a:ext uri="{FF2B5EF4-FFF2-40B4-BE49-F238E27FC236}">
                <a16:creationId xmlns:a16="http://schemas.microsoft.com/office/drawing/2014/main" id="{26574B02-7130-4791-AB07-7C3A28468659}"/>
              </a:ext>
            </a:extLst>
          </p:cNvPr>
          <p:cNvSpPr/>
          <p:nvPr/>
        </p:nvSpPr>
        <p:spPr>
          <a:xfrm>
            <a:off x="3563368" y="1016192"/>
            <a:ext cx="2177156" cy="1529516"/>
          </a:xfrm>
          <a:prstGeom prst="roundRect">
            <a:avLst/>
          </a:prstGeom>
          <a:solidFill>
            <a:srgbClr val="81233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600" b="1" dirty="0">
                <a:solidFill>
                  <a:schemeClr val="bg1"/>
                </a:solidFill>
                <a:latin typeface="Arial Narrow" panose="020B0606020202030204" pitchFamily="34" charset="0"/>
              </a:rPr>
              <a:t>Valsts atbalsta ierobežojumi, </a:t>
            </a:r>
          </a:p>
          <a:p>
            <a:pPr algn="ctr"/>
            <a:r>
              <a:rPr lang="lv-LV" sz="1600" b="1" dirty="0">
                <a:solidFill>
                  <a:schemeClr val="bg1"/>
                </a:solidFill>
                <a:latin typeface="Arial Narrow" panose="020B0606020202030204" pitchFamily="34" charset="0"/>
              </a:rPr>
              <a:t> Kritēriji valsts atbalsta sniegšanai uzņēmumiem </a:t>
            </a:r>
          </a:p>
          <a:p>
            <a:pPr algn="ctr"/>
            <a:r>
              <a:rPr lang="lv-LV" sz="1600" b="1" dirty="0">
                <a:solidFill>
                  <a:schemeClr val="bg1"/>
                </a:solidFill>
                <a:latin typeface="Arial Narrow" panose="020B0606020202030204" pitchFamily="34" charset="0"/>
              </a:rPr>
              <a:t>WP2</a:t>
            </a:r>
          </a:p>
        </p:txBody>
      </p:sp>
      <p:sp>
        <p:nvSpPr>
          <p:cNvPr id="22" name="Rectangle: Rounded Corners 21">
            <a:extLst>
              <a:ext uri="{FF2B5EF4-FFF2-40B4-BE49-F238E27FC236}">
                <a16:creationId xmlns:a16="http://schemas.microsoft.com/office/drawing/2014/main" id="{194ED280-739E-4E25-9FAF-C93966C14EBD}"/>
              </a:ext>
            </a:extLst>
          </p:cNvPr>
          <p:cNvSpPr/>
          <p:nvPr/>
        </p:nvSpPr>
        <p:spPr>
          <a:xfrm>
            <a:off x="2003743" y="2804414"/>
            <a:ext cx="1765512" cy="1102408"/>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600" b="1" dirty="0">
                <a:latin typeface="Arial Narrow" panose="020B0606020202030204" pitchFamily="34" charset="0"/>
              </a:rPr>
              <a:t>Produktivitāte</a:t>
            </a:r>
          </a:p>
          <a:p>
            <a:pPr algn="ctr"/>
            <a:r>
              <a:rPr lang="lv-LV" sz="1600" b="1" dirty="0">
                <a:latin typeface="Arial Narrow" panose="020B0606020202030204" pitchFamily="34" charset="0"/>
              </a:rPr>
              <a:t>WP2, WP3</a:t>
            </a:r>
          </a:p>
        </p:txBody>
      </p:sp>
      <p:sp>
        <p:nvSpPr>
          <p:cNvPr id="23" name="Rectangle: Rounded Corners 22">
            <a:extLst>
              <a:ext uri="{FF2B5EF4-FFF2-40B4-BE49-F238E27FC236}">
                <a16:creationId xmlns:a16="http://schemas.microsoft.com/office/drawing/2014/main" id="{62E9216B-A56A-4BC1-BF3F-18008FFBC261}"/>
              </a:ext>
            </a:extLst>
          </p:cNvPr>
          <p:cNvSpPr/>
          <p:nvPr/>
        </p:nvSpPr>
        <p:spPr>
          <a:xfrm>
            <a:off x="6393983" y="4581298"/>
            <a:ext cx="1992037" cy="1346983"/>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600" b="1" dirty="0">
                <a:latin typeface="Arial Narrow" panose="020B0606020202030204" pitchFamily="34" charset="0"/>
              </a:rPr>
              <a:t>Strukturālas izmaiņas (nozaru un reģionu griezumā) WP4</a:t>
            </a:r>
          </a:p>
        </p:txBody>
      </p:sp>
      <p:sp>
        <p:nvSpPr>
          <p:cNvPr id="24" name="Rectangle: Rounded Corners 23">
            <a:extLst>
              <a:ext uri="{FF2B5EF4-FFF2-40B4-BE49-F238E27FC236}">
                <a16:creationId xmlns:a16="http://schemas.microsoft.com/office/drawing/2014/main" id="{A34EF072-3854-4323-B63D-3CA9EC7CA318}"/>
              </a:ext>
            </a:extLst>
          </p:cNvPr>
          <p:cNvSpPr/>
          <p:nvPr/>
        </p:nvSpPr>
        <p:spPr>
          <a:xfrm>
            <a:off x="1916664" y="4295298"/>
            <a:ext cx="2320867" cy="1714250"/>
          </a:xfrm>
          <a:prstGeom prst="roundRect">
            <a:avLst/>
          </a:prstGeom>
          <a:solidFill>
            <a:srgbClr val="00A2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600" b="1" dirty="0">
                <a:latin typeface="Arial Narrow" panose="020B0606020202030204" pitchFamily="34" charset="0"/>
              </a:rPr>
              <a:t>Digitalizācija, tehnoloģiskās izmaiņas, zaļā ekonomika, normatīvā bāze  WP4, WP7 –</a:t>
            </a:r>
            <a:r>
              <a:rPr lang="lv-LV" sz="1600" dirty="0">
                <a:latin typeface="Arial Narrow" panose="020B0606020202030204" pitchFamily="34" charset="0"/>
              </a:rPr>
              <a:t> </a:t>
            </a:r>
            <a:r>
              <a:rPr lang="lv-LV" sz="1600" b="1" dirty="0">
                <a:solidFill>
                  <a:schemeClr val="tx1">
                    <a:lumMod val="75000"/>
                    <a:lumOff val="25000"/>
                  </a:schemeClr>
                </a:solidFill>
                <a:latin typeface="Arial Narrow" panose="020B0606020202030204" pitchFamily="34" charset="0"/>
              </a:rPr>
              <a:t>faktori, kas ietekmē produtivitāti</a:t>
            </a:r>
          </a:p>
        </p:txBody>
      </p:sp>
      <p:sp>
        <p:nvSpPr>
          <p:cNvPr id="16" name="Rectangle: Rounded Corners 15">
            <a:extLst>
              <a:ext uri="{FF2B5EF4-FFF2-40B4-BE49-F238E27FC236}">
                <a16:creationId xmlns:a16="http://schemas.microsoft.com/office/drawing/2014/main" id="{F44C1112-7587-4481-BF60-D45DBF102BE0}"/>
              </a:ext>
            </a:extLst>
          </p:cNvPr>
          <p:cNvSpPr/>
          <p:nvPr/>
        </p:nvSpPr>
        <p:spPr>
          <a:xfrm>
            <a:off x="4651946" y="2951310"/>
            <a:ext cx="1992037" cy="1540005"/>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600" b="1" dirty="0">
                <a:latin typeface="Arial Narrow" panose="020B0606020202030204" pitchFamily="34" charset="0"/>
              </a:rPr>
              <a:t>Izaugsme, Konkurētspēja, Eksportspēja WP2,WP3 (tautsaimniecības un uzņēmumu līmenī)</a:t>
            </a:r>
          </a:p>
        </p:txBody>
      </p:sp>
      <p:sp>
        <p:nvSpPr>
          <p:cNvPr id="68" name="Rectangle: Rounded Corners 67">
            <a:extLst>
              <a:ext uri="{FF2B5EF4-FFF2-40B4-BE49-F238E27FC236}">
                <a16:creationId xmlns:a16="http://schemas.microsoft.com/office/drawing/2014/main" id="{74A50962-D762-4286-8393-F858DB40D10F}"/>
              </a:ext>
            </a:extLst>
          </p:cNvPr>
          <p:cNvSpPr/>
          <p:nvPr/>
        </p:nvSpPr>
        <p:spPr>
          <a:xfrm>
            <a:off x="8725044" y="3723462"/>
            <a:ext cx="1992037" cy="1346982"/>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600" b="1" dirty="0">
                <a:latin typeface="Arial Narrow" panose="020B0606020202030204" pitchFamily="34" charset="0"/>
              </a:rPr>
              <a:t>Pārtikas produktu piegāžu ķēžu  pārstrukturēšana WP5</a:t>
            </a:r>
          </a:p>
        </p:txBody>
      </p:sp>
      <p:cxnSp>
        <p:nvCxnSpPr>
          <p:cNvPr id="262" name="Connector: Elbow 261">
            <a:extLst>
              <a:ext uri="{FF2B5EF4-FFF2-40B4-BE49-F238E27FC236}">
                <a16:creationId xmlns:a16="http://schemas.microsoft.com/office/drawing/2014/main" id="{B8C2E00B-7F2B-42B0-A054-F8154923A4E9}"/>
              </a:ext>
            </a:extLst>
          </p:cNvPr>
          <p:cNvCxnSpPr>
            <a:cxnSpLocks/>
            <a:stCxn id="21" idx="1"/>
            <a:endCxn id="22" idx="0"/>
          </p:cNvCxnSpPr>
          <p:nvPr/>
        </p:nvCxnSpPr>
        <p:spPr>
          <a:xfrm rot="10800000" flipV="1">
            <a:off x="2886500" y="1780950"/>
            <a:ext cx="676869" cy="102346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7" name="Connector: Elbow 266">
            <a:extLst>
              <a:ext uri="{FF2B5EF4-FFF2-40B4-BE49-F238E27FC236}">
                <a16:creationId xmlns:a16="http://schemas.microsoft.com/office/drawing/2014/main" id="{93ABB205-BA5A-4B59-A1B8-E6674BF63A40}"/>
              </a:ext>
            </a:extLst>
          </p:cNvPr>
          <p:cNvCxnSpPr>
            <a:cxnSpLocks/>
            <a:stCxn id="24" idx="0"/>
            <a:endCxn id="22" idx="2"/>
          </p:cNvCxnSpPr>
          <p:nvPr/>
        </p:nvCxnSpPr>
        <p:spPr>
          <a:xfrm rot="16200000" flipV="1">
            <a:off x="2787561" y="4005760"/>
            <a:ext cx="388476" cy="190599"/>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5" name="Connector: Elbow 274">
            <a:extLst>
              <a:ext uri="{FF2B5EF4-FFF2-40B4-BE49-F238E27FC236}">
                <a16:creationId xmlns:a16="http://schemas.microsoft.com/office/drawing/2014/main" id="{D74B04EB-060E-4C10-A0C7-D35EF8193CFB}"/>
              </a:ext>
            </a:extLst>
          </p:cNvPr>
          <p:cNvCxnSpPr>
            <a:cxnSpLocks/>
            <a:stCxn id="21" idx="2"/>
            <a:endCxn id="16" idx="0"/>
          </p:cNvCxnSpPr>
          <p:nvPr/>
        </p:nvCxnSpPr>
        <p:spPr>
          <a:xfrm rot="16200000" flipH="1">
            <a:off x="4947154" y="2250499"/>
            <a:ext cx="405602" cy="996019"/>
          </a:xfrm>
          <a:prstGeom prst="bentConnector3">
            <a:avLst>
              <a:gd name="adj1" fmla="val 50000"/>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78" name="Connector: Elbow 277">
            <a:extLst>
              <a:ext uri="{FF2B5EF4-FFF2-40B4-BE49-F238E27FC236}">
                <a16:creationId xmlns:a16="http://schemas.microsoft.com/office/drawing/2014/main" id="{5CFFBBD0-DBE7-40DE-9C64-680FF3D4FD24}"/>
              </a:ext>
            </a:extLst>
          </p:cNvPr>
          <p:cNvCxnSpPr>
            <a:cxnSpLocks/>
            <a:stCxn id="18" idx="1"/>
            <a:endCxn id="16" idx="3"/>
          </p:cNvCxnSpPr>
          <p:nvPr/>
        </p:nvCxnSpPr>
        <p:spPr>
          <a:xfrm rot="10800000" flipV="1">
            <a:off x="6643984" y="2078933"/>
            <a:ext cx="790523" cy="1642379"/>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4" name="Connector: Elbow 283">
            <a:extLst>
              <a:ext uri="{FF2B5EF4-FFF2-40B4-BE49-F238E27FC236}">
                <a16:creationId xmlns:a16="http://schemas.microsoft.com/office/drawing/2014/main" id="{597225E5-0179-48F7-B3C2-A292E84C33EB}"/>
              </a:ext>
            </a:extLst>
          </p:cNvPr>
          <p:cNvCxnSpPr>
            <a:cxnSpLocks/>
            <a:stCxn id="18" idx="2"/>
            <a:endCxn id="68" idx="0"/>
          </p:cNvCxnSpPr>
          <p:nvPr/>
        </p:nvCxnSpPr>
        <p:spPr>
          <a:xfrm rot="16200000" flipH="1">
            <a:off x="8590276" y="2592674"/>
            <a:ext cx="971037" cy="1290538"/>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7" name="Connector: Elbow 286">
            <a:extLst>
              <a:ext uri="{FF2B5EF4-FFF2-40B4-BE49-F238E27FC236}">
                <a16:creationId xmlns:a16="http://schemas.microsoft.com/office/drawing/2014/main" id="{1E10676A-AFF1-448C-889D-19091E76F533}"/>
              </a:ext>
            </a:extLst>
          </p:cNvPr>
          <p:cNvCxnSpPr>
            <a:cxnSpLocks/>
            <a:stCxn id="18" idx="2"/>
            <a:endCxn id="23" idx="0"/>
          </p:cNvCxnSpPr>
          <p:nvPr/>
        </p:nvCxnSpPr>
        <p:spPr>
          <a:xfrm rot="5400000">
            <a:off x="6995828" y="3146600"/>
            <a:ext cx="1828873" cy="1040523"/>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2" name="Connector: Elbow 291">
            <a:extLst>
              <a:ext uri="{FF2B5EF4-FFF2-40B4-BE49-F238E27FC236}">
                <a16:creationId xmlns:a16="http://schemas.microsoft.com/office/drawing/2014/main" id="{10C773BD-BD66-4FE9-B38A-65159511A8F4}"/>
              </a:ext>
            </a:extLst>
          </p:cNvPr>
          <p:cNvCxnSpPr>
            <a:cxnSpLocks/>
            <a:stCxn id="68" idx="1"/>
            <a:endCxn id="23" idx="3"/>
          </p:cNvCxnSpPr>
          <p:nvPr/>
        </p:nvCxnSpPr>
        <p:spPr>
          <a:xfrm rot="10800000" flipV="1">
            <a:off x="8386020" y="4396952"/>
            <a:ext cx="339024" cy="857837"/>
          </a:xfrm>
          <a:prstGeom prst="bentConnector3">
            <a:avLst>
              <a:gd name="adj1" fmla="val 50000"/>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96" name="Connector: Elbow 295">
            <a:extLst>
              <a:ext uri="{FF2B5EF4-FFF2-40B4-BE49-F238E27FC236}">
                <a16:creationId xmlns:a16="http://schemas.microsoft.com/office/drawing/2014/main" id="{C9196E6E-0FE1-4C01-8098-B7F0FC310867}"/>
              </a:ext>
            </a:extLst>
          </p:cNvPr>
          <p:cNvCxnSpPr>
            <a:cxnSpLocks/>
            <a:stCxn id="22" idx="3"/>
            <a:endCxn id="16" idx="1"/>
          </p:cNvCxnSpPr>
          <p:nvPr/>
        </p:nvCxnSpPr>
        <p:spPr>
          <a:xfrm>
            <a:off x="3769255" y="3355618"/>
            <a:ext cx="882691" cy="365695"/>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Connector: Elbow 24">
            <a:extLst>
              <a:ext uri="{FF2B5EF4-FFF2-40B4-BE49-F238E27FC236}">
                <a16:creationId xmlns:a16="http://schemas.microsoft.com/office/drawing/2014/main" id="{56F89005-3A93-4B7D-B0D3-9F1DD4FAF660}"/>
              </a:ext>
            </a:extLst>
          </p:cNvPr>
          <p:cNvCxnSpPr>
            <a:cxnSpLocks/>
            <a:stCxn id="21" idx="0"/>
            <a:endCxn id="24" idx="2"/>
          </p:cNvCxnSpPr>
          <p:nvPr/>
        </p:nvCxnSpPr>
        <p:spPr>
          <a:xfrm rot="16200000" flipH="1" flipV="1">
            <a:off x="1367844" y="2725446"/>
            <a:ext cx="4993356" cy="1574848"/>
          </a:xfrm>
          <a:prstGeom prst="bentConnector5">
            <a:avLst>
              <a:gd name="adj1" fmla="val -4578"/>
              <a:gd name="adj2" fmla="val 188201"/>
              <a:gd name="adj3" fmla="val 104578"/>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Connector: Elbow 50">
            <a:extLst>
              <a:ext uri="{FF2B5EF4-FFF2-40B4-BE49-F238E27FC236}">
                <a16:creationId xmlns:a16="http://schemas.microsoft.com/office/drawing/2014/main" id="{82E2948D-B6C0-4B30-AC5F-35C55B38A5DF}"/>
              </a:ext>
            </a:extLst>
          </p:cNvPr>
          <p:cNvCxnSpPr>
            <a:cxnSpLocks/>
            <a:stCxn id="23" idx="1"/>
            <a:endCxn id="16" idx="2"/>
          </p:cNvCxnSpPr>
          <p:nvPr/>
        </p:nvCxnSpPr>
        <p:spPr>
          <a:xfrm rot="10800000">
            <a:off x="5647965" y="4491316"/>
            <a:ext cx="746018" cy="763475"/>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1AE15243-332E-4C06-974A-2939A6ECA4D1}"/>
              </a:ext>
            </a:extLst>
          </p:cNvPr>
          <p:cNvSpPr txBox="1"/>
          <p:nvPr/>
        </p:nvSpPr>
        <p:spPr>
          <a:xfrm>
            <a:off x="3515671" y="247997"/>
            <a:ext cx="5756623" cy="523220"/>
          </a:xfrm>
          <a:prstGeom prst="rect">
            <a:avLst/>
          </a:prstGeom>
          <a:noFill/>
        </p:spPr>
        <p:txBody>
          <a:bodyPr wrap="square" rtlCol="0">
            <a:spAutoFit/>
          </a:bodyPr>
          <a:lstStyle/>
          <a:p>
            <a:r>
              <a:rPr lang="lv-LV" altLang="lv-LV" sz="2800" b="1" u="sng" dirty="0">
                <a:solidFill>
                  <a:srgbClr val="7E0000"/>
                </a:solidFill>
                <a:latin typeface="Arial Narrow" panose="020B0606020202030204" pitchFamily="34" charset="0"/>
              </a:rPr>
              <a:t>Projekta izpētes bloku mijiedarbība</a:t>
            </a:r>
            <a:endParaRPr lang="en-GB" sz="2800" u="sng" dirty="0">
              <a:solidFill>
                <a:schemeClr val="tx1">
                  <a:lumMod val="65000"/>
                  <a:lumOff val="35000"/>
                </a:schemeClr>
              </a:solidFill>
              <a:latin typeface="Arial Narrow" panose="020B0606020202030204" pitchFamily="34" charset="0"/>
            </a:endParaRPr>
          </a:p>
        </p:txBody>
      </p:sp>
      <p:pic>
        <p:nvPicPr>
          <p:cNvPr id="27" name="Picture 26">
            <a:extLst>
              <a:ext uri="{FF2B5EF4-FFF2-40B4-BE49-F238E27FC236}">
                <a16:creationId xmlns:a16="http://schemas.microsoft.com/office/drawing/2014/main" id="{C18F6721-6F9D-4412-B0F8-DE72A5EFEE2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80574" y="215818"/>
            <a:ext cx="2211426" cy="1021947"/>
          </a:xfrm>
          <a:prstGeom prst="rect">
            <a:avLst/>
          </a:prstGeom>
        </p:spPr>
      </p:pic>
    </p:spTree>
    <p:extLst>
      <p:ext uri="{BB962C8B-B14F-4D97-AF65-F5344CB8AC3E}">
        <p14:creationId xmlns:p14="http://schemas.microsoft.com/office/powerpoint/2010/main" val="1183538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137423" y="1260088"/>
            <a:ext cx="10239661" cy="1897990"/>
          </a:xfrm>
        </p:spPr>
        <p:txBody>
          <a:bodyPr>
            <a:normAutofit fontScale="90000"/>
          </a:bodyPr>
          <a:lstStyle/>
          <a:p>
            <a:pPr algn="ctr"/>
            <a:r>
              <a:rPr lang="en-GB" sz="3100" b="1" u="sng" dirty="0" err="1">
                <a:solidFill>
                  <a:srgbClr val="7E0000"/>
                </a:solidFill>
                <a:latin typeface="Arial Narrow" panose="020B0606020202030204" pitchFamily="34" charset="0"/>
                <a:ea typeface="+mn-ea"/>
                <a:cs typeface="+mn-cs"/>
              </a:rPr>
              <a:t>Starptautiskās</a:t>
            </a:r>
            <a:r>
              <a:rPr lang="en-GB" sz="3100" b="1" u="sng" dirty="0">
                <a:solidFill>
                  <a:srgbClr val="7E0000"/>
                </a:solidFill>
                <a:latin typeface="Arial Narrow" panose="020B0606020202030204" pitchFamily="34" charset="0"/>
                <a:ea typeface="+mn-ea"/>
                <a:cs typeface="+mn-cs"/>
              </a:rPr>
              <a:t> </a:t>
            </a:r>
            <a:r>
              <a:rPr lang="en-GB" sz="3100" b="1" u="sng" dirty="0" err="1">
                <a:solidFill>
                  <a:srgbClr val="7E0000"/>
                </a:solidFill>
                <a:latin typeface="Arial Narrow" panose="020B0606020202030204" pitchFamily="34" charset="0"/>
                <a:ea typeface="+mn-ea"/>
                <a:cs typeface="+mn-cs"/>
              </a:rPr>
              <a:t>sadarbības</a:t>
            </a:r>
            <a:r>
              <a:rPr lang="en-GB" sz="3100" b="1" u="sng" dirty="0">
                <a:solidFill>
                  <a:srgbClr val="7E0000"/>
                </a:solidFill>
                <a:latin typeface="Arial Narrow" panose="020B0606020202030204" pitchFamily="34" charset="0"/>
                <a:ea typeface="+mn-ea"/>
                <a:cs typeface="+mn-cs"/>
              </a:rPr>
              <a:t> </a:t>
            </a:r>
            <a:r>
              <a:rPr lang="en-GB" sz="3100" b="1" u="sng" dirty="0" err="1">
                <a:solidFill>
                  <a:srgbClr val="7E0000"/>
                </a:solidFill>
                <a:latin typeface="Arial Narrow" panose="020B0606020202030204" pitchFamily="34" charset="0"/>
                <a:ea typeface="+mn-ea"/>
                <a:cs typeface="+mn-cs"/>
              </a:rPr>
              <a:t>rezultāts</a:t>
            </a:r>
            <a:br>
              <a:rPr lang="en-GB" b="1" dirty="0">
                <a:latin typeface="Arial Narrow" panose="020B0606020202030204" pitchFamily="34" charset="0"/>
              </a:rPr>
            </a:br>
            <a:br>
              <a:rPr lang="en-GB" b="1" dirty="0">
                <a:latin typeface="Arial Narrow" panose="020B0606020202030204" pitchFamily="34" charset="0"/>
              </a:rPr>
            </a:br>
            <a:r>
              <a:rPr lang="en-GB" sz="4000" b="1" dirty="0">
                <a:solidFill>
                  <a:schemeClr val="tx1">
                    <a:lumMod val="75000"/>
                    <a:lumOff val="25000"/>
                  </a:schemeClr>
                </a:solidFill>
                <a:latin typeface="Arial Narrow" panose="020B0606020202030204" pitchFamily="34" charset="0"/>
              </a:rPr>
              <a:t>A comparative review of socio-economic implications of the coronavirus pandemic in the Baltic States</a:t>
            </a:r>
            <a:br>
              <a:rPr lang="en-GB" b="1" dirty="0">
                <a:solidFill>
                  <a:schemeClr val="tx1">
                    <a:lumMod val="75000"/>
                    <a:lumOff val="25000"/>
                  </a:schemeClr>
                </a:solidFill>
                <a:latin typeface="Arial Narrow" panose="020B0606020202030204" pitchFamily="34" charset="0"/>
              </a:rPr>
            </a:br>
            <a:br>
              <a:rPr lang="en-GB" sz="2000" dirty="0">
                <a:solidFill>
                  <a:schemeClr val="tx1">
                    <a:lumMod val="75000"/>
                    <a:lumOff val="25000"/>
                  </a:schemeClr>
                </a:solidFill>
                <a:latin typeface="Arial Narrow" panose="020B0606020202030204" pitchFamily="34" charset="0"/>
              </a:rPr>
            </a:br>
            <a:r>
              <a:rPr lang="en-US" sz="2000" b="1" dirty="0">
                <a:solidFill>
                  <a:schemeClr val="tx1">
                    <a:lumMod val="75000"/>
                    <a:lumOff val="25000"/>
                  </a:schemeClr>
                </a:solidFill>
                <a:latin typeface="Arial Narrow" panose="020B0606020202030204" pitchFamily="34" charset="0"/>
              </a:rPr>
              <a:t>This review is a joint work of Foresight Centre of Parliament of Estonian, Productivity Research Institute LV PEAK of the University of Latvia and Government Strategic Analysis Center (STRATA) of Lithuania. The review will be presented at the Baltic </a:t>
            </a:r>
            <a:r>
              <a:rPr lang="en-US" sz="2000" b="1" dirty="0" err="1">
                <a:solidFill>
                  <a:schemeClr val="tx1">
                    <a:lumMod val="75000"/>
                    <a:lumOff val="25000"/>
                  </a:schemeClr>
                </a:solidFill>
                <a:latin typeface="Arial Narrow" panose="020B0606020202030204" pitchFamily="34" charset="0"/>
              </a:rPr>
              <a:t>Assambly</a:t>
            </a:r>
            <a:r>
              <a:rPr lang="en-US" sz="2000" b="1" dirty="0">
                <a:solidFill>
                  <a:schemeClr val="tx1">
                    <a:lumMod val="75000"/>
                    <a:lumOff val="25000"/>
                  </a:schemeClr>
                </a:solidFill>
                <a:latin typeface="Arial Narrow" panose="020B0606020202030204" pitchFamily="34" charset="0"/>
              </a:rPr>
              <a:t> on 6 November 2020.</a:t>
            </a:r>
            <a:endParaRPr lang="et-EE" sz="2000" b="1" dirty="0">
              <a:solidFill>
                <a:schemeClr val="tx1">
                  <a:lumMod val="75000"/>
                  <a:lumOff val="25000"/>
                </a:schemeClr>
              </a:solidFill>
              <a:latin typeface="Arial Narrow" panose="020B0606020202030204" pitchFamily="34" charset="0"/>
            </a:endParaRPr>
          </a:p>
        </p:txBody>
      </p:sp>
      <p:pic>
        <p:nvPicPr>
          <p:cNvPr id="5" name="Sisu kohatäide 4"/>
          <p:cNvPicPr>
            <a:picLocks noGrp="1" noChangeAspect="1"/>
          </p:cNvPicPr>
          <p:nvPr>
            <p:ph idx="1"/>
          </p:nvPr>
        </p:nvPicPr>
        <p:blipFill>
          <a:blip r:embed="rId2"/>
          <a:stretch>
            <a:fillRect/>
          </a:stretch>
        </p:blipFill>
        <p:spPr>
          <a:xfrm>
            <a:off x="440287" y="4248279"/>
            <a:ext cx="3261643" cy="621846"/>
          </a:xfrm>
          <a:prstGeom prst="rect">
            <a:avLst/>
          </a:prstGeom>
        </p:spPr>
      </p:pic>
      <p:sp>
        <p:nvSpPr>
          <p:cNvPr id="4" name="Slaidinumbri kohatäide 3"/>
          <p:cNvSpPr>
            <a:spLocks noGrp="1"/>
          </p:cNvSpPr>
          <p:nvPr>
            <p:ph type="sldNum" sz="quarter" idx="10"/>
          </p:nvPr>
        </p:nvSpPr>
        <p:spPr/>
        <p:txBody>
          <a:bodyPr/>
          <a:lstStyle/>
          <a:p>
            <a:pPr>
              <a:defRPr/>
            </a:pPr>
            <a:fld id="{726F5453-3A08-4FA9-B376-13B588D73F61}" type="slidenum">
              <a:rPr lang="en-US" smtClean="0"/>
              <a:pPr>
                <a:defRPr/>
              </a:pPr>
              <a:t>7</a:t>
            </a:fld>
            <a:endParaRPr lang="en-US" dirty="0"/>
          </a:p>
        </p:txBody>
      </p:sp>
      <p:pic>
        <p:nvPicPr>
          <p:cNvPr id="6" name="Pilt 5"/>
          <p:cNvPicPr>
            <a:picLocks noChangeAspect="1"/>
          </p:cNvPicPr>
          <p:nvPr/>
        </p:nvPicPr>
        <p:blipFill>
          <a:blip r:embed="rId3"/>
          <a:stretch>
            <a:fillRect/>
          </a:stretch>
        </p:blipFill>
        <p:spPr>
          <a:xfrm>
            <a:off x="4873646" y="4080624"/>
            <a:ext cx="3237257" cy="1329043"/>
          </a:xfrm>
          <a:prstGeom prst="rect">
            <a:avLst/>
          </a:prstGeom>
        </p:spPr>
      </p:pic>
      <p:pic>
        <p:nvPicPr>
          <p:cNvPr id="7" name="Pilt 6"/>
          <p:cNvPicPr>
            <a:picLocks noChangeAspect="1"/>
          </p:cNvPicPr>
          <p:nvPr/>
        </p:nvPicPr>
        <p:blipFill>
          <a:blip r:embed="rId4"/>
          <a:stretch>
            <a:fillRect/>
          </a:stretch>
        </p:blipFill>
        <p:spPr>
          <a:xfrm>
            <a:off x="9282619" y="3708736"/>
            <a:ext cx="2469094" cy="1700931"/>
          </a:xfrm>
          <a:prstGeom prst="rect">
            <a:avLst/>
          </a:prstGeom>
        </p:spPr>
      </p:pic>
      <p:pic>
        <p:nvPicPr>
          <p:cNvPr id="8" name="Picture 7">
            <a:extLst>
              <a:ext uri="{FF2B5EF4-FFF2-40B4-BE49-F238E27FC236}">
                <a16:creationId xmlns:a16="http://schemas.microsoft.com/office/drawing/2014/main" id="{0D6E4808-F71C-4E2C-A71D-759B8558F61B}"/>
              </a:ext>
            </a:extLst>
          </p:cNvPr>
          <p:cNvPicPr>
            <a:picLocks noChangeAspect="1"/>
          </p:cNvPicPr>
          <p:nvPr/>
        </p:nvPicPr>
        <p:blipFill>
          <a:blip r:embed="rId5"/>
          <a:stretch>
            <a:fillRect/>
          </a:stretch>
        </p:blipFill>
        <p:spPr>
          <a:xfrm>
            <a:off x="0" y="5076092"/>
            <a:ext cx="12192000" cy="1781908"/>
          </a:xfrm>
          <a:prstGeom prst="rect">
            <a:avLst/>
          </a:prstGeom>
        </p:spPr>
      </p:pic>
    </p:spTree>
    <p:extLst>
      <p:ext uri="{BB962C8B-B14F-4D97-AF65-F5344CB8AC3E}">
        <p14:creationId xmlns:p14="http://schemas.microsoft.com/office/powerpoint/2010/main" val="1218274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7122321-1343-4396-A1BB-46D9D108FD1E}"/>
              </a:ext>
            </a:extLst>
          </p:cNvPr>
          <p:cNvPicPr>
            <a:picLocks noChangeAspect="1"/>
          </p:cNvPicPr>
          <p:nvPr/>
        </p:nvPicPr>
        <p:blipFill>
          <a:blip r:embed="rId2"/>
          <a:stretch>
            <a:fillRect/>
          </a:stretch>
        </p:blipFill>
        <p:spPr>
          <a:xfrm>
            <a:off x="0" y="5076092"/>
            <a:ext cx="12192000" cy="1781908"/>
          </a:xfrm>
          <a:prstGeom prst="rect">
            <a:avLst/>
          </a:prstGeom>
        </p:spPr>
      </p:pic>
      <p:pic>
        <p:nvPicPr>
          <p:cNvPr id="3" name="Picture 2" descr="A picture containing clock&#10;&#10;Description automatically generated">
            <a:extLst>
              <a:ext uri="{FF2B5EF4-FFF2-40B4-BE49-F238E27FC236}">
                <a16:creationId xmlns:a16="http://schemas.microsoft.com/office/drawing/2014/main" id="{D6B44459-6792-49BA-898A-7B4CD1FDE7F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461"/>
            <a:ext cx="1383116" cy="1456506"/>
          </a:xfrm>
          <a:prstGeom prst="rect">
            <a:avLst/>
          </a:prstGeom>
        </p:spPr>
      </p:pic>
      <p:pic>
        <p:nvPicPr>
          <p:cNvPr id="4" name="Picture 3">
            <a:extLst>
              <a:ext uri="{FF2B5EF4-FFF2-40B4-BE49-F238E27FC236}">
                <a16:creationId xmlns:a16="http://schemas.microsoft.com/office/drawing/2014/main" id="{CE96D989-C317-4FA0-9401-2D887F171E6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80574" y="215818"/>
            <a:ext cx="2211426" cy="1021947"/>
          </a:xfrm>
          <a:prstGeom prst="rect">
            <a:avLst/>
          </a:prstGeom>
        </p:spPr>
      </p:pic>
      <p:sp>
        <p:nvSpPr>
          <p:cNvPr id="5" name="TextBox 4">
            <a:extLst>
              <a:ext uri="{FF2B5EF4-FFF2-40B4-BE49-F238E27FC236}">
                <a16:creationId xmlns:a16="http://schemas.microsoft.com/office/drawing/2014/main" id="{6E7F533D-7B5A-4E1B-9BE8-A9F6088BB221}"/>
              </a:ext>
            </a:extLst>
          </p:cNvPr>
          <p:cNvSpPr txBox="1"/>
          <p:nvPr/>
        </p:nvSpPr>
        <p:spPr>
          <a:xfrm>
            <a:off x="1146105" y="969690"/>
            <a:ext cx="9324349" cy="707886"/>
          </a:xfrm>
          <a:prstGeom prst="rect">
            <a:avLst/>
          </a:prstGeom>
          <a:noFill/>
        </p:spPr>
        <p:txBody>
          <a:bodyPr wrap="square" rtlCol="0">
            <a:spAutoFit/>
          </a:bodyPr>
          <a:lstStyle/>
          <a:p>
            <a:pPr algn="ctr"/>
            <a:r>
              <a:rPr lang="lv-LV" sz="2000" dirty="0">
                <a:solidFill>
                  <a:schemeClr val="tx1">
                    <a:lumMod val="75000"/>
                    <a:lumOff val="25000"/>
                  </a:schemeClr>
                </a:solidFill>
                <a:latin typeface="Arial Narrow" panose="020B0606020202030204" pitchFamily="34" charset="0"/>
              </a:rPr>
              <a:t>IKP un produktivitātes pēc nodarbināto skaita pieaugums Baltijas valstīs</a:t>
            </a:r>
          </a:p>
          <a:p>
            <a:pPr algn="ctr"/>
            <a:r>
              <a:rPr lang="lv-LV" sz="2000" dirty="0">
                <a:solidFill>
                  <a:schemeClr val="tx1">
                    <a:lumMod val="75000"/>
                    <a:lumOff val="25000"/>
                  </a:schemeClr>
                </a:solidFill>
                <a:latin typeface="Arial Narrow" panose="020B0606020202030204" pitchFamily="34" charset="0"/>
              </a:rPr>
              <a:t>(% vidēji gadā)</a:t>
            </a:r>
          </a:p>
        </p:txBody>
      </p:sp>
      <p:sp>
        <p:nvSpPr>
          <p:cNvPr id="7" name="Title 3">
            <a:extLst>
              <a:ext uri="{FF2B5EF4-FFF2-40B4-BE49-F238E27FC236}">
                <a16:creationId xmlns:a16="http://schemas.microsoft.com/office/drawing/2014/main" id="{0B91A4DB-39E3-4E9E-8D9D-B12C7B364106}"/>
              </a:ext>
            </a:extLst>
          </p:cNvPr>
          <p:cNvSpPr txBox="1">
            <a:spLocks/>
          </p:cNvSpPr>
          <p:nvPr/>
        </p:nvSpPr>
        <p:spPr>
          <a:xfrm>
            <a:off x="1345602" y="144110"/>
            <a:ext cx="8887841" cy="798655"/>
          </a:xfrm>
          <a:prstGeom prst="rect">
            <a:avLst/>
          </a:prstGeom>
        </p:spPr>
        <p:txBody>
          <a:bodyP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lv-LV" altLang="lv-LV" sz="2800" b="1" u="sng" dirty="0">
                <a:solidFill>
                  <a:srgbClr val="7E0000"/>
                </a:solidFill>
                <a:latin typeface="Arial Narrow" panose="020B0606020202030204" pitchFamily="34" charset="0"/>
              </a:rPr>
              <a:t>Covid-19 pandēmija Latvijas ekonomiku ir skārusi spēcīgāk nekā Igauniju un Lietuvu</a:t>
            </a:r>
            <a:endParaRPr lang="lv-LV" sz="2800" b="1" u="sng" dirty="0">
              <a:solidFill>
                <a:schemeClr val="tx1">
                  <a:lumMod val="75000"/>
                  <a:lumOff val="25000"/>
                </a:schemeClr>
              </a:solidFill>
              <a:latin typeface="Arial Narrow" panose="020B0606020202030204" pitchFamily="34" charset="0"/>
            </a:endParaRPr>
          </a:p>
        </p:txBody>
      </p:sp>
      <p:graphicFrame>
        <p:nvGraphicFramePr>
          <p:cNvPr id="8" name="Chart 7">
            <a:extLst>
              <a:ext uri="{FF2B5EF4-FFF2-40B4-BE49-F238E27FC236}">
                <a16:creationId xmlns:a16="http://schemas.microsoft.com/office/drawing/2014/main" id="{E77FF0EB-E784-4159-9AF3-8E07B12CCAEC}"/>
              </a:ext>
            </a:extLst>
          </p:cNvPr>
          <p:cNvGraphicFramePr/>
          <p:nvPr/>
        </p:nvGraphicFramePr>
        <p:xfrm>
          <a:off x="1003571" y="1713015"/>
          <a:ext cx="10184858" cy="4709156"/>
        </p:xfrm>
        <a:graphic>
          <a:graphicData uri="http://schemas.openxmlformats.org/drawingml/2006/chart">
            <c:chart xmlns:c="http://schemas.openxmlformats.org/drawingml/2006/chart" xmlns:r="http://schemas.openxmlformats.org/officeDocument/2006/relationships" r:id="rId5"/>
          </a:graphicData>
        </a:graphic>
      </p:graphicFrame>
      <p:sp>
        <p:nvSpPr>
          <p:cNvPr id="6" name="TextBox 5">
            <a:extLst>
              <a:ext uri="{FF2B5EF4-FFF2-40B4-BE49-F238E27FC236}">
                <a16:creationId xmlns:a16="http://schemas.microsoft.com/office/drawing/2014/main" id="{EC4B3324-871C-4505-A881-9D954A2A018E}"/>
              </a:ext>
            </a:extLst>
          </p:cNvPr>
          <p:cNvSpPr txBox="1"/>
          <p:nvPr/>
        </p:nvSpPr>
        <p:spPr>
          <a:xfrm>
            <a:off x="1146105" y="6356975"/>
            <a:ext cx="2994212" cy="646331"/>
          </a:xfrm>
          <a:prstGeom prst="rect">
            <a:avLst/>
          </a:prstGeom>
          <a:noFill/>
        </p:spPr>
        <p:txBody>
          <a:bodyPr wrap="square" rtlCol="0">
            <a:spAutoFit/>
          </a:bodyPr>
          <a:lstStyle/>
          <a:p>
            <a:r>
              <a:rPr lang="lv-LV" dirty="0">
                <a:solidFill>
                  <a:schemeClr val="tx1">
                    <a:lumMod val="75000"/>
                    <a:lumOff val="25000"/>
                  </a:schemeClr>
                </a:solidFill>
                <a:latin typeface="Arial Narrow" panose="020B0606020202030204" pitchFamily="34" charset="0"/>
              </a:rPr>
              <a:t>Avots: autoru aprēķins</a:t>
            </a:r>
            <a:endParaRPr lang="en-GB" dirty="0">
              <a:solidFill>
                <a:schemeClr val="tx1">
                  <a:lumMod val="75000"/>
                  <a:lumOff val="25000"/>
                </a:schemeClr>
              </a:solidFill>
              <a:latin typeface="Arial Narrow" panose="020B0606020202030204" pitchFamily="34" charset="0"/>
            </a:endParaRPr>
          </a:p>
          <a:p>
            <a:endParaRPr lang="en-GB" dirty="0"/>
          </a:p>
        </p:txBody>
      </p:sp>
    </p:spTree>
    <p:extLst>
      <p:ext uri="{BB962C8B-B14F-4D97-AF65-F5344CB8AC3E}">
        <p14:creationId xmlns:p14="http://schemas.microsoft.com/office/powerpoint/2010/main" val="1196391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7122321-1343-4396-A1BB-46D9D108FD1E}"/>
              </a:ext>
            </a:extLst>
          </p:cNvPr>
          <p:cNvPicPr>
            <a:picLocks noChangeAspect="1"/>
          </p:cNvPicPr>
          <p:nvPr/>
        </p:nvPicPr>
        <p:blipFill>
          <a:blip r:embed="rId2"/>
          <a:stretch>
            <a:fillRect/>
          </a:stretch>
        </p:blipFill>
        <p:spPr>
          <a:xfrm>
            <a:off x="0" y="5076092"/>
            <a:ext cx="12192000" cy="1781908"/>
          </a:xfrm>
          <a:prstGeom prst="rect">
            <a:avLst/>
          </a:prstGeom>
        </p:spPr>
      </p:pic>
      <p:pic>
        <p:nvPicPr>
          <p:cNvPr id="3" name="Picture 2" descr="A picture containing clock&#10;&#10;Description automatically generated">
            <a:extLst>
              <a:ext uri="{FF2B5EF4-FFF2-40B4-BE49-F238E27FC236}">
                <a16:creationId xmlns:a16="http://schemas.microsoft.com/office/drawing/2014/main" id="{D6B44459-6792-49BA-898A-7B4CD1FDE7F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461"/>
            <a:ext cx="1383116" cy="1456506"/>
          </a:xfrm>
          <a:prstGeom prst="rect">
            <a:avLst/>
          </a:prstGeom>
        </p:spPr>
      </p:pic>
      <p:pic>
        <p:nvPicPr>
          <p:cNvPr id="4" name="Picture 3">
            <a:extLst>
              <a:ext uri="{FF2B5EF4-FFF2-40B4-BE49-F238E27FC236}">
                <a16:creationId xmlns:a16="http://schemas.microsoft.com/office/drawing/2014/main" id="{CE96D989-C317-4FA0-9401-2D887F171E6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80574" y="215818"/>
            <a:ext cx="2211426" cy="1021947"/>
          </a:xfrm>
          <a:prstGeom prst="rect">
            <a:avLst/>
          </a:prstGeom>
        </p:spPr>
      </p:pic>
      <p:sp>
        <p:nvSpPr>
          <p:cNvPr id="16" name="TextBox 15">
            <a:extLst>
              <a:ext uri="{FF2B5EF4-FFF2-40B4-BE49-F238E27FC236}">
                <a16:creationId xmlns:a16="http://schemas.microsoft.com/office/drawing/2014/main" id="{4560FC13-21A6-4CE7-BD88-0EF59FD369E0}"/>
              </a:ext>
            </a:extLst>
          </p:cNvPr>
          <p:cNvSpPr txBox="1"/>
          <p:nvPr/>
        </p:nvSpPr>
        <p:spPr>
          <a:xfrm>
            <a:off x="2260211" y="6270675"/>
            <a:ext cx="4548552" cy="646331"/>
          </a:xfrm>
          <a:prstGeom prst="rect">
            <a:avLst/>
          </a:prstGeom>
          <a:noFill/>
        </p:spPr>
        <p:txBody>
          <a:bodyPr wrap="square" rtlCol="0">
            <a:spAutoFit/>
          </a:bodyPr>
          <a:lstStyle/>
          <a:p>
            <a:r>
              <a:rPr lang="lv-LV" dirty="0">
                <a:solidFill>
                  <a:schemeClr val="tx1">
                    <a:lumMod val="75000"/>
                    <a:lumOff val="25000"/>
                  </a:schemeClr>
                </a:solidFill>
                <a:latin typeface="Arial Narrow" panose="020B0606020202030204" pitchFamily="34" charset="0"/>
              </a:rPr>
              <a:t>Avots: </a:t>
            </a:r>
            <a:r>
              <a:rPr lang="fr-FR" dirty="0">
                <a:solidFill>
                  <a:schemeClr val="tx1">
                    <a:lumMod val="75000"/>
                    <a:lumOff val="25000"/>
                  </a:schemeClr>
                </a:solidFill>
                <a:latin typeface="Arial Narrow" panose="020B0606020202030204" pitchFamily="34" charset="0"/>
              </a:rPr>
              <a:t>Eiropas </a:t>
            </a:r>
            <a:r>
              <a:rPr lang="fr-FR" dirty="0" err="1">
                <a:solidFill>
                  <a:schemeClr val="tx1">
                    <a:lumMod val="75000"/>
                    <a:lumOff val="25000"/>
                  </a:schemeClr>
                </a:solidFill>
                <a:latin typeface="Arial Narrow" panose="020B0606020202030204" pitchFamily="34" charset="0"/>
              </a:rPr>
              <a:t>fiskālais</a:t>
            </a:r>
            <a:r>
              <a:rPr lang="fr-FR" dirty="0">
                <a:solidFill>
                  <a:schemeClr val="tx1">
                    <a:lumMod val="75000"/>
                    <a:lumOff val="25000"/>
                  </a:schemeClr>
                </a:solidFill>
                <a:latin typeface="Arial Narrow" panose="020B0606020202030204" pitchFamily="34" charset="0"/>
              </a:rPr>
              <a:t> monitors (</a:t>
            </a:r>
            <a:r>
              <a:rPr lang="fr-FR" dirty="0" err="1">
                <a:solidFill>
                  <a:schemeClr val="tx1">
                    <a:lumMod val="75000"/>
                    <a:lumOff val="25000"/>
                  </a:schemeClr>
                </a:solidFill>
                <a:latin typeface="Arial Narrow" panose="020B0606020202030204" pitchFamily="34" charset="0"/>
              </a:rPr>
              <a:t>Septembris</a:t>
            </a:r>
            <a:r>
              <a:rPr lang="fr-FR" dirty="0">
                <a:solidFill>
                  <a:schemeClr val="tx1">
                    <a:lumMod val="75000"/>
                    <a:lumOff val="25000"/>
                  </a:schemeClr>
                </a:solidFill>
                <a:latin typeface="Arial Narrow" panose="020B0606020202030204" pitchFamily="34" charset="0"/>
              </a:rPr>
              <a:t> 2020)</a:t>
            </a:r>
            <a:endParaRPr lang="en-GB" dirty="0">
              <a:solidFill>
                <a:schemeClr val="tx1">
                  <a:lumMod val="75000"/>
                  <a:lumOff val="25000"/>
                </a:schemeClr>
              </a:solidFill>
              <a:latin typeface="Arial Narrow" panose="020B0606020202030204" pitchFamily="34" charset="0"/>
            </a:endParaRPr>
          </a:p>
          <a:p>
            <a:endParaRPr lang="en-GB" dirty="0"/>
          </a:p>
        </p:txBody>
      </p:sp>
      <p:sp>
        <p:nvSpPr>
          <p:cNvPr id="9" name="Title 3">
            <a:extLst>
              <a:ext uri="{FF2B5EF4-FFF2-40B4-BE49-F238E27FC236}">
                <a16:creationId xmlns:a16="http://schemas.microsoft.com/office/drawing/2014/main" id="{4CD03CD7-ED39-464C-A47B-DC26AE230E77}"/>
              </a:ext>
            </a:extLst>
          </p:cNvPr>
          <p:cNvSpPr txBox="1">
            <a:spLocks/>
          </p:cNvSpPr>
          <p:nvPr/>
        </p:nvSpPr>
        <p:spPr>
          <a:xfrm>
            <a:off x="1383116" y="528319"/>
            <a:ext cx="8887841" cy="798655"/>
          </a:xfrm>
          <a:prstGeom prst="rect">
            <a:avLst/>
          </a:prstGeom>
        </p:spPr>
        <p:txBody>
          <a:bodyP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lv-LV" altLang="lv-LV" sz="2800" b="1" u="sng" dirty="0">
                <a:solidFill>
                  <a:srgbClr val="7E0000"/>
                </a:solidFill>
                <a:latin typeface="Arial Narrow" panose="020B0606020202030204" pitchFamily="34" charset="0"/>
              </a:rPr>
              <a:t>Latvijas valsts atbalsts Covid-19 pandēmijas seku mazināšanai kopumā ir mazāks par Igaunijā un Lietuvā sniegto atbalstu</a:t>
            </a:r>
            <a:endParaRPr lang="lv-LV" sz="2800" b="1" u="sng" dirty="0">
              <a:solidFill>
                <a:schemeClr val="tx1">
                  <a:lumMod val="75000"/>
                  <a:lumOff val="25000"/>
                </a:schemeClr>
              </a:solidFill>
              <a:latin typeface="Arial Narrow" panose="020B0606020202030204" pitchFamily="34" charset="0"/>
            </a:endParaRPr>
          </a:p>
        </p:txBody>
      </p:sp>
      <p:graphicFrame>
        <p:nvGraphicFramePr>
          <p:cNvPr id="10" name="Chart 9">
            <a:extLst>
              <a:ext uri="{FF2B5EF4-FFF2-40B4-BE49-F238E27FC236}">
                <a16:creationId xmlns:a16="http://schemas.microsoft.com/office/drawing/2014/main" id="{00000000-0008-0000-0100-000006000000}"/>
              </a:ext>
            </a:extLst>
          </p:cNvPr>
          <p:cNvGraphicFramePr/>
          <p:nvPr/>
        </p:nvGraphicFramePr>
        <p:xfrm>
          <a:off x="1791562" y="1483951"/>
          <a:ext cx="9003323" cy="484573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5890570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1490</TotalTime>
  <Words>1359</Words>
  <Application>Microsoft Macintosh PowerPoint</Application>
  <PresentationFormat>Widescreen</PresentationFormat>
  <Paragraphs>118</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Arial Narrow</vt:lpstr>
      <vt:lpstr>Calibri</vt:lpstr>
      <vt:lpstr>Calibri Light</vt:lpstr>
      <vt:lpstr>Wingdings</vt:lpstr>
      <vt:lpstr>Office Theme</vt:lpstr>
      <vt:lpstr>Valsts pētījumu programmas projekts  Ekonomiskais, politiskais un juridiskais ietvars Latvijas tautsaimniecības potenciāla saglabāšanai un konkurētspējas pieauguma veicināšanai pēc pandēmijas izraisītās krīzes (reCOVery-LV) </vt:lpstr>
      <vt:lpstr>PowerPoint Presentation</vt:lpstr>
      <vt:lpstr>PowerPoint Presentation</vt:lpstr>
      <vt:lpstr>Valsts ilgstspējas teorētiskais rāmis</vt:lpstr>
      <vt:lpstr>Sabiedriskās domas aptaujas rezultāti (veikta septembrī, izmantojot tiešo interviju dzīvesvietās metodi)</vt:lpstr>
      <vt:lpstr>PowerPoint Presentation</vt:lpstr>
      <vt:lpstr>Starptautiskās sadarbības rezultāts  A comparative review of socio-economic implications of the coronavirus pandemic in the Baltic States  This review is a joint work of Foresight Centre of Parliament of Estonian, Productivity Research Institute LV PEAK of the University of Latvia and Government Strategic Analysis Center (STRATA) of Lithuania. The review will be presented at the Baltic Assambly on 6 November 2020.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Valsts pētījumu programmas projekts Ekonomiskais, politiskais un juridiskais ietvars Latvijas tautsaimniecības potenciāla saglabāšanai un konkurētspējas pieauguma veicināšanai pēc pandēmijas izraisītās krīzes (reCOVery-LV)</dc:title>
  <dc:creator>Marta Belasova</dc:creator>
  <cp:lastModifiedBy>Inna steinbuka</cp:lastModifiedBy>
  <cp:revision>130</cp:revision>
  <dcterms:created xsi:type="dcterms:W3CDTF">2020-09-17T07:16:46Z</dcterms:created>
  <dcterms:modified xsi:type="dcterms:W3CDTF">2020-10-28T14:53:01Z</dcterms:modified>
</cp:coreProperties>
</file>