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null)" ContentType="image/x-em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68"/>
  </p:notesMasterIdLst>
  <p:sldIdLst>
    <p:sldId id="277" r:id="rId3"/>
    <p:sldId id="289" r:id="rId4"/>
    <p:sldId id="311" r:id="rId5"/>
    <p:sldId id="312" r:id="rId6"/>
    <p:sldId id="314" r:id="rId7"/>
    <p:sldId id="315" r:id="rId8"/>
    <p:sldId id="316" r:id="rId9"/>
    <p:sldId id="317" r:id="rId10"/>
    <p:sldId id="318" r:id="rId11"/>
    <p:sldId id="319" r:id="rId12"/>
    <p:sldId id="320" r:id="rId13"/>
    <p:sldId id="321" r:id="rId14"/>
    <p:sldId id="322" r:id="rId15"/>
    <p:sldId id="378" r:id="rId16"/>
    <p:sldId id="323" r:id="rId17"/>
    <p:sldId id="324" r:id="rId18"/>
    <p:sldId id="367" r:id="rId19"/>
    <p:sldId id="379" r:id="rId20"/>
    <p:sldId id="380" r:id="rId21"/>
    <p:sldId id="381"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40" r:id="rId37"/>
    <p:sldId id="342" r:id="rId38"/>
    <p:sldId id="343" r:id="rId39"/>
    <p:sldId id="344" r:id="rId40"/>
    <p:sldId id="345" r:id="rId41"/>
    <p:sldId id="347" r:id="rId42"/>
    <p:sldId id="349" r:id="rId43"/>
    <p:sldId id="350" r:id="rId44"/>
    <p:sldId id="352" r:id="rId45"/>
    <p:sldId id="353" r:id="rId46"/>
    <p:sldId id="355" r:id="rId47"/>
    <p:sldId id="365" r:id="rId48"/>
    <p:sldId id="374" r:id="rId49"/>
    <p:sldId id="375" r:id="rId50"/>
    <p:sldId id="369" r:id="rId51"/>
    <p:sldId id="370" r:id="rId52"/>
    <p:sldId id="368" r:id="rId53"/>
    <p:sldId id="366" r:id="rId54"/>
    <p:sldId id="376" r:id="rId55"/>
    <p:sldId id="377" r:id="rId56"/>
    <p:sldId id="356" r:id="rId57"/>
    <p:sldId id="358" r:id="rId58"/>
    <p:sldId id="359" r:id="rId59"/>
    <p:sldId id="360" r:id="rId60"/>
    <p:sldId id="361" r:id="rId61"/>
    <p:sldId id="362" r:id="rId62"/>
    <p:sldId id="363" r:id="rId63"/>
    <p:sldId id="364" r:id="rId64"/>
    <p:sldId id="382" r:id="rId65"/>
    <p:sldId id="383" r:id="rId66"/>
    <p:sldId id="313" r:id="rId67"/>
  </p:sldIdLst>
  <p:sldSz cx="20105688"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8" userDrawn="1">
          <p15:clr>
            <a:srgbClr val="A4A3A4"/>
          </p15:clr>
        </p15:guide>
        <p15:guide id="2" pos="3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45" autoAdjust="0"/>
  </p:normalViewPr>
  <p:slideViewPr>
    <p:cSldViewPr>
      <p:cViewPr varScale="1">
        <p:scale>
          <a:sx n="65" d="100"/>
          <a:sy n="65" d="100"/>
        </p:scale>
        <p:origin x="768" y="90"/>
      </p:cViewPr>
      <p:guideLst>
        <p:guide orient="horz" pos="1258"/>
        <p:guide pos="37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08B457D-1FD7-4999-990C-8EBF61B3321C}" type="datetimeFigureOut">
              <a:rPr lang="en-US" smtClean="0"/>
              <a:t>11/18/2019</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BBD0A03-7A96-48F0-88E2-5167137E9ABC}" type="slidenum">
              <a:rPr lang="en-US" smtClean="0"/>
              <a:t>‹#›</a:t>
            </a:fld>
            <a:endParaRPr lang="en-US"/>
          </a:p>
        </p:txBody>
      </p:sp>
    </p:spTree>
    <p:extLst>
      <p:ext uri="{BB962C8B-B14F-4D97-AF65-F5344CB8AC3E}">
        <p14:creationId xmlns:p14="http://schemas.microsoft.com/office/powerpoint/2010/main" val="40564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50" b="0" i="0">
                <a:solidFill>
                  <a:srgbClr val="ACC0C6"/>
                </a:solidFill>
                <a:latin typeface="Arial (null)"/>
                <a:cs typeface="Arial (null)"/>
              </a:defRPr>
            </a:lvl1pPr>
          </a:lstStyle>
          <a:p>
            <a:endParaRPr dirty="0"/>
          </a:p>
        </p:txBody>
      </p:sp>
      <p:sp>
        <p:nvSpPr>
          <p:cNvPr id="3" name="Holder 3"/>
          <p:cNvSpPr>
            <a:spLocks noGrp="1"/>
          </p:cNvSpPr>
          <p:nvPr>
            <p:ph sz="half" idx="2"/>
          </p:nvPr>
        </p:nvSpPr>
        <p:spPr>
          <a:xfrm>
            <a:off x="1005284" y="2601151"/>
            <a:ext cx="8745975" cy="6540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4429" y="2601151"/>
            <a:ext cx="8745975" cy="6540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p:cNvSpPr/>
          <p:nvPr userDrawn="1"/>
        </p:nvSpPr>
        <p:spPr>
          <a:xfrm>
            <a:off x="1589" y="794"/>
            <a:ext cx="20104099" cy="11308556"/>
          </a:xfrm>
          <a:prstGeom prst="rect">
            <a:avLst/>
          </a:prstGeom>
          <a:blipFill>
            <a:blip r:embed="rId2" cstate="print"/>
            <a:stretch>
              <a:fillRect/>
            </a:stretch>
          </a:blipFill>
        </p:spPr>
        <p:txBody>
          <a:bodyPr wrap="square" lIns="0" tIns="0" rIns="0" bIns="0" rtlCol="0"/>
          <a:lstStyle/>
          <a:p>
            <a:endParaRPr b="0" i="0" dirty="0">
              <a:latin typeface="Arial (null)"/>
            </a:endParaRPr>
          </a:p>
        </p:txBody>
      </p:sp>
      <p:sp>
        <p:nvSpPr>
          <p:cNvPr id="15" name="Picture Placeholder 14"/>
          <p:cNvSpPr>
            <a:spLocks noGrp="1"/>
          </p:cNvSpPr>
          <p:nvPr>
            <p:ph type="pic" sz="quarter" idx="12"/>
          </p:nvPr>
        </p:nvSpPr>
        <p:spPr>
          <a:xfrm>
            <a:off x="0" y="0"/>
            <a:ext cx="20105688" cy="11307763"/>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10" name="Text Placeholder 2"/>
          <p:cNvSpPr>
            <a:spLocks noGrp="1"/>
          </p:cNvSpPr>
          <p:nvPr>
            <p:ph type="body" sz="quarter" idx="11"/>
          </p:nvPr>
        </p:nvSpPr>
        <p:spPr>
          <a:xfrm>
            <a:off x="5736761" y="718526"/>
            <a:ext cx="9533010" cy="3269274"/>
          </a:xfrm>
        </p:spPr>
        <p:txBody>
          <a:bodyPr>
            <a:normAutofit/>
          </a:bodyPr>
          <a:lstStyle>
            <a:lvl1pPr>
              <a:lnSpc>
                <a:spcPct val="76000"/>
              </a:lnSpc>
              <a:defRPr sz="4250" b="1" spc="0" baseline="0">
                <a:solidFill>
                  <a:schemeClr val="bg1"/>
                </a:solidFill>
              </a:defRPr>
            </a:lvl1pPr>
            <a:lvl2pPr>
              <a:lnSpc>
                <a:spcPct val="76000"/>
              </a:lnSpc>
              <a:defRPr sz="4250" b="1" spc="0" baseline="0">
                <a:solidFill>
                  <a:schemeClr val="bg1"/>
                </a:solidFill>
              </a:defRPr>
            </a:lvl2pPr>
            <a:lvl3pPr>
              <a:lnSpc>
                <a:spcPct val="76000"/>
              </a:lnSpc>
              <a:defRPr sz="4250" b="1" spc="0" baseline="0">
                <a:solidFill>
                  <a:schemeClr val="bg1"/>
                </a:solidFill>
              </a:defRPr>
            </a:lvl3pPr>
            <a:lvl4pPr>
              <a:lnSpc>
                <a:spcPct val="76000"/>
              </a:lnSpc>
              <a:defRPr sz="4250" b="1" spc="0" baseline="0">
                <a:solidFill>
                  <a:schemeClr val="bg1"/>
                </a:solidFill>
              </a:defRPr>
            </a:lvl4pPr>
            <a:lvl5pPr>
              <a:lnSpc>
                <a:spcPct val="76000"/>
              </a:lnSpc>
              <a:defRPr sz="4250" b="1" spc="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064919D-7D18-5942-ABB8-0870C2E0C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77584" y="8489950"/>
            <a:ext cx="3308480" cy="28194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4472444" y="7712075"/>
            <a:ext cx="4038600" cy="31242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1442244" y="1387474"/>
            <a:ext cx="10640670" cy="8275793"/>
          </a:xfrm>
        </p:spPr>
        <p:txBody>
          <a:bodyPr numCol="2" spcCol="180000">
            <a:noAutofit/>
          </a:bodyPr>
          <a:lstStyle>
            <a:lvl1pPr>
              <a:defRPr sz="1950" b="1"/>
            </a:lvl1pPr>
            <a:lvl2pPr>
              <a:defRPr sz="1950" b="1"/>
            </a:lvl2pPr>
            <a:lvl3pPr>
              <a:defRPr sz="1950" b="1"/>
            </a:lvl3pPr>
            <a:lvl4pPr>
              <a:defRPr sz="1950" b="1"/>
            </a:lvl4pPr>
            <a:lvl5pPr>
              <a:defRPr sz="195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E322ED5-A418-5F42-ACB8-3B3ADDF3A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1444" y="1387474"/>
            <a:ext cx="4298577" cy="10668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13298818" y="1"/>
            <a:ext cx="6806565" cy="11308715"/>
          </a:xfrm>
          <a:custGeom>
            <a:avLst/>
            <a:gdLst/>
            <a:ahLst/>
            <a:cxnLst/>
            <a:rect l="l" t="t" r="r" b="b"/>
            <a:pathLst>
              <a:path w="6806565" h="11308715">
                <a:moveTo>
                  <a:pt x="0" y="11308556"/>
                </a:moveTo>
                <a:lnTo>
                  <a:pt x="6806075" y="11308556"/>
                </a:lnTo>
                <a:lnTo>
                  <a:pt x="6806075"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10" name="Text Placeholder 2"/>
          <p:cNvSpPr>
            <a:spLocks noGrp="1"/>
          </p:cNvSpPr>
          <p:nvPr>
            <p:ph type="body" sz="quarter" idx="13"/>
          </p:nvPr>
        </p:nvSpPr>
        <p:spPr>
          <a:xfrm>
            <a:off x="14396244" y="1387475"/>
            <a:ext cx="4572000" cy="6228724"/>
          </a:xfrm>
        </p:spPr>
        <p:txBody>
          <a:bodyPr numCol="1" spcCol="180000">
            <a:noAutofit/>
          </a:bodyPr>
          <a:lstStyle>
            <a:lvl1pPr algn="l">
              <a:defRPr sz="1950" b="0">
                <a:solidFill>
                  <a:schemeClr val="bg1"/>
                </a:solidFill>
              </a:defRPr>
            </a:lvl1pPr>
            <a:lvl2pPr algn="l">
              <a:defRPr sz="1950" b="0">
                <a:solidFill>
                  <a:schemeClr val="bg1"/>
                </a:solidFill>
              </a:defRPr>
            </a:lvl2pPr>
            <a:lvl3pPr algn="l">
              <a:defRPr sz="1950" b="0">
                <a:solidFill>
                  <a:schemeClr val="bg1"/>
                </a:solidFill>
              </a:defRPr>
            </a:lvl3pPr>
            <a:lvl4pPr algn="l">
              <a:defRPr sz="1950" b="0">
                <a:solidFill>
                  <a:schemeClr val="bg1"/>
                </a:solidFill>
              </a:defRPr>
            </a:lvl4pPr>
            <a:lvl5pPr algn="l">
              <a:defRPr sz="195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sz="quarter" idx="14"/>
          </p:nvPr>
        </p:nvSpPr>
        <p:spPr>
          <a:xfrm>
            <a:off x="1571625" y="1570038"/>
            <a:ext cx="6215063" cy="4143375"/>
          </a:xfrm>
        </p:spPr>
        <p:txBody>
          <a:bodyPr/>
          <a:lstStyle/>
          <a:p>
            <a:endParaRPr lang="en-US"/>
          </a:p>
        </p:txBody>
      </p:sp>
      <p:sp>
        <p:nvSpPr>
          <p:cNvPr id="19" name="Picture Placeholder 4"/>
          <p:cNvSpPr>
            <a:spLocks noGrp="1"/>
          </p:cNvSpPr>
          <p:nvPr>
            <p:ph type="pic" sz="quarter" idx="15"/>
          </p:nvPr>
        </p:nvSpPr>
        <p:spPr>
          <a:xfrm>
            <a:off x="8027988" y="1570038"/>
            <a:ext cx="4051300" cy="5508625"/>
          </a:xfrm>
        </p:spPr>
        <p:txBody>
          <a:bodyPr/>
          <a:lstStyle/>
          <a:p>
            <a:endParaRPr lang="en-US"/>
          </a:p>
        </p:txBody>
      </p:sp>
      <p:sp>
        <p:nvSpPr>
          <p:cNvPr id="20" name="Picture Placeholder 14"/>
          <p:cNvSpPr>
            <a:spLocks noGrp="1"/>
          </p:cNvSpPr>
          <p:nvPr>
            <p:ph type="pic" sz="quarter" idx="16"/>
          </p:nvPr>
        </p:nvSpPr>
        <p:spPr>
          <a:xfrm>
            <a:off x="1571625" y="5989638"/>
            <a:ext cx="6203950" cy="3748087"/>
          </a:xfrm>
        </p:spPr>
        <p:txBody>
          <a:bodyPr/>
          <a:lstStyle/>
          <a:p>
            <a:endParaRPr lang="en-US"/>
          </a:p>
        </p:txBody>
      </p:sp>
      <p:sp>
        <p:nvSpPr>
          <p:cNvPr id="21" name="Picture Placeholder 16"/>
          <p:cNvSpPr>
            <a:spLocks noGrp="1"/>
          </p:cNvSpPr>
          <p:nvPr>
            <p:ph type="pic" sz="quarter" idx="17"/>
          </p:nvPr>
        </p:nvSpPr>
        <p:spPr>
          <a:xfrm>
            <a:off x="8027988" y="7288213"/>
            <a:ext cx="4038600" cy="2449512"/>
          </a:xfrm>
        </p:spPr>
        <p:txBody>
          <a:bodyPr/>
          <a:lstStyle/>
          <a:p>
            <a:endParaRPr lang="en-US"/>
          </a:p>
        </p:txBody>
      </p:sp>
      <p:pic>
        <p:nvPicPr>
          <p:cNvPr id="11" name="Picture 10">
            <a:extLst>
              <a:ext uri="{FF2B5EF4-FFF2-40B4-BE49-F238E27FC236}">
                <a16:creationId xmlns:a16="http://schemas.microsoft.com/office/drawing/2014/main" id="{C9CF62A2-8562-C04B-ADAB-6BE781D77B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81310" y="9003673"/>
            <a:ext cx="5029200" cy="192024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914A-83A2-43BE-93E2-060D37AA99A7}"/>
              </a:ext>
            </a:extLst>
          </p:cNvPr>
          <p:cNvSpPr>
            <a:spLocks noGrp="1"/>
          </p:cNvSpPr>
          <p:nvPr>
            <p:ph type="title"/>
          </p:nvPr>
        </p:nvSpPr>
        <p:spPr>
          <a:xfrm>
            <a:off x="1235662" y="1274920"/>
            <a:ext cx="17341156" cy="131574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F5D4B9-0BE1-4928-92C4-BB0222F159B1}"/>
              </a:ext>
            </a:extLst>
          </p:cNvPr>
          <p:cNvSpPr>
            <a:spLocks noGrp="1"/>
          </p:cNvSpPr>
          <p:nvPr>
            <p:ph idx="1"/>
          </p:nvPr>
        </p:nvSpPr>
        <p:spPr>
          <a:xfrm>
            <a:off x="1235662" y="3769783"/>
            <a:ext cx="17341156" cy="54976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20D18B4-5380-4D35-8C3D-937F733DF588}"/>
              </a:ext>
            </a:extLst>
          </p:cNvPr>
          <p:cNvSpPr>
            <a:spLocks noGrp="1"/>
          </p:cNvSpPr>
          <p:nvPr>
            <p:ph type="dt" sz="half" idx="10"/>
          </p:nvPr>
        </p:nvSpPr>
        <p:spPr/>
        <p:txBody>
          <a:bodyPr/>
          <a:lstStyle/>
          <a:p>
            <a:fld id="{91419DAC-A207-4491-8371-4F2382EDA2B0}" type="datetimeFigureOut">
              <a:rPr lang="en-GB" smtClean="0"/>
              <a:t>18/11/2019</a:t>
            </a:fld>
            <a:endParaRPr lang="en-GB"/>
          </a:p>
        </p:txBody>
      </p:sp>
      <p:sp>
        <p:nvSpPr>
          <p:cNvPr id="5" name="Footer Placeholder 4">
            <a:extLst>
              <a:ext uri="{FF2B5EF4-FFF2-40B4-BE49-F238E27FC236}">
                <a16:creationId xmlns:a16="http://schemas.microsoft.com/office/drawing/2014/main" id="{D3E52F9E-093E-4818-B272-A1193B166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B446A5-268A-4945-8313-E28FC6F013AA}"/>
              </a:ext>
            </a:extLst>
          </p:cNvPr>
          <p:cNvSpPr>
            <a:spLocks noGrp="1"/>
          </p:cNvSpPr>
          <p:nvPr>
            <p:ph type="sldNum" sz="quarter" idx="12"/>
          </p:nvPr>
        </p:nvSpPr>
        <p:spPr/>
        <p:txBody>
          <a:bodyPr/>
          <a:lstStyle/>
          <a:p>
            <a:fld id="{65E4186F-1227-469F-B1D9-7B1C7654CA0F}" type="slidenum">
              <a:rPr lang="en-GB" smtClean="0"/>
              <a:t>‹#›</a:t>
            </a:fld>
            <a:endParaRPr lang="en-GB"/>
          </a:p>
        </p:txBody>
      </p:sp>
    </p:spTree>
    <p:extLst>
      <p:ext uri="{BB962C8B-B14F-4D97-AF65-F5344CB8AC3E}">
        <p14:creationId xmlns:p14="http://schemas.microsoft.com/office/powerpoint/2010/main" val="41681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7D763-BDF5-4A18-A968-AE9E2BD53934}"/>
              </a:ext>
            </a:extLst>
          </p:cNvPr>
          <p:cNvSpPr>
            <a:spLocks noGrp="1"/>
          </p:cNvSpPr>
          <p:nvPr>
            <p:ph type="dt" sz="half" idx="10"/>
          </p:nvPr>
        </p:nvSpPr>
        <p:spPr/>
        <p:txBody>
          <a:bodyPr/>
          <a:lstStyle/>
          <a:p>
            <a:fld id="{91419DAC-A207-4491-8371-4F2382EDA2B0}" type="datetimeFigureOut">
              <a:rPr lang="en-GB" smtClean="0"/>
              <a:t>18/11/2019</a:t>
            </a:fld>
            <a:endParaRPr lang="en-GB"/>
          </a:p>
        </p:txBody>
      </p:sp>
      <p:sp>
        <p:nvSpPr>
          <p:cNvPr id="3" name="Footer Placeholder 2">
            <a:extLst>
              <a:ext uri="{FF2B5EF4-FFF2-40B4-BE49-F238E27FC236}">
                <a16:creationId xmlns:a16="http://schemas.microsoft.com/office/drawing/2014/main" id="{8B329B8F-196F-41AB-A8B1-AE65E1A186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FA7BCB-2460-40D1-A61D-A7411043D564}"/>
              </a:ext>
            </a:extLst>
          </p:cNvPr>
          <p:cNvSpPr>
            <a:spLocks noGrp="1"/>
          </p:cNvSpPr>
          <p:nvPr>
            <p:ph type="sldNum" sz="quarter" idx="12"/>
          </p:nvPr>
        </p:nvSpPr>
        <p:spPr/>
        <p:txBody>
          <a:bodyPr/>
          <a:lstStyle/>
          <a:p>
            <a:fld id="{65E4186F-1227-469F-B1D9-7B1C7654CA0F}" type="slidenum">
              <a:rPr lang="en-GB" smtClean="0"/>
              <a:t>‹#›</a:t>
            </a:fld>
            <a:endParaRPr lang="en-GB"/>
          </a:p>
        </p:txBody>
      </p:sp>
    </p:spTree>
    <p:extLst>
      <p:ext uri="{BB962C8B-B14F-4D97-AF65-F5344CB8AC3E}">
        <p14:creationId xmlns:p14="http://schemas.microsoft.com/office/powerpoint/2010/main" val="6867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B0F0-D86D-4BC4-88B6-4CF5576DEF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37C887-C230-4EF4-8EDA-E8548C27FC6F}"/>
              </a:ext>
            </a:extLst>
          </p:cNvPr>
          <p:cNvSpPr>
            <a:spLocks noGrp="1"/>
          </p:cNvSpPr>
          <p:nvPr>
            <p:ph type="dt" sz="half" idx="10"/>
          </p:nvPr>
        </p:nvSpPr>
        <p:spPr/>
        <p:txBody>
          <a:bodyPr/>
          <a:lstStyle/>
          <a:p>
            <a:fld id="{91419DAC-A207-4491-8371-4F2382EDA2B0}" type="datetimeFigureOut">
              <a:rPr lang="en-GB" smtClean="0"/>
              <a:t>18/11/2019</a:t>
            </a:fld>
            <a:endParaRPr lang="en-GB"/>
          </a:p>
        </p:txBody>
      </p:sp>
      <p:sp>
        <p:nvSpPr>
          <p:cNvPr id="4" name="Footer Placeholder 3">
            <a:extLst>
              <a:ext uri="{FF2B5EF4-FFF2-40B4-BE49-F238E27FC236}">
                <a16:creationId xmlns:a16="http://schemas.microsoft.com/office/drawing/2014/main" id="{5B457899-CEF8-4E7F-8FBD-A8E34EE869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FFA845-6494-4E46-BC0B-E6DE96027621}"/>
              </a:ext>
            </a:extLst>
          </p:cNvPr>
          <p:cNvSpPr>
            <a:spLocks noGrp="1"/>
          </p:cNvSpPr>
          <p:nvPr>
            <p:ph type="sldNum" sz="quarter" idx="12"/>
          </p:nvPr>
        </p:nvSpPr>
        <p:spPr/>
        <p:txBody>
          <a:bodyPr/>
          <a:lstStyle/>
          <a:p>
            <a:fld id="{65E4186F-1227-469F-B1D9-7B1C7654CA0F}" type="slidenum">
              <a:rPr lang="en-GB" smtClean="0"/>
              <a:t>‹#›</a:t>
            </a:fld>
            <a:endParaRPr lang="en-GB"/>
          </a:p>
        </p:txBody>
      </p:sp>
    </p:spTree>
    <p:extLst>
      <p:ext uri="{BB962C8B-B14F-4D97-AF65-F5344CB8AC3E}">
        <p14:creationId xmlns:p14="http://schemas.microsoft.com/office/powerpoint/2010/main" val="1531018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211" y="1850860"/>
            <a:ext cx="15079266" cy="3937329"/>
          </a:xfrm>
        </p:spPr>
        <p:txBody>
          <a:bodyPr anchor="b"/>
          <a:lstStyle>
            <a:lvl1pPr algn="ctr">
              <a:defRPr sz="9895"/>
            </a:lvl1pPr>
          </a:lstStyle>
          <a:p>
            <a:r>
              <a:rPr lang="en-US" smtClean="0"/>
              <a:t>Click to edit Master title style</a:t>
            </a:r>
            <a:endParaRPr lang="en-US"/>
          </a:p>
        </p:txBody>
      </p:sp>
      <p:sp>
        <p:nvSpPr>
          <p:cNvPr id="3" name="Subtitle 2"/>
          <p:cNvSpPr>
            <a:spLocks noGrp="1"/>
          </p:cNvSpPr>
          <p:nvPr>
            <p:ph type="subTitle" idx="1"/>
          </p:nvPr>
        </p:nvSpPr>
        <p:spPr>
          <a:xfrm>
            <a:off x="2513211" y="5940028"/>
            <a:ext cx="15079266" cy="2730474"/>
          </a:xfrm>
        </p:spPr>
        <p:txBody>
          <a:bodyPr/>
          <a:lstStyle>
            <a:lvl1pPr marL="0" indent="0" algn="ctr">
              <a:buNone/>
              <a:defRPr sz="3958"/>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C2CC03-6A50-42D2-9A46-B687B5E531FF}"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2200975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2CC03-6A50-42D2-9A46-B687B5E531FF}"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2029420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794" y="2819485"/>
            <a:ext cx="17341156" cy="4704375"/>
          </a:xfrm>
        </p:spPr>
        <p:txBody>
          <a:bodyPr anchor="b"/>
          <a:lstStyle>
            <a:lvl1pPr>
              <a:defRPr sz="9895"/>
            </a:lvl1pPr>
          </a:lstStyle>
          <a:p>
            <a:r>
              <a:rPr lang="en-US" smtClean="0"/>
              <a:t>Click to edit Master title style</a:t>
            </a:r>
            <a:endParaRPr lang="en-US"/>
          </a:p>
        </p:txBody>
      </p:sp>
      <p:sp>
        <p:nvSpPr>
          <p:cNvPr id="3" name="Text Placeholder 2"/>
          <p:cNvSpPr>
            <a:spLocks noGrp="1"/>
          </p:cNvSpPr>
          <p:nvPr>
            <p:ph type="body" idx="1"/>
          </p:nvPr>
        </p:nvSpPr>
        <p:spPr>
          <a:xfrm>
            <a:off x="1371794" y="7568366"/>
            <a:ext cx="17341156" cy="2473919"/>
          </a:xfrm>
        </p:spPr>
        <p:txBody>
          <a:bodyPr/>
          <a:lstStyle>
            <a:lvl1pPr marL="0" indent="0">
              <a:buNone/>
              <a:defRPr sz="3958">
                <a:solidFill>
                  <a:schemeClr val="tx1">
                    <a:tint val="75000"/>
                  </a:schemeClr>
                </a:solidFill>
              </a:defRPr>
            </a:lvl1pPr>
            <a:lvl2pPr marL="753969" indent="0">
              <a:buNone/>
              <a:defRPr sz="3298">
                <a:solidFill>
                  <a:schemeClr val="tx1">
                    <a:tint val="75000"/>
                  </a:schemeClr>
                </a:solidFill>
              </a:defRPr>
            </a:lvl2pPr>
            <a:lvl3pPr marL="1507937" indent="0">
              <a:buNone/>
              <a:defRPr sz="2968">
                <a:solidFill>
                  <a:schemeClr val="tx1">
                    <a:tint val="75000"/>
                  </a:schemeClr>
                </a:solidFill>
              </a:defRPr>
            </a:lvl3pPr>
            <a:lvl4pPr marL="2261906" indent="0">
              <a:buNone/>
              <a:defRPr sz="2639">
                <a:solidFill>
                  <a:schemeClr val="tx1">
                    <a:tint val="75000"/>
                  </a:schemeClr>
                </a:solidFill>
              </a:defRPr>
            </a:lvl4pPr>
            <a:lvl5pPr marL="3015874" indent="0">
              <a:buNone/>
              <a:defRPr sz="2639">
                <a:solidFill>
                  <a:schemeClr val="tx1">
                    <a:tint val="75000"/>
                  </a:schemeClr>
                </a:solidFill>
              </a:defRPr>
            </a:lvl5pPr>
            <a:lvl6pPr marL="3769843" indent="0">
              <a:buNone/>
              <a:defRPr sz="2639">
                <a:solidFill>
                  <a:schemeClr val="tx1">
                    <a:tint val="75000"/>
                  </a:schemeClr>
                </a:solidFill>
              </a:defRPr>
            </a:lvl6pPr>
            <a:lvl7pPr marL="4523811" indent="0">
              <a:buNone/>
              <a:defRPr sz="2639">
                <a:solidFill>
                  <a:schemeClr val="tx1">
                    <a:tint val="75000"/>
                  </a:schemeClr>
                </a:solidFill>
              </a:defRPr>
            </a:lvl7pPr>
            <a:lvl8pPr marL="5277780" indent="0">
              <a:buNone/>
              <a:defRPr sz="2639">
                <a:solidFill>
                  <a:schemeClr val="tx1">
                    <a:tint val="75000"/>
                  </a:schemeClr>
                </a:solidFill>
              </a:defRPr>
            </a:lvl8pPr>
            <a:lvl9pPr marL="6031748" indent="0">
              <a:buNone/>
              <a:defRPr sz="263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C2CC03-6A50-42D2-9A46-B687B5E531FF}"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1177962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82266" y="3010591"/>
            <a:ext cx="8544917"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178505" y="3010591"/>
            <a:ext cx="8544917"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C2CC03-6A50-42D2-9A46-B687B5E531FF}"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11014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8" y="4401826"/>
            <a:ext cx="12663933" cy="1315745"/>
          </a:xfrm>
          <a:prstGeom prst="rect">
            <a:avLst/>
          </a:prstGeom>
        </p:spPr>
        <p:txBody>
          <a:bodyPr wrap="square" lIns="0" tIns="0" rIns="0" bIns="0">
            <a:spAutoFit/>
          </a:bodyPr>
          <a:lstStyle>
            <a:lvl1pPr>
              <a:defRPr sz="8550"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3" name="Picture 2">
            <a:extLst>
              <a:ext uri="{FF2B5EF4-FFF2-40B4-BE49-F238E27FC236}">
                <a16:creationId xmlns:a16="http://schemas.microsoft.com/office/drawing/2014/main" id="{50D92F70-4CAB-6E48-8D34-7B320C905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0878" y="2759075"/>
            <a:ext cx="4912659" cy="1219200"/>
          </a:xfrm>
          <a:prstGeom prst="rect">
            <a:avLst/>
          </a:prstGeom>
        </p:spPr>
      </p:pic>
    </p:spTree>
    <p:extLst>
      <p:ext uri="{BB962C8B-B14F-4D97-AF65-F5344CB8AC3E}">
        <p14:creationId xmlns:p14="http://schemas.microsoft.com/office/powerpoint/2010/main" val="3946947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885" y="602119"/>
            <a:ext cx="17341156" cy="2185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384885" y="2772362"/>
            <a:ext cx="8505648" cy="1358692"/>
          </a:xfrm>
        </p:spPr>
        <p:txBody>
          <a:bodyPr anchor="b"/>
          <a:lstStyle>
            <a:lvl1pPr marL="0" indent="0">
              <a:buNone/>
              <a:defRPr sz="3958" b="1"/>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smtClean="0"/>
              <a:t>Edit Master text styles</a:t>
            </a:r>
          </a:p>
        </p:txBody>
      </p:sp>
      <p:sp>
        <p:nvSpPr>
          <p:cNvPr id="4" name="Content Placeholder 3"/>
          <p:cNvSpPr>
            <a:spLocks noGrp="1"/>
          </p:cNvSpPr>
          <p:nvPr>
            <p:ph sz="half" idx="2"/>
          </p:nvPr>
        </p:nvSpPr>
        <p:spPr>
          <a:xfrm>
            <a:off x="1384885" y="4131054"/>
            <a:ext cx="8505648"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178505" y="2772362"/>
            <a:ext cx="8547536" cy="1358692"/>
          </a:xfrm>
        </p:spPr>
        <p:txBody>
          <a:bodyPr anchor="b"/>
          <a:lstStyle>
            <a:lvl1pPr marL="0" indent="0">
              <a:buNone/>
              <a:defRPr sz="3958" b="1"/>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smtClean="0"/>
              <a:t>Edit Master text styles</a:t>
            </a:r>
          </a:p>
        </p:txBody>
      </p:sp>
      <p:sp>
        <p:nvSpPr>
          <p:cNvPr id="6" name="Content Placeholder 5"/>
          <p:cNvSpPr>
            <a:spLocks noGrp="1"/>
          </p:cNvSpPr>
          <p:nvPr>
            <p:ph sz="quarter" idx="4"/>
          </p:nvPr>
        </p:nvSpPr>
        <p:spPr>
          <a:xfrm>
            <a:off x="10178505" y="4131054"/>
            <a:ext cx="854753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C2CC03-6A50-42D2-9A46-B687B5E531FF}"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1062273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C2CC03-6A50-42D2-9A46-B687B5E531FF}"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3702395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2CC03-6A50-42D2-9A46-B687B5E531FF}"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3924316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886" y="753957"/>
            <a:ext cx="6484607" cy="2638848"/>
          </a:xfrm>
        </p:spPr>
        <p:txBody>
          <a:bodyPr anchor="b"/>
          <a:lstStyle>
            <a:lvl1pPr>
              <a:defRPr sz="5277"/>
            </a:lvl1pPr>
          </a:lstStyle>
          <a:p>
            <a:r>
              <a:rPr lang="en-US" smtClean="0"/>
              <a:t>Click to edit Master title style</a:t>
            </a:r>
            <a:endParaRPr lang="en-US"/>
          </a:p>
        </p:txBody>
      </p:sp>
      <p:sp>
        <p:nvSpPr>
          <p:cNvPr id="3" name="Content Placeholder 2"/>
          <p:cNvSpPr>
            <a:spLocks noGrp="1"/>
          </p:cNvSpPr>
          <p:nvPr>
            <p:ph idx="1"/>
          </p:nvPr>
        </p:nvSpPr>
        <p:spPr>
          <a:xfrm>
            <a:off x="8547536" y="1628338"/>
            <a:ext cx="10178505"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84886" y="3392805"/>
            <a:ext cx="6484607" cy="6285591"/>
          </a:xfrm>
        </p:spPr>
        <p:txBody>
          <a:bodyPr/>
          <a:lstStyle>
            <a:lvl1pPr marL="0" indent="0">
              <a:buNone/>
              <a:defRPr sz="2639"/>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fld id="{ECC2CC03-6A50-42D2-9A46-B687B5E531FF}"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596906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886" y="753957"/>
            <a:ext cx="6484607" cy="2638848"/>
          </a:xfrm>
        </p:spPr>
        <p:txBody>
          <a:bodyPr anchor="b"/>
          <a:lstStyle>
            <a:lvl1pPr>
              <a:defRPr sz="5277"/>
            </a:lvl1pPr>
          </a:lstStyle>
          <a:p>
            <a:r>
              <a:rPr lang="en-US" smtClean="0"/>
              <a:t>Click to edit Master title style</a:t>
            </a:r>
            <a:endParaRPr lang="en-US"/>
          </a:p>
        </p:txBody>
      </p:sp>
      <p:sp>
        <p:nvSpPr>
          <p:cNvPr id="3" name="Picture Placeholder 2"/>
          <p:cNvSpPr>
            <a:spLocks noGrp="1"/>
          </p:cNvSpPr>
          <p:nvPr>
            <p:ph type="pic" idx="1"/>
          </p:nvPr>
        </p:nvSpPr>
        <p:spPr>
          <a:xfrm>
            <a:off x="8547536" y="1628338"/>
            <a:ext cx="10178505" cy="8036969"/>
          </a:xfrm>
        </p:spPr>
        <p:txBody>
          <a:bodyPr/>
          <a:lstStyle>
            <a:lvl1pPr marL="0" indent="0">
              <a:buNone/>
              <a:defRPr sz="5277"/>
            </a:lvl1pPr>
            <a:lvl2pPr marL="753969" indent="0">
              <a:buNone/>
              <a:defRPr sz="4617"/>
            </a:lvl2pPr>
            <a:lvl3pPr marL="1507937" indent="0">
              <a:buNone/>
              <a:defRPr sz="3958"/>
            </a:lvl3pPr>
            <a:lvl4pPr marL="2261906" indent="0">
              <a:buNone/>
              <a:defRPr sz="3298"/>
            </a:lvl4pPr>
            <a:lvl5pPr marL="3015874" indent="0">
              <a:buNone/>
              <a:defRPr sz="3298"/>
            </a:lvl5pPr>
            <a:lvl6pPr marL="3769843" indent="0">
              <a:buNone/>
              <a:defRPr sz="3298"/>
            </a:lvl6pPr>
            <a:lvl7pPr marL="4523811" indent="0">
              <a:buNone/>
              <a:defRPr sz="3298"/>
            </a:lvl7pPr>
            <a:lvl8pPr marL="5277780" indent="0">
              <a:buNone/>
              <a:defRPr sz="3298"/>
            </a:lvl8pPr>
            <a:lvl9pPr marL="6031748" indent="0">
              <a:buNone/>
              <a:defRPr sz="3298"/>
            </a:lvl9pPr>
          </a:lstStyle>
          <a:p>
            <a:endParaRPr lang="en-US"/>
          </a:p>
        </p:txBody>
      </p:sp>
      <p:sp>
        <p:nvSpPr>
          <p:cNvPr id="4" name="Text Placeholder 3"/>
          <p:cNvSpPr>
            <a:spLocks noGrp="1"/>
          </p:cNvSpPr>
          <p:nvPr>
            <p:ph type="body" sz="half" idx="2"/>
          </p:nvPr>
        </p:nvSpPr>
        <p:spPr>
          <a:xfrm>
            <a:off x="1384886" y="3392805"/>
            <a:ext cx="6484607" cy="6285591"/>
          </a:xfrm>
        </p:spPr>
        <p:txBody>
          <a:bodyPr/>
          <a:lstStyle>
            <a:lvl1pPr marL="0" indent="0">
              <a:buNone/>
              <a:defRPr sz="2639"/>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fld id="{ECC2CC03-6A50-42D2-9A46-B687B5E531FF}"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710810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2CC03-6A50-42D2-9A46-B687B5E531FF}"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117798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8133" y="602118"/>
            <a:ext cx="4335289" cy="95841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82266" y="602118"/>
            <a:ext cx="12754546"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2CC03-6A50-42D2-9A46-B687B5E531FF}"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5968B-CB66-4B01-B0FB-1CA6EDD6B245}" type="slidenum">
              <a:rPr lang="en-US" smtClean="0"/>
              <a:t>‹#›</a:t>
            </a:fld>
            <a:endParaRPr lang="en-US"/>
          </a:p>
        </p:txBody>
      </p:sp>
    </p:spTree>
    <p:extLst>
      <p:ext uri="{BB962C8B-B14F-4D97-AF65-F5344CB8AC3E}">
        <p14:creationId xmlns:p14="http://schemas.microsoft.com/office/powerpoint/2010/main" val="235185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9" y="4467551"/>
            <a:ext cx="12663933" cy="1184299"/>
          </a:xfrm>
          <a:prstGeom prst="rect">
            <a:avLst/>
          </a:prstGeom>
        </p:spPr>
        <p:txBody>
          <a:bodyPr wrap="square" lIns="0" tIns="0" rIns="0" bIns="0">
            <a:spAutoFit/>
          </a:bodyPr>
          <a:lstStyle>
            <a:lvl1pPr>
              <a:defRPr sz="8551"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3" name="Picture 2">
            <a:extLst>
              <a:ext uri="{FF2B5EF4-FFF2-40B4-BE49-F238E27FC236}">
                <a16:creationId xmlns:a16="http://schemas.microsoft.com/office/drawing/2014/main" id="{50D92F70-4CAB-6E48-8D34-7B320C905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0879" y="2759076"/>
            <a:ext cx="4912660" cy="1219200"/>
          </a:xfrm>
          <a:prstGeom prst="rect">
            <a:avLst/>
          </a:prstGeom>
        </p:spPr>
      </p:pic>
    </p:spTree>
    <p:extLst>
      <p:ext uri="{BB962C8B-B14F-4D97-AF65-F5344CB8AC3E}">
        <p14:creationId xmlns:p14="http://schemas.microsoft.com/office/powerpoint/2010/main" val="1168493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3766344" y="5121276"/>
            <a:ext cx="8991599" cy="3886200"/>
          </a:xfrm>
        </p:spPr>
        <p:txBody>
          <a:bodyPr>
            <a:noAutofit/>
          </a:bodyPr>
          <a:lstStyle>
            <a:lvl1pPr>
              <a:defRPr sz="2601" b="0" i="0" baseline="0">
                <a:latin typeface="Arial (null)"/>
              </a:defRPr>
            </a:lvl1pPr>
            <a:lvl2pPr>
              <a:defRPr sz="2601" b="0" i="0" baseline="0">
                <a:latin typeface="Arial (null)"/>
              </a:defRPr>
            </a:lvl2pPr>
            <a:lvl3pPr>
              <a:defRPr sz="2601" b="0" i="0" baseline="0">
                <a:latin typeface="Arial (null)"/>
              </a:defRPr>
            </a:lvl3pPr>
            <a:lvl4pPr>
              <a:defRPr sz="2601" b="0" i="0" baseline="0">
                <a:latin typeface="Arial (null)"/>
              </a:defRPr>
            </a:lvl4pPr>
            <a:lvl5pPr>
              <a:defRPr sz="2601"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728243" y="3281942"/>
            <a:ext cx="9067801"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10DA57CB-B7AB-F348-BB4E-DD7CF2900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444" y="9007475"/>
            <a:ext cx="4298577" cy="1066799"/>
          </a:xfrm>
          <a:prstGeom prst="rect">
            <a:avLst/>
          </a:prstGeom>
        </p:spPr>
      </p:pic>
    </p:spTree>
    <p:extLst>
      <p:ext uri="{BB962C8B-B14F-4D97-AF65-F5344CB8AC3E}">
        <p14:creationId xmlns:p14="http://schemas.microsoft.com/office/powerpoint/2010/main" val="330445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3766344" y="5121275"/>
            <a:ext cx="8991600" cy="3886200"/>
          </a:xfrm>
        </p:spPr>
        <p:txBody>
          <a:bodyPr>
            <a:noAutofit/>
          </a:bodyPr>
          <a:lstStyle>
            <a:lvl1pPr>
              <a:defRPr sz="2600" b="0" i="0" baseline="0">
                <a:latin typeface="Arial (null)"/>
              </a:defRPr>
            </a:lvl1pPr>
            <a:lvl2pPr>
              <a:defRPr sz="2600" b="0" i="0" baseline="0">
                <a:latin typeface="Arial (null)"/>
              </a:defRPr>
            </a:lvl2pPr>
            <a:lvl3pPr>
              <a:defRPr sz="2600" b="0" i="0" baseline="0">
                <a:latin typeface="Arial (null)"/>
              </a:defRPr>
            </a:lvl3pPr>
            <a:lvl4pPr>
              <a:defRPr sz="2600" b="0" i="0" baseline="0">
                <a:latin typeface="Arial (null)"/>
              </a:defRPr>
            </a:lvl4pPr>
            <a:lvl5pPr>
              <a:defRPr sz="2600"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728244" y="3281941"/>
            <a:ext cx="9067800"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10DA57CB-B7AB-F348-BB4E-DD7CF2900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444" y="9007475"/>
            <a:ext cx="4298577" cy="1066800"/>
          </a:xfrm>
          <a:prstGeom prst="rect">
            <a:avLst/>
          </a:prstGeom>
        </p:spPr>
      </p:pic>
    </p:spTree>
    <p:extLst>
      <p:ext uri="{BB962C8B-B14F-4D97-AF65-F5344CB8AC3E}">
        <p14:creationId xmlns:p14="http://schemas.microsoft.com/office/powerpoint/2010/main" val="267643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5F85EB8E-F072-474F-8573-AA1CD820E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cSld>
  <p:clrMapOvr>
    <a:masterClrMapping/>
  </p:clrMapOvr>
  <p:extLst mod="1">
    <p:ext uri="{DCECCB84-F9BA-43D5-87BE-67443E8EF086}">
      <p15:sldGuideLst xmlns:p15="http://schemas.microsoft.com/office/powerpoint/2012/main">
        <p15:guide id="1" pos="1005" userDrawn="1">
          <p15:clr>
            <a:srgbClr val="FBAE40"/>
          </p15:clr>
        </p15:guide>
        <p15:guide id="2" orient="horz" pos="12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027" y="9159875"/>
            <a:ext cx="4901636" cy="721119"/>
          </a:xfrm>
          <a:prstGeom prst="rect">
            <a:avLst/>
          </a:prstGeom>
        </p:spPr>
      </p:pic>
      <p:sp>
        <p:nvSpPr>
          <p:cNvPr id="8" name="Text Placeholder 4"/>
          <p:cNvSpPr>
            <a:spLocks noGrp="1"/>
          </p:cNvSpPr>
          <p:nvPr>
            <p:ph type="body" sz="quarter" idx="11"/>
          </p:nvPr>
        </p:nvSpPr>
        <p:spPr>
          <a:xfrm>
            <a:off x="4528345" y="3097010"/>
            <a:ext cx="11049000" cy="2209800"/>
          </a:xfrm>
        </p:spPr>
        <p:txBody>
          <a:bodyPr>
            <a:noAutofit/>
          </a:bodyPr>
          <a:lstStyle>
            <a:lvl1pPr algn="ctr">
              <a:lnSpc>
                <a:spcPts val="9300"/>
              </a:lnSpc>
              <a:defRPr sz="8550" b="1">
                <a:solidFill>
                  <a:srgbClr val="ACC0C6"/>
                </a:solidFill>
              </a:defRPr>
            </a:lvl1pPr>
            <a:lvl2pPr algn="ctr">
              <a:lnSpc>
                <a:spcPts val="9300"/>
              </a:lnSpc>
              <a:defRPr sz="8550" b="1">
                <a:solidFill>
                  <a:srgbClr val="ACC0C6"/>
                </a:solidFill>
              </a:defRPr>
            </a:lvl2pPr>
            <a:lvl3pPr algn="ctr">
              <a:lnSpc>
                <a:spcPts val="9300"/>
              </a:lnSpc>
              <a:defRPr sz="8550" b="1">
                <a:solidFill>
                  <a:srgbClr val="ACC0C6"/>
                </a:solidFill>
              </a:defRPr>
            </a:lvl3pPr>
            <a:lvl4pPr algn="ctr">
              <a:lnSpc>
                <a:spcPts val="9300"/>
              </a:lnSpc>
              <a:defRPr sz="8550" b="1">
                <a:solidFill>
                  <a:srgbClr val="ACC0C6"/>
                </a:solidFill>
              </a:defRPr>
            </a:lvl4pPr>
            <a:lvl5pPr algn="ct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8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object 2"/>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9" name="Text Placeholder 2"/>
          <p:cNvSpPr>
            <a:spLocks noGrp="1"/>
          </p:cNvSpPr>
          <p:nvPr>
            <p:ph type="body" sz="quarter" idx="11"/>
          </p:nvPr>
        </p:nvSpPr>
        <p:spPr>
          <a:xfrm>
            <a:off x="3669506" y="4512560"/>
            <a:ext cx="10271125" cy="28194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803B2641-2498-D245-808E-8095513D3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8644" y="2301875"/>
            <a:ext cx="5456789" cy="2083501"/>
          </a:xfrm>
          <a:prstGeom prst="rect">
            <a:avLst/>
          </a:prstGeom>
        </p:spPr>
      </p:pic>
    </p:spTree>
    <p:extLst>
      <p:ext uri="{BB962C8B-B14F-4D97-AF65-F5344CB8AC3E}">
        <p14:creationId xmlns:p14="http://schemas.microsoft.com/office/powerpoint/2010/main" val="117850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794" y="3544570"/>
            <a:ext cx="20104100" cy="7748905"/>
          </a:xfrm>
          <a:custGeom>
            <a:avLst/>
            <a:gdLst/>
            <a:ahLst/>
            <a:cxnLst/>
            <a:rect l="l" t="t" r="r" b="b"/>
            <a:pathLst>
              <a:path w="20104100" h="7748905">
                <a:moveTo>
                  <a:pt x="0" y="7748455"/>
                </a:moveTo>
                <a:lnTo>
                  <a:pt x="20104099" y="7748455"/>
                </a:lnTo>
                <a:lnTo>
                  <a:pt x="20104099" y="0"/>
                </a:lnTo>
                <a:lnTo>
                  <a:pt x="0" y="0"/>
                </a:lnTo>
                <a:lnTo>
                  <a:pt x="0" y="7748455"/>
                </a:lnTo>
                <a:close/>
              </a:path>
            </a:pathLst>
          </a:custGeom>
          <a:solidFill>
            <a:srgbClr val="005293"/>
          </a:solidFill>
        </p:spPr>
        <p:txBody>
          <a:bodyPr wrap="square" lIns="0" tIns="0" rIns="0" bIns="0" rtlCol="0"/>
          <a:lstStyle/>
          <a:p>
            <a:endParaRPr b="0" i="0" dirty="0">
              <a:latin typeface="Arial (null)"/>
            </a:endParaRPr>
          </a:p>
        </p:txBody>
      </p:sp>
      <p:sp>
        <p:nvSpPr>
          <p:cNvPr id="8" name="Text Placeholder 2"/>
          <p:cNvSpPr>
            <a:spLocks noGrp="1"/>
          </p:cNvSpPr>
          <p:nvPr>
            <p:ph type="body" sz="quarter" idx="11"/>
          </p:nvPr>
        </p:nvSpPr>
        <p:spPr>
          <a:xfrm>
            <a:off x="3669506" y="4206875"/>
            <a:ext cx="12707938" cy="45720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1224BFF-FBAB-064E-8213-30313C88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5844" y="1997075"/>
            <a:ext cx="4912659" cy="1219200"/>
          </a:xfrm>
          <a:prstGeom prst="rect">
            <a:avLst/>
          </a:prstGeom>
        </p:spPr>
      </p:pic>
    </p:spTree>
    <p:extLst>
      <p:ext uri="{BB962C8B-B14F-4D97-AF65-F5344CB8AC3E}">
        <p14:creationId xmlns:p14="http://schemas.microsoft.com/office/powerpoint/2010/main" val="30548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320044" y="1387475"/>
            <a:ext cx="5334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0" y="3254375"/>
            <a:ext cx="20105688" cy="8054975"/>
          </a:xfrm>
        </p:spPr>
        <p:txBody>
          <a:bodyPr/>
          <a:lstStyle/>
          <a:p>
            <a:endParaRPr lang="en-US"/>
          </a:p>
        </p:txBody>
      </p:sp>
      <p:pic>
        <p:nvPicPr>
          <p:cNvPr id="4" name="Picture 3">
            <a:extLst>
              <a:ext uri="{FF2B5EF4-FFF2-40B4-BE49-F238E27FC236}">
                <a16:creationId xmlns:a16="http://schemas.microsoft.com/office/drawing/2014/main" id="{276819F2-79C2-3247-BE28-6A7BE1162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8444" y="1539875"/>
            <a:ext cx="4224700" cy="1048465"/>
          </a:xfrm>
          <a:prstGeom prst="rect">
            <a:avLst/>
          </a:prstGeom>
        </p:spPr>
      </p:pic>
    </p:spTree>
    <p:extLst>
      <p:ext uri="{BB962C8B-B14F-4D97-AF65-F5344CB8AC3E}">
        <p14:creationId xmlns:p14="http://schemas.microsoft.com/office/powerpoint/2010/main" val="13871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66044" y="1920875"/>
            <a:ext cx="3886200" cy="48006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6534627" y="0"/>
            <a:ext cx="13571061" cy="11309350"/>
          </a:xfrm>
        </p:spPr>
        <p:txBody>
          <a:bodyPr/>
          <a:lstStyle/>
          <a:p>
            <a:endParaRPr lang="en-US" dirty="0"/>
          </a:p>
        </p:txBody>
      </p:sp>
      <p:pic>
        <p:nvPicPr>
          <p:cNvPr id="7" name="Picture 6">
            <a:extLst>
              <a:ext uri="{FF2B5EF4-FFF2-40B4-BE49-F238E27FC236}">
                <a16:creationId xmlns:a16="http://schemas.microsoft.com/office/drawing/2014/main" id="{9FEDEA4D-EF97-5D4B-9B57-0107CCDD7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extLst>
      <p:ext uri="{BB962C8B-B14F-4D97-AF65-F5344CB8AC3E}">
        <p14:creationId xmlns:p14="http://schemas.microsoft.com/office/powerpoint/2010/main" val="75970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20878" y="4401826"/>
            <a:ext cx="12663933" cy="1315745"/>
          </a:xfrm>
          <a:prstGeom prst="rect">
            <a:avLst/>
          </a:prstGeom>
        </p:spPr>
        <p:txBody>
          <a:bodyPr wrap="square" lIns="0" tIns="0" rIns="0" bIns="0">
            <a:spAutoFit/>
          </a:bodyPr>
          <a:lstStyle>
            <a:lvl1pPr>
              <a:defRPr sz="8550" b="1" i="0">
                <a:solidFill>
                  <a:srgbClr val="ACC0C6"/>
                </a:solidFill>
                <a:latin typeface="Arial Narrow"/>
                <a:cs typeface="Arial Narrow"/>
              </a:defRPr>
            </a:lvl1pPr>
          </a:lstStyle>
          <a:p>
            <a:endParaRPr dirty="0"/>
          </a:p>
        </p:txBody>
      </p:sp>
      <p:sp>
        <p:nvSpPr>
          <p:cNvPr id="4" name="Holder 4"/>
          <p:cNvSpPr>
            <a:spLocks noGrp="1"/>
          </p:cNvSpPr>
          <p:nvPr>
            <p:ph type="ftr" sz="quarter" idx="5"/>
          </p:nvPr>
        </p:nvSpPr>
        <p:spPr>
          <a:xfrm>
            <a:off x="6835934" y="10517697"/>
            <a:ext cx="6433820" cy="276999"/>
          </a:xfrm>
          <a:prstGeom prst="rect">
            <a:avLst/>
          </a:prstGeom>
        </p:spPr>
        <p:txBody>
          <a:bodyPr wrap="square" lIns="0" tIns="0" rIns="0" bIns="0">
            <a:spAutoFit/>
          </a:bodyPr>
          <a:lstStyle>
            <a:lvl1pPr algn="ctr">
              <a:defRPr b="0" i="0">
                <a:solidFill>
                  <a:schemeClr val="tx1">
                    <a:tint val="75000"/>
                  </a:schemeClr>
                </a:solidFill>
                <a:latin typeface="Arial (null)"/>
              </a:defRPr>
            </a:lvl1pPr>
          </a:lstStyle>
          <a:p>
            <a:endParaRPr lang="en-US" dirty="0"/>
          </a:p>
        </p:txBody>
      </p:sp>
      <p:sp>
        <p:nvSpPr>
          <p:cNvPr id="5" name="Holder 5"/>
          <p:cNvSpPr>
            <a:spLocks noGrp="1"/>
          </p:cNvSpPr>
          <p:nvPr>
            <p:ph type="dt" sz="half" idx="6"/>
          </p:nvPr>
        </p:nvSpPr>
        <p:spPr>
          <a:xfrm>
            <a:off x="1005285" y="10517697"/>
            <a:ext cx="4624308" cy="276999"/>
          </a:xfrm>
          <a:prstGeom prst="rect">
            <a:avLst/>
          </a:prstGeom>
        </p:spPr>
        <p:txBody>
          <a:bodyPr wrap="square" lIns="0" tIns="0" rIns="0" bIns="0">
            <a:spAutoFit/>
          </a:bodyPr>
          <a:lstStyle>
            <a:lvl1pPr algn="l">
              <a:defRPr b="0" i="0">
                <a:solidFill>
                  <a:schemeClr val="tx1">
                    <a:tint val="75000"/>
                  </a:schemeClr>
                </a:solidFill>
                <a:latin typeface="Arial (null)"/>
              </a:defRPr>
            </a:lvl1pPr>
          </a:lstStyle>
          <a:p>
            <a:fld id="{1D8BD707-D9CF-40AE-B4C6-C98DA3205C09}" type="datetimeFigureOut">
              <a:rPr lang="en-US" smtClean="0"/>
              <a:pPr/>
              <a:t>11/18/2019</a:t>
            </a:fld>
            <a:endParaRPr lang="en-US" dirty="0"/>
          </a:p>
        </p:txBody>
      </p:sp>
      <p:sp>
        <p:nvSpPr>
          <p:cNvPr id="6" name="Holder 6"/>
          <p:cNvSpPr>
            <a:spLocks noGrp="1"/>
          </p:cNvSpPr>
          <p:nvPr>
            <p:ph type="sldNum" sz="quarter" idx="7"/>
          </p:nvPr>
        </p:nvSpPr>
        <p:spPr>
          <a:xfrm>
            <a:off x="14476097" y="10517697"/>
            <a:ext cx="4624308" cy="276999"/>
          </a:xfrm>
          <a:prstGeom prst="rect">
            <a:avLst/>
          </a:prstGeom>
        </p:spPr>
        <p:txBody>
          <a:bodyPr wrap="square" lIns="0" tIns="0" rIns="0" bIns="0">
            <a:spAutoFit/>
          </a:bodyPr>
          <a:lstStyle>
            <a:lvl1pPr algn="r">
              <a:defRPr b="0" i="0">
                <a:solidFill>
                  <a:schemeClr val="tx1">
                    <a:tint val="75000"/>
                  </a:schemeClr>
                </a:solidFill>
                <a:latin typeface="Arial (null)"/>
              </a:defRPr>
            </a:lvl1pPr>
          </a:lstStyle>
          <a:p>
            <a:fld id="{B6F15528-21DE-4FAA-801E-634DDDAF4B2B}" type="slidenum">
              <a:rPr lang="en-US" smtClean="0"/>
              <a:pPr/>
              <a:t>‹#›</a:t>
            </a:fld>
            <a:endParaRPr lang="en-US" dirty="0"/>
          </a:p>
        </p:txBody>
      </p:sp>
      <p:sp>
        <p:nvSpPr>
          <p:cNvPr id="8" name="Text Placeholder 7"/>
          <p:cNvSpPr>
            <a:spLocks noGrp="1"/>
          </p:cNvSpPr>
          <p:nvPr>
            <p:ph type="body" idx="1"/>
          </p:nvPr>
        </p:nvSpPr>
        <p:spPr>
          <a:xfrm>
            <a:off x="1382713" y="3009900"/>
            <a:ext cx="17340262" cy="7177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 id="2147483671" r:id="rId3"/>
    <p:sldLayoutId id="2147483662" r:id="rId4"/>
    <p:sldLayoutId id="2147483670" r:id="rId5"/>
    <p:sldLayoutId id="2147483669" r:id="rId6"/>
    <p:sldLayoutId id="2147483668" r:id="rId7"/>
    <p:sldLayoutId id="2147483667" r:id="rId8"/>
    <p:sldLayoutId id="2147483666" r:id="rId9"/>
    <p:sldLayoutId id="2147483664" r:id="rId10"/>
    <p:sldLayoutId id="2147483665" r:id="rId11"/>
    <p:sldLayoutId id="2147483661" r:id="rId12"/>
    <p:sldLayoutId id="2147483673" r:id="rId13"/>
    <p:sldLayoutId id="2147483674" r:id="rId14"/>
    <p:sldLayoutId id="2147483675" r:id="rId15"/>
  </p:sldLayoutIdLst>
  <p:txStyles>
    <p:titleStyle>
      <a:lvl1pPr>
        <a:defRPr>
          <a:latin typeface="PF Handbook Pro" panose="02000506090000020004" pitchFamily="2" charset="0"/>
          <a:ea typeface="+mj-ea"/>
          <a:cs typeface="+mj-cs"/>
        </a:defRPr>
      </a:lvl1pPr>
    </p:titleStyle>
    <p:body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266" y="602119"/>
            <a:ext cx="17341156" cy="2185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82266" y="3010591"/>
            <a:ext cx="1734115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82266" y="10482093"/>
            <a:ext cx="4523780"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ECC2CC03-6A50-42D2-9A46-B687B5E531FF}" type="datetimeFigureOut">
              <a:rPr lang="en-US" smtClean="0"/>
              <a:t>11/18/2019</a:t>
            </a:fld>
            <a:endParaRPr lang="en-US"/>
          </a:p>
        </p:txBody>
      </p:sp>
      <p:sp>
        <p:nvSpPr>
          <p:cNvPr id="5" name="Footer Placeholder 4"/>
          <p:cNvSpPr>
            <a:spLocks noGrp="1"/>
          </p:cNvSpPr>
          <p:nvPr>
            <p:ph type="ftr" sz="quarter" idx="3"/>
          </p:nvPr>
        </p:nvSpPr>
        <p:spPr>
          <a:xfrm>
            <a:off x="6660009" y="10482093"/>
            <a:ext cx="6785670"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199642" y="10482093"/>
            <a:ext cx="4523780"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0695968B-CB66-4B01-B0FB-1CA6EDD6B245}" type="slidenum">
              <a:rPr lang="en-US" smtClean="0"/>
              <a:t>‹#›</a:t>
            </a:fld>
            <a:endParaRPr lang="en-US"/>
          </a:p>
        </p:txBody>
      </p:sp>
    </p:spTree>
    <p:extLst>
      <p:ext uri="{BB962C8B-B14F-4D97-AF65-F5344CB8AC3E}">
        <p14:creationId xmlns:p14="http://schemas.microsoft.com/office/powerpoint/2010/main" val="29826295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1507937"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84" indent="-376984" algn="l" defTabSz="1507937"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kern="1200">
          <a:solidFill>
            <a:schemeClr val="tx1"/>
          </a:solidFill>
          <a:latin typeface="+mn-lt"/>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kern="1200">
          <a:solidFill>
            <a:schemeClr val="tx1"/>
          </a:solidFill>
          <a:latin typeface="+mn-lt"/>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3k.lv/marketings-un-pakalpojumi-kas-jazina-ik-vienam-uznemejam-un-ne-tika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arketingstudyguide.com/understanding-the-servqual-mode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12manage.com/methods_zeithaml_servqual.html"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citeseerx.ist.psu.edu/viewdoc/download?doi=10.1.1.86.4410&amp;rep=rep1&amp;type=pdf" TargetMode="Externa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hyperlink" Target="http://citeseerx.ist.psu.edu/viewdoc/download?doi=10.1.1.86.4410&amp;rep=rep1&amp;type=pdf" TargetMode="Externa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searchgate.net/publication/313001568_WEBQUAL_A_measure_of_website_quality_2002_Marketing_Educators" TargetMode="External"/><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researchgate.net/publication/313001568_WEBQUAL_A_measure_of_website_quality_2002_Marketing_Educators" TargetMode="External"/><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hyperlink" Target="https://www.researchgate.net/profile/Stuart_Barn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researchgate.net/profile/Stuart_Barnes" TargetMode="External"/><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citeseerx.ist.psu.edu/viewdoc/download?doi=10.1.1.86.4410&amp;rep=rep1&amp;type=pdf" TargetMode="Externa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hyperlink" Target="http://citeseerx.ist.psu.edu/viewdoc/download?doi=10.1.1.86.4410&amp;rep=rep1&amp;type=pdf" TargetMode="Externa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44" y="4816475"/>
            <a:ext cx="19431000" cy="3046988"/>
          </a:xfrm>
        </p:spPr>
        <p:txBody>
          <a:bodyPr/>
          <a:lstStyle/>
          <a:p>
            <a:pPr algn="ctr"/>
            <a:r>
              <a:rPr lang="lv-LV" sz="6600" b="1" dirty="0">
                <a:solidFill>
                  <a:schemeClr val="tx1"/>
                </a:solidFill>
              </a:rPr>
              <a:t>Kvalitātes vadības aktualitātes Latvijas uzņēmumos skolēnu ZPD rakstīšanas kontekstā</a:t>
            </a:r>
            <a:r>
              <a:rPr lang="lv-LV" sz="6600" b="1" spc="-150" dirty="0" smtClean="0">
                <a:solidFill>
                  <a:schemeClr val="tx1"/>
                </a:solidFill>
                <a:latin typeface="Arial" panose="020B0604020202020204" pitchFamily="34" charset="0"/>
                <a:cs typeface="Arial" panose="020B0604020202020204" pitchFamily="34" charset="0"/>
              </a:rPr>
              <a:t/>
            </a:r>
            <a:br>
              <a:rPr lang="lv-LV" sz="6600" b="1" spc="-150" dirty="0" smtClean="0">
                <a:solidFill>
                  <a:schemeClr val="tx1"/>
                </a:solidFill>
                <a:latin typeface="Arial" panose="020B0604020202020204" pitchFamily="34" charset="0"/>
                <a:cs typeface="Arial" panose="020B0604020202020204" pitchFamily="34" charset="0"/>
              </a:rPr>
            </a:br>
            <a:endParaRPr lang="en-US" sz="66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8452644" y="7559675"/>
            <a:ext cx="10970504" cy="2862322"/>
          </a:xfrm>
          <a:prstGeom prst="rect">
            <a:avLst/>
          </a:prstGeom>
        </p:spPr>
        <p:txBody>
          <a:bodyPr wrap="none">
            <a:spAutoFit/>
          </a:bodyPr>
          <a:lstStyle/>
          <a:p>
            <a:r>
              <a:rPr lang="lv-LV" sz="6000" b="1" spc="-150" dirty="0">
                <a:solidFill>
                  <a:schemeClr val="tx1">
                    <a:lumMod val="50000"/>
                    <a:lumOff val="50000"/>
                  </a:schemeClr>
                </a:solidFill>
                <a:latin typeface="Arial" panose="020B0604020202020204" pitchFamily="34" charset="0"/>
                <a:cs typeface="Arial" panose="020B0604020202020204" pitchFamily="34" charset="0"/>
              </a:rPr>
              <a:t>Andžela </a:t>
            </a:r>
            <a:r>
              <a:rPr lang="lv-LV" sz="6000" b="1" spc="-150" dirty="0" smtClean="0">
                <a:solidFill>
                  <a:schemeClr val="tx1">
                    <a:lumMod val="50000"/>
                    <a:lumOff val="50000"/>
                  </a:schemeClr>
                </a:solidFill>
                <a:latin typeface="Arial" panose="020B0604020202020204" pitchFamily="34" charset="0"/>
                <a:cs typeface="Arial" panose="020B0604020202020204" pitchFamily="34" charset="0"/>
              </a:rPr>
              <a:t>Veselova</a:t>
            </a:r>
          </a:p>
          <a:p>
            <a:r>
              <a:rPr lang="lv-LV" sz="6000" b="1" spc="-150" dirty="0" smtClean="0">
                <a:solidFill>
                  <a:schemeClr val="tx1">
                    <a:lumMod val="50000"/>
                    <a:lumOff val="50000"/>
                  </a:schemeClr>
                </a:solidFill>
                <a:latin typeface="Arial" panose="020B0604020202020204" pitchFamily="34" charset="0"/>
                <a:cs typeface="Arial" panose="020B0604020202020204" pitchFamily="34" charset="0"/>
              </a:rPr>
              <a:t>LU BVEF Vadībzinātnes nodaļa</a:t>
            </a:r>
          </a:p>
          <a:p>
            <a:r>
              <a:rPr lang="lv-LV" sz="6000" b="1" spc="-150" dirty="0" smtClean="0">
                <a:solidFill>
                  <a:schemeClr val="tx1">
                    <a:lumMod val="50000"/>
                    <a:lumOff val="50000"/>
                  </a:schemeClr>
                </a:solidFill>
                <a:latin typeface="Arial" panose="020B0604020202020204" pitchFamily="34" charset="0"/>
                <a:cs typeface="Arial" panose="020B0604020202020204" pitchFamily="34" charset="0"/>
              </a:rPr>
              <a:t>andzela.veselova@lu.lv</a:t>
            </a:r>
            <a:endParaRPr lang="en-US" sz="6000" dirty="0"/>
          </a:p>
        </p:txBody>
      </p:sp>
      <p:pic>
        <p:nvPicPr>
          <p:cNvPr id="4" name="Picture 3" descr="C:\Users\HP\Downloads\ESF_VISC_identitate_RGB_17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6244" y="549275"/>
            <a:ext cx="7696200" cy="1219200"/>
          </a:xfrm>
          <a:prstGeom prst="rect">
            <a:avLst/>
          </a:prstGeom>
          <a:noFill/>
          <a:ln>
            <a:noFill/>
          </a:ln>
        </p:spPr>
      </p:pic>
      <p:sp>
        <p:nvSpPr>
          <p:cNvPr id="5" name="Rectangle 4"/>
          <p:cNvSpPr/>
          <p:nvPr/>
        </p:nvSpPr>
        <p:spPr>
          <a:xfrm>
            <a:off x="2204244" y="1768475"/>
            <a:ext cx="15849600" cy="369332"/>
          </a:xfrm>
          <a:prstGeom prst="rect">
            <a:avLst/>
          </a:prstGeom>
        </p:spPr>
        <p:txBody>
          <a:bodyPr wrap="square">
            <a:spAutoFit/>
          </a:bodyPr>
          <a:lstStyle/>
          <a:p>
            <a:pPr algn="ctr">
              <a:spcAft>
                <a:spcPts val="0"/>
              </a:spcAft>
            </a:pPr>
            <a:r>
              <a:rPr lang="en-GB" i="1" dirty="0" err="1">
                <a:latin typeface="Times New Roman" panose="02020603050405020304" pitchFamily="18" charset="0"/>
                <a:ea typeface="Calibri" panose="020F0502020204030204" pitchFamily="34" charset="0"/>
                <a:cs typeface="Times New Roman" panose="02020603050405020304" pitchFamily="18" charset="0"/>
              </a:rPr>
              <a:t>Projekts</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Nacion</a:t>
            </a:r>
            <a:r>
              <a:rPr lang="ru-RU" dirty="0">
                <a:latin typeface="Times New Roman" panose="02020603050405020304" pitchFamily="18" charset="0"/>
                <a:ea typeface="Calibri" panose="020F0502020204030204" pitchFamily="34" charset="0"/>
                <a:cs typeface="Times New Roman" panose="02020603050405020304" pitchFamily="18" charset="0"/>
              </a:rPr>
              <a:t>ā</a:t>
            </a:r>
            <a:r>
              <a:rPr lang="en-GB" dirty="0">
                <a:latin typeface="Times New Roman" panose="02020603050405020304" pitchFamily="18" charset="0"/>
                <a:ea typeface="Calibri" panose="020F0502020204030204" pitchFamily="34" charset="0"/>
                <a:cs typeface="Times New Roman" panose="02020603050405020304" pitchFamily="18" charset="0"/>
              </a:rPr>
              <a:t>la un </a:t>
            </a:r>
            <a:r>
              <a:rPr lang="en-GB" dirty="0" err="1">
                <a:latin typeface="Times New Roman" panose="02020603050405020304" pitchFamily="18" charset="0"/>
                <a:ea typeface="Calibri" panose="020F0502020204030204" pitchFamily="34" charset="0"/>
                <a:cs typeface="Times New Roman" panose="02020603050405020304" pitchFamily="18" charset="0"/>
              </a:rPr>
              <a:t>starptautiska</a:t>
            </a:r>
            <a:r>
              <a:rPr lang="en-GB" dirty="0">
                <a:latin typeface="Times New Roman" panose="02020603050405020304" pitchFamily="18" charset="0"/>
                <a:ea typeface="Calibri" panose="020F0502020204030204" pitchFamily="34" charset="0"/>
                <a:cs typeface="Times New Roman" panose="02020603050405020304" pitchFamily="18" charset="0"/>
              </a:rPr>
              <a:t> m</a:t>
            </a:r>
            <a:r>
              <a:rPr lang="ru-RU" dirty="0">
                <a:latin typeface="Times New Roman" panose="02020603050405020304" pitchFamily="18" charset="0"/>
                <a:ea typeface="Calibri" panose="020F0502020204030204" pitchFamily="34" charset="0"/>
                <a:cs typeface="Times New Roman" panose="02020603050405020304" pitchFamily="18" charset="0"/>
              </a:rPr>
              <a:t>ē</a:t>
            </a:r>
            <a:r>
              <a:rPr lang="en-GB" dirty="0" err="1">
                <a:latin typeface="Times New Roman" panose="02020603050405020304" pitchFamily="18" charset="0"/>
                <a:ea typeface="Calibri" panose="020F0502020204030204" pitchFamily="34" charset="0"/>
                <a:cs typeface="Times New Roman" panose="02020603050405020304" pitchFamily="18" charset="0"/>
              </a:rPr>
              <a:t>roga</a:t>
            </a:r>
            <a:r>
              <a:rPr lang="en-GB" dirty="0">
                <a:latin typeface="Times New Roman" panose="02020603050405020304" pitchFamily="18" charset="0"/>
                <a:ea typeface="Calibri" panose="020F0502020204030204" pitchFamily="34" charset="0"/>
                <a:cs typeface="Times New Roman" panose="02020603050405020304" pitchFamily="18" charset="0"/>
              </a:rPr>
              <a:t> pas</a:t>
            </a:r>
            <a:r>
              <a:rPr lang="ru-RU" dirty="0">
                <a:latin typeface="Times New Roman" panose="02020603050405020304" pitchFamily="18" charset="0"/>
                <a:ea typeface="Calibri" panose="020F0502020204030204" pitchFamily="34" charset="0"/>
                <a:cs typeface="Times New Roman" panose="02020603050405020304" pitchFamily="18" charset="0"/>
              </a:rPr>
              <a:t>ā</a:t>
            </a:r>
            <a:r>
              <a:rPr lang="en-GB" dirty="0" err="1">
                <a:latin typeface="Times New Roman" panose="02020603050405020304" pitchFamily="18" charset="0"/>
                <a:ea typeface="Calibri" panose="020F0502020204030204" pitchFamily="34" charset="0"/>
                <a:cs typeface="Times New Roman" panose="02020603050405020304" pitchFamily="18" charset="0"/>
              </a:rPr>
              <a:t>kumu</a:t>
            </a:r>
            <a:r>
              <a:rPr lang="ru-RU" dirty="0">
                <a:latin typeface="Times New Roman" panose="02020603050405020304" pitchFamily="18" charset="0"/>
                <a:ea typeface="Calibri" panose="020F0502020204030204" pitchFamily="34" charset="0"/>
                <a:cs typeface="Times New Roman" panose="02020603050405020304" pitchFamily="18" charset="0"/>
              </a:rPr>
              <a:t> ī</a:t>
            </a:r>
            <a:r>
              <a:rPr lang="en-GB" dirty="0">
                <a:latin typeface="Times New Roman" panose="02020603050405020304" pitchFamily="18" charset="0"/>
                <a:ea typeface="Calibri" panose="020F0502020204030204" pitchFamily="34" charset="0"/>
                <a:cs typeface="Times New Roman" panose="02020603050405020304" pitchFamily="18" charset="0"/>
              </a:rPr>
              <a:t>steno</a:t>
            </a:r>
            <a:r>
              <a:rPr lang="ru-RU" dirty="0">
                <a:latin typeface="Times New Roman" panose="02020603050405020304" pitchFamily="18" charset="0"/>
                <a:ea typeface="Calibri" panose="020F0502020204030204" pitchFamily="34" charset="0"/>
                <a:cs typeface="Times New Roman" panose="02020603050405020304" pitchFamily="18" charset="0"/>
              </a:rPr>
              <a:t>š</a:t>
            </a:r>
            <a:r>
              <a:rPr lang="en-GB" dirty="0" err="1">
                <a:latin typeface="Times New Roman" panose="02020603050405020304" pitchFamily="18" charset="0"/>
                <a:ea typeface="Calibri" panose="020F0502020204030204" pitchFamily="34" charset="0"/>
                <a:cs typeface="Times New Roman" panose="02020603050405020304" pitchFamily="18" charset="0"/>
              </a:rPr>
              <a:t>ana</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izgl</a:t>
            </a:r>
            <a:r>
              <a:rPr lang="ru-RU" dirty="0">
                <a:latin typeface="Times New Roman" panose="02020603050405020304" pitchFamily="18" charset="0"/>
                <a:ea typeface="Calibri" panose="020F0502020204030204" pitchFamily="34" charset="0"/>
                <a:cs typeface="Times New Roman" panose="02020603050405020304" pitchFamily="18" charset="0"/>
              </a:rPr>
              <a:t>ī</a:t>
            </a:r>
            <a:r>
              <a:rPr lang="en-GB" dirty="0" err="1">
                <a:latin typeface="Times New Roman" panose="02020603050405020304" pitchFamily="18" charset="0"/>
                <a:ea typeface="Calibri" panose="020F0502020204030204" pitchFamily="34" charset="0"/>
                <a:cs typeface="Times New Roman" panose="02020603050405020304" pitchFamily="18" charset="0"/>
              </a:rPr>
              <a:t>tojamo</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talantu</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att</a:t>
            </a:r>
            <a:r>
              <a:rPr lang="ru-RU" dirty="0">
                <a:latin typeface="Times New Roman" panose="02020603050405020304" pitchFamily="18" charset="0"/>
                <a:ea typeface="Calibri" panose="020F0502020204030204" pitchFamily="34" charset="0"/>
                <a:cs typeface="Times New Roman" panose="02020603050405020304" pitchFamily="18" charset="0"/>
              </a:rPr>
              <a:t>ī</a:t>
            </a:r>
            <a:r>
              <a:rPr lang="en-GB" dirty="0" err="1">
                <a:latin typeface="Times New Roman" panose="02020603050405020304" pitchFamily="18" charset="0"/>
                <a:ea typeface="Calibri" panose="020F0502020204030204" pitchFamily="34" charset="0"/>
                <a:cs typeface="Times New Roman" panose="02020603050405020304" pitchFamily="18" charset="0"/>
              </a:rPr>
              <a:t>st</a:t>
            </a:r>
            <a:r>
              <a:rPr lang="ru-RU" dirty="0">
                <a:latin typeface="Times New Roman" panose="02020603050405020304" pitchFamily="18" charset="0"/>
                <a:ea typeface="Calibri" panose="020F0502020204030204" pitchFamily="34" charset="0"/>
                <a:cs typeface="Times New Roman" panose="02020603050405020304" pitchFamily="18" charset="0"/>
              </a:rPr>
              <a:t>ī</a:t>
            </a:r>
            <a:r>
              <a:rPr lang="en-GB" dirty="0" err="1">
                <a:latin typeface="Times New Roman" panose="02020603050405020304" pitchFamily="18" charset="0"/>
                <a:ea typeface="Calibri" panose="020F0502020204030204" pitchFamily="34" charset="0"/>
                <a:cs typeface="Times New Roman" panose="02020603050405020304" pitchFamily="18" charset="0"/>
              </a:rPr>
              <a:t>bai</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lv-LV" sz="1600"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Nr</a:t>
            </a:r>
            <a:r>
              <a:rPr lang="ru-RU" dirty="0">
                <a:latin typeface="Times New Roman" panose="02020603050405020304" pitchFamily="18" charset="0"/>
                <a:ea typeface="Calibri" panose="020F0502020204030204" pitchFamily="34" charset="0"/>
                <a:cs typeface="Times New Roman" panose="02020603050405020304" pitchFamily="18" charset="0"/>
              </a:rPr>
              <a:t>. 8.3.2.1./16/</a:t>
            </a:r>
            <a:r>
              <a:rPr lang="en-GB" dirty="0">
                <a:latin typeface="Times New Roman" panose="02020603050405020304" pitchFamily="18" charset="0"/>
                <a:ea typeface="Calibri" panose="020F0502020204030204" pitchFamily="34" charset="0"/>
                <a:cs typeface="Times New Roman" panose="02020603050405020304" pitchFamily="18" charset="0"/>
              </a:rPr>
              <a:t>I</a:t>
            </a:r>
            <a:r>
              <a:rPr lang="ru-RU" dirty="0">
                <a:latin typeface="Times New Roman" panose="02020603050405020304" pitchFamily="18" charset="0"/>
                <a:ea typeface="Calibri" panose="020F0502020204030204" pitchFamily="34" charset="0"/>
                <a:cs typeface="Times New Roman" panose="02020603050405020304" pitchFamily="18" charset="0"/>
              </a:rPr>
              <a:t>/002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33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44" y="2301875"/>
            <a:ext cx="12663933" cy="1315745"/>
          </a:xfrm>
        </p:spPr>
        <p:txBody>
          <a:bodyPr/>
          <a:lstStyle/>
          <a:p>
            <a:r>
              <a:rPr lang="lv-LV" dirty="0">
                <a:solidFill>
                  <a:schemeClr val="tx1"/>
                </a:solidFill>
              </a:rPr>
              <a:t>Kvalitāte/pozicionēšana</a:t>
            </a:r>
            <a:endParaRPr lang="en-US" dirty="0"/>
          </a:p>
        </p:txBody>
      </p:sp>
      <p:sp>
        <p:nvSpPr>
          <p:cNvPr id="3" name="Rectangle 2"/>
          <p:cNvSpPr/>
          <p:nvPr/>
        </p:nvSpPr>
        <p:spPr>
          <a:xfrm>
            <a:off x="527844" y="4587875"/>
            <a:ext cx="19812000" cy="5509200"/>
          </a:xfrm>
          <a:prstGeom prst="rect">
            <a:avLst/>
          </a:prstGeom>
        </p:spPr>
        <p:txBody>
          <a:bodyPr wrap="square">
            <a:spAutoFit/>
          </a:bodyPr>
          <a:lstStyle/>
          <a:p>
            <a:r>
              <a:rPr lang="lv-LV" sz="4400" dirty="0"/>
              <a:t>Visaugstākā-luksusa precēm(prestižs </a:t>
            </a:r>
            <a:r>
              <a:rPr lang="lv-LV" sz="4400" dirty="0" err="1"/>
              <a:t>statuss..”labākais</a:t>
            </a:r>
            <a:r>
              <a:rPr lang="lv-LV" sz="4400" dirty="0"/>
              <a:t> par augstu cenu”- konkurenti),</a:t>
            </a:r>
            <a:endParaRPr lang="en-US" sz="4400" dirty="0"/>
          </a:p>
          <a:p>
            <a:r>
              <a:rPr lang="lv-LV" sz="4400" dirty="0"/>
              <a:t>Laba kvalitāte par mērenu cenu(</a:t>
            </a:r>
            <a:r>
              <a:rPr lang="lv-LV" sz="4400" dirty="0" err="1"/>
              <a:t>Lexus-Mercedes</a:t>
            </a:r>
            <a:r>
              <a:rPr lang="lv-LV" sz="4400" dirty="0"/>
              <a:t>)izmaksu samazināšanas problēma</a:t>
            </a:r>
            <a:endParaRPr lang="en-US" sz="4400" dirty="0"/>
          </a:p>
          <a:p>
            <a:r>
              <a:rPr lang="lv-LV" sz="4400" dirty="0"/>
              <a:t>Pienācīga kvalitāte par mērenu cenu-</a:t>
            </a:r>
            <a:r>
              <a:rPr lang="lv-LV" sz="4400" dirty="0" err="1"/>
              <a:t>Wallmart</a:t>
            </a:r>
            <a:r>
              <a:rPr lang="lv-LV" sz="4400" dirty="0"/>
              <a:t>, </a:t>
            </a:r>
            <a:r>
              <a:rPr lang="lv-LV" sz="4400" dirty="0" err="1"/>
              <a:t>Stockmann</a:t>
            </a:r>
            <a:r>
              <a:rPr lang="lv-LV" sz="4400" dirty="0"/>
              <a:t>-izdevīgi izplatīšanas kanāli</a:t>
            </a:r>
            <a:endParaRPr lang="en-US" sz="4400" dirty="0"/>
          </a:p>
          <a:p>
            <a:r>
              <a:rPr lang="lv-LV" sz="4400" dirty="0"/>
              <a:t>Normāla kvalitāte par pieņemamu cenu-daudzveidīgs sortiments</a:t>
            </a:r>
            <a:endParaRPr lang="en-US" sz="4400" dirty="0"/>
          </a:p>
          <a:p>
            <a:r>
              <a:rPr lang="lv-LV" sz="4400" dirty="0"/>
              <a:t>Mazāk un par zemu cenu</a:t>
            </a:r>
            <a:r>
              <a:rPr lang="lv-LV" sz="4400" dirty="0" smtClean="0"/>
              <a:t>.</a:t>
            </a:r>
            <a:endParaRPr lang="en-US" sz="4400" dirty="0"/>
          </a:p>
        </p:txBody>
      </p:sp>
      <p:sp>
        <p:nvSpPr>
          <p:cNvPr id="4" name="Rectangle 3"/>
          <p:cNvSpPr/>
          <p:nvPr/>
        </p:nvSpPr>
        <p:spPr>
          <a:xfrm>
            <a:off x="10161556" y="10531475"/>
            <a:ext cx="9905660" cy="369332"/>
          </a:xfrm>
          <a:prstGeom prst="rect">
            <a:avLst/>
          </a:prstGeom>
        </p:spPr>
        <p:txBody>
          <a:bodyPr wrap="none">
            <a:spAutoFit/>
          </a:bodyPr>
          <a:lstStyle/>
          <a:p>
            <a:r>
              <a:rPr lang="en-US" dirty="0" err="1"/>
              <a:t>Praude</a:t>
            </a:r>
            <a:r>
              <a:rPr lang="en-US" dirty="0"/>
              <a:t> V. </a:t>
            </a:r>
            <a:r>
              <a:rPr lang="en-US" i="1" dirty="0" err="1"/>
              <a:t>Mārketings</a:t>
            </a:r>
            <a:r>
              <a:rPr lang="en-US" i="1" dirty="0"/>
              <a:t>,</a:t>
            </a:r>
            <a:r>
              <a:rPr lang="en-US" dirty="0"/>
              <a:t> 1.grāmata: </a:t>
            </a:r>
            <a:r>
              <a:rPr lang="en-US" dirty="0" err="1"/>
              <a:t>teorija</a:t>
            </a:r>
            <a:r>
              <a:rPr lang="en-US" dirty="0"/>
              <a:t> un </a:t>
            </a:r>
            <a:r>
              <a:rPr lang="en-US" dirty="0" err="1"/>
              <a:t>prakse</a:t>
            </a:r>
            <a:r>
              <a:rPr lang="en-US" dirty="0"/>
              <a:t>.  1. </a:t>
            </a:r>
            <a:r>
              <a:rPr lang="en-US" dirty="0" err="1"/>
              <a:t>gramata</a:t>
            </a:r>
            <a:r>
              <a:rPr lang="en-US" dirty="0"/>
              <a:t> 3. </a:t>
            </a:r>
            <a:r>
              <a:rPr lang="en-US" dirty="0" err="1"/>
              <a:t>izd</a:t>
            </a:r>
            <a:r>
              <a:rPr lang="en-US" dirty="0"/>
              <a:t>. </a:t>
            </a:r>
            <a:r>
              <a:rPr lang="en-US" dirty="0" err="1"/>
              <a:t>Rīga</a:t>
            </a:r>
            <a:r>
              <a:rPr lang="en-US" dirty="0"/>
              <a:t>:  SIA “BURTENE”. </a:t>
            </a:r>
          </a:p>
        </p:txBody>
      </p:sp>
    </p:spTree>
    <p:extLst>
      <p:ext uri="{BB962C8B-B14F-4D97-AF65-F5344CB8AC3E}">
        <p14:creationId xmlns:p14="http://schemas.microsoft.com/office/powerpoint/2010/main" val="25112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8844" y="2073275"/>
            <a:ext cx="12663933" cy="2631490"/>
          </a:xfrm>
        </p:spPr>
        <p:txBody>
          <a:bodyPr/>
          <a:lstStyle/>
          <a:p>
            <a:r>
              <a:rPr lang="lv-LV" dirty="0">
                <a:solidFill>
                  <a:schemeClr val="tx1"/>
                </a:solidFill>
              </a:rPr>
              <a:t>Kvalitātes nozīme:</a:t>
            </a:r>
            <a:r>
              <a:rPr lang="en-US" dirty="0">
                <a:solidFill>
                  <a:schemeClr val="tx1"/>
                </a:solidFill>
              </a:rPr>
              <a:t/>
            </a:r>
            <a:br>
              <a:rPr lang="en-US" dirty="0">
                <a:solidFill>
                  <a:schemeClr val="tx1"/>
                </a:solidFill>
              </a:rPr>
            </a:br>
            <a:endParaRPr lang="en-US" dirty="0"/>
          </a:p>
        </p:txBody>
      </p:sp>
      <p:sp>
        <p:nvSpPr>
          <p:cNvPr id="3" name="Rectangle 2"/>
          <p:cNvSpPr/>
          <p:nvPr/>
        </p:nvSpPr>
        <p:spPr>
          <a:xfrm>
            <a:off x="832644" y="4639013"/>
            <a:ext cx="18516600" cy="5078313"/>
          </a:xfrm>
          <a:prstGeom prst="rect">
            <a:avLst/>
          </a:prstGeom>
        </p:spPr>
        <p:txBody>
          <a:bodyPr wrap="square">
            <a:spAutoFit/>
          </a:bodyPr>
          <a:lstStyle/>
          <a:p>
            <a:pPr lvl="0"/>
            <a:r>
              <a:rPr lang="lv-LV" sz="3600" dirty="0">
                <a:solidFill>
                  <a:srgbClr val="FF0000"/>
                </a:solidFill>
              </a:rPr>
              <a:t>Nepieciešamība </a:t>
            </a:r>
            <a:r>
              <a:rPr lang="lv-LV" sz="3600" b="1" u="sng" dirty="0" err="1">
                <a:solidFill>
                  <a:srgbClr val="FF0000"/>
                </a:solidFill>
              </a:rPr>
              <a:t>saprast</a:t>
            </a:r>
            <a:r>
              <a:rPr lang="lv-LV" sz="3600" dirty="0" err="1">
                <a:solidFill>
                  <a:srgbClr val="FF0000"/>
                </a:solidFill>
              </a:rPr>
              <a:t>,kā</a:t>
            </a:r>
            <a:r>
              <a:rPr lang="lv-LV" sz="3600" dirty="0">
                <a:solidFill>
                  <a:srgbClr val="FF0000"/>
                </a:solidFill>
              </a:rPr>
              <a:t> </a:t>
            </a:r>
            <a:r>
              <a:rPr lang="lv-LV" sz="3600" b="1" u="sng" dirty="0">
                <a:solidFill>
                  <a:srgbClr val="FF0000"/>
                </a:solidFill>
              </a:rPr>
              <a:t>panākt</a:t>
            </a:r>
            <a:r>
              <a:rPr lang="lv-LV" sz="3600" dirty="0">
                <a:solidFill>
                  <a:srgbClr val="FF0000"/>
                </a:solidFill>
              </a:rPr>
              <a:t> ,lai piedāvātā prece</a:t>
            </a:r>
            <a:r>
              <a:rPr lang="lv-LV" sz="3600" dirty="0"/>
              <a:t>:</a:t>
            </a:r>
            <a:endParaRPr lang="en-US" sz="3600" dirty="0"/>
          </a:p>
          <a:p>
            <a:pPr marL="571500" lvl="0" indent="-571500">
              <a:buFont typeface="Arial" panose="020B0604020202020204" pitchFamily="34" charset="0"/>
              <a:buChar char="•"/>
            </a:pPr>
            <a:r>
              <a:rPr lang="lv-LV" sz="3600" b="1" dirty="0"/>
              <a:t>Piesaistītu</a:t>
            </a:r>
            <a:r>
              <a:rPr lang="lv-LV" sz="3600" dirty="0"/>
              <a:t> potenciālā pircēja </a:t>
            </a:r>
            <a:r>
              <a:rPr lang="lv-LV" sz="3600" b="1" dirty="0"/>
              <a:t>uzmanību</a:t>
            </a:r>
            <a:r>
              <a:rPr lang="lv-LV" sz="3600" dirty="0"/>
              <a:t>;</a:t>
            </a:r>
            <a:endParaRPr lang="en-US" sz="3600" dirty="0"/>
          </a:p>
          <a:p>
            <a:pPr marL="571500" lvl="0" indent="-571500">
              <a:buFont typeface="Arial" panose="020B0604020202020204" pitchFamily="34" charset="0"/>
              <a:buChar char="•"/>
            </a:pPr>
            <a:r>
              <a:rPr lang="lv-LV" sz="3600" dirty="0"/>
              <a:t>Potenciālajam pircējam </a:t>
            </a:r>
            <a:r>
              <a:rPr lang="lv-LV" sz="3600" b="1" dirty="0"/>
              <a:t>šķistu pievilcīga </a:t>
            </a:r>
            <a:r>
              <a:rPr lang="lv-LV" sz="3600" dirty="0"/>
              <a:t>un piemērota </a:t>
            </a:r>
            <a:r>
              <a:rPr lang="lv-LV" sz="3600" b="1" dirty="0"/>
              <a:t>lietošanai</a:t>
            </a:r>
            <a:endParaRPr lang="en-US" sz="3600" dirty="0"/>
          </a:p>
          <a:p>
            <a:pPr marL="571500" lvl="0" indent="-571500">
              <a:buFont typeface="Arial" panose="020B0604020202020204" pitchFamily="34" charset="0"/>
              <a:buChar char="•"/>
            </a:pPr>
            <a:r>
              <a:rPr lang="lv-LV" sz="3600" dirty="0"/>
              <a:t>Pircējs būtu </a:t>
            </a:r>
            <a:r>
              <a:rPr lang="lv-LV" sz="3600" b="1" dirty="0"/>
              <a:t>gatavs</a:t>
            </a:r>
            <a:r>
              <a:rPr lang="lv-LV" sz="3600" dirty="0"/>
              <a:t> </a:t>
            </a:r>
            <a:r>
              <a:rPr lang="lv-LV" sz="3600" b="1" dirty="0"/>
              <a:t>maksāt</a:t>
            </a:r>
            <a:r>
              <a:rPr lang="lv-LV" sz="3600" dirty="0"/>
              <a:t> par piedāvāto preci</a:t>
            </a:r>
            <a:endParaRPr lang="en-US" sz="3600" dirty="0"/>
          </a:p>
          <a:p>
            <a:pPr marL="571500" indent="-571500">
              <a:buFont typeface="Arial" panose="020B0604020202020204" pitchFamily="34" charset="0"/>
              <a:buChar char="•"/>
            </a:pPr>
            <a:endParaRPr lang="lv-LV" sz="3600" b="1" dirty="0" smtClean="0"/>
          </a:p>
          <a:p>
            <a:endParaRPr lang="lv-LV" sz="3600" b="1" dirty="0"/>
          </a:p>
          <a:p>
            <a:endParaRPr lang="lv-LV" sz="3600" b="1" dirty="0"/>
          </a:p>
          <a:p>
            <a:pPr algn="ctr"/>
            <a:r>
              <a:rPr lang="lv-LV" sz="3600" b="1" dirty="0">
                <a:solidFill>
                  <a:srgbClr val="FF0000"/>
                </a:solidFill>
              </a:rPr>
              <a:t>KVALITĀTE NAV OBLIGĀTA,BET BEZ TĀS NEVAR IZDZĪVOT UN KONKURĒT !!!</a:t>
            </a:r>
          </a:p>
          <a:p>
            <a:pPr algn="ctr"/>
            <a:r>
              <a:rPr lang="lv-LV" sz="3600" b="1" dirty="0">
                <a:solidFill>
                  <a:srgbClr val="FF0000"/>
                </a:solidFill>
              </a:rPr>
              <a:t>Kvalitāte ir tad, kad atgriežas cilvēks nevis produkts!</a:t>
            </a:r>
          </a:p>
        </p:txBody>
      </p:sp>
    </p:spTree>
    <p:extLst>
      <p:ext uri="{BB962C8B-B14F-4D97-AF65-F5344CB8AC3E}">
        <p14:creationId xmlns:p14="http://schemas.microsoft.com/office/powerpoint/2010/main" val="42791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444" y="4401826"/>
            <a:ext cx="19735800" cy="2708434"/>
          </a:xfrm>
        </p:spPr>
        <p:txBody>
          <a:bodyPr/>
          <a:lstStyle/>
          <a:p>
            <a:pPr algn="ctr"/>
            <a:r>
              <a:rPr lang="lv-LV" sz="4400" dirty="0">
                <a:solidFill>
                  <a:schemeClr val="tx1"/>
                </a:solidFill>
              </a:rPr>
              <a:t>Vērtējot kvalitāti jāņem vērā-ilgizturība, drošība(funkcionēšana), uzlabošanas iespējas(remonts…)</a:t>
            </a:r>
            <a:r>
              <a:rPr lang="en-US" sz="4400" dirty="0">
                <a:solidFill>
                  <a:schemeClr val="tx1"/>
                </a:solidFill>
              </a:rPr>
              <a:t/>
            </a:r>
            <a:br>
              <a:rPr lang="en-US" sz="4400" dirty="0">
                <a:solidFill>
                  <a:schemeClr val="tx1"/>
                </a:solidFill>
              </a:rPr>
            </a:br>
            <a:r>
              <a:rPr lang="lv-LV" sz="4400" dirty="0">
                <a:solidFill>
                  <a:schemeClr val="tx1"/>
                </a:solidFill>
              </a:rPr>
              <a:t/>
            </a:r>
            <a:br>
              <a:rPr lang="lv-LV" sz="4400" dirty="0">
                <a:solidFill>
                  <a:schemeClr val="tx1"/>
                </a:solidFill>
              </a:rPr>
            </a:br>
            <a:endParaRPr lang="en-US" sz="4400" dirty="0"/>
          </a:p>
        </p:txBody>
      </p:sp>
      <p:sp>
        <p:nvSpPr>
          <p:cNvPr id="3" name="Rectangle 2"/>
          <p:cNvSpPr/>
          <p:nvPr/>
        </p:nvSpPr>
        <p:spPr>
          <a:xfrm>
            <a:off x="1137444" y="6648595"/>
            <a:ext cx="17830800" cy="2308324"/>
          </a:xfrm>
          <a:prstGeom prst="rect">
            <a:avLst/>
          </a:prstGeom>
        </p:spPr>
        <p:txBody>
          <a:bodyPr wrap="square">
            <a:spAutoFit/>
          </a:bodyPr>
          <a:lstStyle/>
          <a:p>
            <a:pPr algn="ctr"/>
            <a:r>
              <a:rPr lang="lv-LV" sz="4800" dirty="0"/>
              <a:t>Produkta raksturīgās iezīmes-</a:t>
            </a:r>
            <a:r>
              <a:rPr lang="lv-LV" sz="4800" dirty="0" err="1"/>
              <a:t>papildīpašības</a:t>
            </a:r>
            <a:r>
              <a:rPr lang="lv-LV" sz="4800" dirty="0"/>
              <a:t>, kas paplašina tā </a:t>
            </a:r>
            <a:r>
              <a:rPr lang="lv-LV" sz="4800" dirty="0" err="1"/>
              <a:t>pamatfukcijas</a:t>
            </a:r>
            <a:r>
              <a:rPr lang="lv-LV" sz="4800" dirty="0"/>
              <a:t>, lai padarītu produktu atšķirīgu no konkurentiem.</a:t>
            </a:r>
            <a:r>
              <a:rPr lang="en-US" sz="4800" dirty="0"/>
              <a:t/>
            </a:r>
            <a:br>
              <a:rPr lang="en-US" sz="4800" dirty="0"/>
            </a:br>
            <a:endParaRPr lang="en-US" sz="4800" dirty="0"/>
          </a:p>
        </p:txBody>
      </p:sp>
      <p:sp>
        <p:nvSpPr>
          <p:cNvPr id="4" name="Rectangle 3"/>
          <p:cNvSpPr/>
          <p:nvPr/>
        </p:nvSpPr>
        <p:spPr>
          <a:xfrm>
            <a:off x="10205244" y="10455275"/>
            <a:ext cx="9631163" cy="369332"/>
          </a:xfrm>
          <a:prstGeom prst="rect">
            <a:avLst/>
          </a:prstGeom>
        </p:spPr>
        <p:txBody>
          <a:bodyPr wrap="none">
            <a:spAutoFit/>
          </a:bodyPr>
          <a:lstStyle/>
          <a:p>
            <a:r>
              <a:rPr lang="en-US" dirty="0">
                <a:solidFill>
                  <a:srgbClr val="000000"/>
                </a:solidFill>
                <a:latin typeface="Times New Roman" panose="02020603050405020304" pitchFamily="18" charset="0"/>
              </a:rPr>
              <a:t>Foster, S. T.(2013). Managing Quality: Integrating the Supply Chain. New Jersey: Upper </a:t>
            </a:r>
            <a:r>
              <a:rPr lang="en-US" dirty="0" err="1">
                <a:solidFill>
                  <a:srgbClr val="000000"/>
                </a:solidFill>
                <a:latin typeface="Times New Roman" panose="02020603050405020304" pitchFamily="18" charset="0"/>
              </a:rPr>
              <a:t>Sadle</a:t>
            </a:r>
            <a:r>
              <a:rPr lang="en-US" dirty="0">
                <a:solidFill>
                  <a:srgbClr val="000000"/>
                </a:solidFill>
                <a:latin typeface="Times New Roman" panose="02020603050405020304" pitchFamily="18" charset="0"/>
              </a:rPr>
              <a:t> River</a:t>
            </a:r>
            <a:r>
              <a:rPr lang="lv-LV"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15719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44" y="1768475"/>
            <a:ext cx="11125200" cy="2031325"/>
          </a:xfrm>
        </p:spPr>
        <p:txBody>
          <a:bodyPr/>
          <a:lstStyle/>
          <a:p>
            <a:pPr algn="ctr"/>
            <a:r>
              <a:rPr lang="lv-LV" sz="4400" dirty="0">
                <a:solidFill>
                  <a:schemeClr val="tx1"/>
                </a:solidFill>
              </a:rPr>
              <a:t>Jādefinē produkta/pakalpojuma raksturīgās iezīmes, lai tās atbilstu patērētāju vajadzībām:</a:t>
            </a:r>
            <a:endParaRPr lang="en-US" sz="4400" dirty="0"/>
          </a:p>
        </p:txBody>
      </p:sp>
      <p:sp>
        <p:nvSpPr>
          <p:cNvPr id="3" name="Rectangle 2"/>
          <p:cNvSpPr/>
          <p:nvPr/>
        </p:nvSpPr>
        <p:spPr>
          <a:xfrm>
            <a:off x="680244" y="4362014"/>
            <a:ext cx="19888200" cy="5632311"/>
          </a:xfrm>
          <a:prstGeom prst="rect">
            <a:avLst/>
          </a:prstGeom>
        </p:spPr>
        <p:txBody>
          <a:bodyPr wrap="square">
            <a:spAutoFit/>
          </a:bodyPr>
          <a:lstStyle/>
          <a:p>
            <a:r>
              <a:rPr lang="lv-LV" sz="4000" dirty="0"/>
              <a:t>Tas </a:t>
            </a:r>
            <a:r>
              <a:rPr lang="lv-LV" sz="4000" dirty="0">
                <a:solidFill>
                  <a:srgbClr val="FF0000"/>
                </a:solidFill>
              </a:rPr>
              <a:t>ietver</a:t>
            </a:r>
            <a:r>
              <a:rPr lang="lv-LV" sz="4000" dirty="0"/>
              <a:t>:                                                                   Kā </a:t>
            </a:r>
            <a:r>
              <a:rPr lang="lv-LV" sz="4000" dirty="0">
                <a:solidFill>
                  <a:srgbClr val="FF0000"/>
                </a:solidFill>
              </a:rPr>
              <a:t>panākt atšķirību</a:t>
            </a:r>
            <a:r>
              <a:rPr lang="lv-LV" sz="4000" dirty="0"/>
              <a:t>:</a:t>
            </a:r>
          </a:p>
          <a:p>
            <a:r>
              <a:rPr lang="lv-LV" sz="4000" dirty="0"/>
              <a:t>-produkta dažādība;                                     </a:t>
            </a:r>
            <a:r>
              <a:rPr lang="lv-LV" sz="4000" dirty="0" smtClean="0"/>
              <a:t>    </a:t>
            </a:r>
            <a:r>
              <a:rPr lang="lv-LV" sz="4000" dirty="0"/>
              <a:t>-fiziska atšķirība;</a:t>
            </a:r>
          </a:p>
          <a:p>
            <a:r>
              <a:rPr lang="lv-LV" sz="4000" dirty="0"/>
              <a:t>-kvalitāte; </a:t>
            </a:r>
            <a:r>
              <a:rPr lang="lv-LV" sz="4000" dirty="0" smtClean="0"/>
              <a:t>                                                         -</a:t>
            </a:r>
            <a:r>
              <a:rPr lang="lv-LV" sz="4000" dirty="0"/>
              <a:t>pieejamības atšķirība;</a:t>
            </a:r>
          </a:p>
          <a:p>
            <a:r>
              <a:rPr lang="lv-LV" sz="4000" dirty="0"/>
              <a:t>-dizains;                                                          </a:t>
            </a:r>
            <a:r>
              <a:rPr lang="lv-LV" sz="4000" dirty="0" smtClean="0"/>
              <a:t>  </a:t>
            </a:r>
            <a:r>
              <a:rPr lang="lv-LV" sz="4000" dirty="0"/>
              <a:t>-apkalpošanas atšķirība;</a:t>
            </a:r>
          </a:p>
          <a:p>
            <a:r>
              <a:rPr lang="lv-LV" sz="4000" dirty="0"/>
              <a:t>-iesaiņojums;                                                   </a:t>
            </a:r>
            <a:r>
              <a:rPr lang="lv-LV" sz="4000" dirty="0" smtClean="0"/>
              <a:t>  </a:t>
            </a:r>
            <a:r>
              <a:rPr lang="lv-LV" sz="4000" dirty="0"/>
              <a:t>-cenas atšķirība;</a:t>
            </a:r>
          </a:p>
          <a:p>
            <a:r>
              <a:rPr lang="lv-LV" sz="4000" dirty="0"/>
              <a:t>-zīmola nosaukums; </a:t>
            </a:r>
            <a:r>
              <a:rPr lang="lv-LV" sz="4000" dirty="0" smtClean="0"/>
              <a:t>                                         -</a:t>
            </a:r>
            <a:r>
              <a:rPr lang="lv-LV" sz="4000" dirty="0"/>
              <a:t>tēla atšķirība;</a:t>
            </a:r>
          </a:p>
          <a:p>
            <a:r>
              <a:rPr lang="lv-LV" sz="4000" dirty="0"/>
              <a:t>-apkalpošana;                                                  </a:t>
            </a:r>
            <a:r>
              <a:rPr lang="lv-LV" sz="4000" dirty="0" smtClean="0"/>
              <a:t>-</a:t>
            </a:r>
            <a:r>
              <a:rPr lang="lv-LV" sz="4000" dirty="0"/>
              <a:t>rast jaunus veidus kā atšķirt produktus</a:t>
            </a:r>
          </a:p>
          <a:p>
            <a:r>
              <a:rPr lang="lv-LV" sz="4000" dirty="0"/>
              <a:t>-garantijas;                                                                    un saglabāt patreizējo cenu.</a:t>
            </a:r>
          </a:p>
          <a:p>
            <a:r>
              <a:rPr lang="lv-LV" sz="4000" dirty="0"/>
              <a:t>-atpakaļatdošana. </a:t>
            </a:r>
          </a:p>
        </p:txBody>
      </p:sp>
      <p:sp>
        <p:nvSpPr>
          <p:cNvPr id="4" name="Rectangle 3"/>
          <p:cNvSpPr/>
          <p:nvPr/>
        </p:nvSpPr>
        <p:spPr>
          <a:xfrm>
            <a:off x="9979225" y="10572414"/>
            <a:ext cx="9631163" cy="369332"/>
          </a:xfrm>
          <a:prstGeom prst="rect">
            <a:avLst/>
          </a:prstGeom>
        </p:spPr>
        <p:txBody>
          <a:bodyPr wrap="none">
            <a:spAutoFit/>
          </a:bodyPr>
          <a:lstStyle/>
          <a:p>
            <a:r>
              <a:rPr lang="en-US" dirty="0">
                <a:solidFill>
                  <a:srgbClr val="000000"/>
                </a:solidFill>
                <a:latin typeface="Times New Roman" panose="02020603050405020304" pitchFamily="18" charset="0"/>
              </a:rPr>
              <a:t>Foster, S. T.(2013). Managing Quality: Integrating the Supply Chain. New Jersey: Upper </a:t>
            </a:r>
            <a:r>
              <a:rPr lang="en-US" dirty="0" err="1">
                <a:solidFill>
                  <a:srgbClr val="000000"/>
                </a:solidFill>
                <a:latin typeface="Times New Roman" panose="02020603050405020304" pitchFamily="18" charset="0"/>
              </a:rPr>
              <a:t>Sadle</a:t>
            </a:r>
            <a:r>
              <a:rPr lang="en-US" dirty="0">
                <a:solidFill>
                  <a:srgbClr val="000000"/>
                </a:solidFill>
                <a:latin typeface="Times New Roman" panose="02020603050405020304" pitchFamily="18" charset="0"/>
              </a:rPr>
              <a:t> River</a:t>
            </a:r>
            <a:r>
              <a:rPr lang="lv-LV"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73456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9845" y="1692275"/>
            <a:ext cx="17016420" cy="6629400"/>
          </a:xfrm>
          <a:prstGeom prst="rect">
            <a:avLst/>
          </a:prstGeom>
        </p:spPr>
      </p:pic>
      <p:sp>
        <p:nvSpPr>
          <p:cNvPr id="3" name="Rectangle 2"/>
          <p:cNvSpPr/>
          <p:nvPr/>
        </p:nvSpPr>
        <p:spPr>
          <a:xfrm>
            <a:off x="2966244" y="8474075"/>
            <a:ext cx="15340021" cy="646331"/>
          </a:xfrm>
          <a:prstGeom prst="rect">
            <a:avLst/>
          </a:prstGeom>
        </p:spPr>
        <p:txBody>
          <a:bodyPr wrap="square">
            <a:spAutoFit/>
          </a:bodyPr>
          <a:lstStyle/>
          <a:p>
            <a:r>
              <a:rPr lang="en-US" sz="3600" dirty="0">
                <a:latin typeface="AdvPS405B6"/>
              </a:rPr>
              <a:t>Model of service </a:t>
            </a:r>
            <a:r>
              <a:rPr lang="en-US" sz="3600" dirty="0" smtClean="0">
                <a:latin typeface="AdvPS405B6"/>
              </a:rPr>
              <a:t>quality,</a:t>
            </a:r>
            <a:r>
              <a:rPr lang="lv-LV" sz="3600" dirty="0" smtClean="0">
                <a:latin typeface="AdvPS405B6"/>
              </a:rPr>
              <a:t> </a:t>
            </a:r>
            <a:r>
              <a:rPr lang="en-US" sz="3600" dirty="0" smtClean="0">
                <a:latin typeface="AdvPS405B6"/>
              </a:rPr>
              <a:t>customer </a:t>
            </a:r>
            <a:r>
              <a:rPr lang="en-US" sz="3600" dirty="0">
                <a:latin typeface="AdvPS405B6"/>
              </a:rPr>
              <a:t>value </a:t>
            </a:r>
            <a:r>
              <a:rPr lang="en-US" sz="3600" dirty="0" smtClean="0">
                <a:latin typeface="AdvPS405B6"/>
              </a:rPr>
              <a:t>and</a:t>
            </a:r>
            <a:r>
              <a:rPr lang="lv-LV" sz="3600" dirty="0" smtClean="0">
                <a:latin typeface="AdvPS405B6"/>
              </a:rPr>
              <a:t> </a:t>
            </a:r>
            <a:r>
              <a:rPr lang="en-US" sz="3600" dirty="0" smtClean="0">
                <a:latin typeface="AdvPS405B6"/>
              </a:rPr>
              <a:t>customer </a:t>
            </a:r>
            <a:r>
              <a:rPr lang="en-US" sz="3600" dirty="0">
                <a:latin typeface="AdvPS405B6"/>
              </a:rPr>
              <a:t>satisfaction</a:t>
            </a:r>
            <a:endParaRPr lang="en-US" sz="3600" dirty="0"/>
          </a:p>
        </p:txBody>
      </p:sp>
    </p:spTree>
    <p:extLst>
      <p:ext uri="{BB962C8B-B14F-4D97-AF65-F5344CB8AC3E}">
        <p14:creationId xmlns:p14="http://schemas.microsoft.com/office/powerpoint/2010/main" val="354589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1844" y="2073275"/>
            <a:ext cx="11201400" cy="2031325"/>
          </a:xfrm>
        </p:spPr>
        <p:txBody>
          <a:bodyPr/>
          <a:lstStyle/>
          <a:p>
            <a:r>
              <a:rPr lang="lv-LV" sz="4400" dirty="0">
                <a:solidFill>
                  <a:schemeClr val="tx1"/>
                </a:solidFill>
              </a:rPr>
              <a:t>Deivida </a:t>
            </a:r>
            <a:r>
              <a:rPr lang="lv-LV" sz="4400" b="1" dirty="0" err="1">
                <a:solidFill>
                  <a:schemeClr val="tx1"/>
                </a:solidFill>
              </a:rPr>
              <a:t>Gārvina</a:t>
            </a:r>
            <a:r>
              <a:rPr lang="lv-LV" sz="4400" dirty="0">
                <a:solidFill>
                  <a:schemeClr val="tx1"/>
                </a:solidFill>
              </a:rPr>
              <a:t> </a:t>
            </a:r>
            <a:r>
              <a:rPr lang="lv-LV" sz="4400" u="sng" dirty="0">
                <a:solidFill>
                  <a:schemeClr val="tx1"/>
                </a:solidFill>
              </a:rPr>
              <a:t>produkta</a:t>
            </a:r>
            <a:r>
              <a:rPr lang="lv-LV" sz="4400" dirty="0">
                <a:solidFill>
                  <a:schemeClr val="tx1"/>
                </a:solidFill>
              </a:rPr>
              <a:t> </a:t>
            </a:r>
            <a:r>
              <a:rPr lang="lv-LV" sz="4400" dirty="0" smtClean="0">
                <a:solidFill>
                  <a:schemeClr val="tx1"/>
                </a:solidFill>
              </a:rPr>
              <a:t>kvalitātes  </a:t>
            </a:r>
            <a:r>
              <a:rPr lang="lv-LV" sz="4400" b="1" dirty="0">
                <a:solidFill>
                  <a:schemeClr val="tx1"/>
                </a:solidFill>
              </a:rPr>
              <a:t>raksturotāji</a:t>
            </a:r>
            <a:r>
              <a:rPr lang="lv-LV" sz="4400" dirty="0">
                <a:solidFill>
                  <a:schemeClr val="tx1"/>
                </a:solidFill>
              </a:rPr>
              <a:t>:</a:t>
            </a:r>
            <a:r>
              <a:rPr lang="en-US" sz="4400" dirty="0">
                <a:solidFill>
                  <a:schemeClr val="tx1"/>
                </a:solidFill>
              </a:rPr>
              <a:t/>
            </a:r>
            <a:br>
              <a:rPr lang="en-US" sz="4400" dirty="0">
                <a:solidFill>
                  <a:schemeClr val="tx1"/>
                </a:solidFill>
              </a:rPr>
            </a:br>
            <a:endParaRPr lang="en-US" sz="4400" dirty="0"/>
          </a:p>
        </p:txBody>
      </p:sp>
      <p:sp>
        <p:nvSpPr>
          <p:cNvPr id="3" name="Rectangle 2"/>
          <p:cNvSpPr/>
          <p:nvPr/>
        </p:nvSpPr>
        <p:spPr>
          <a:xfrm>
            <a:off x="832644" y="4130675"/>
            <a:ext cx="18288000" cy="6247864"/>
          </a:xfrm>
          <a:prstGeom prst="rect">
            <a:avLst/>
          </a:prstGeom>
        </p:spPr>
        <p:txBody>
          <a:bodyPr wrap="square">
            <a:spAutoFit/>
          </a:bodyPr>
          <a:lstStyle/>
          <a:p>
            <a:pPr marL="571500" lvl="0" indent="-571500">
              <a:buFont typeface="Arial" panose="020B0604020202020204" pitchFamily="34" charset="0"/>
              <a:buChar char="•"/>
            </a:pPr>
            <a:r>
              <a:rPr lang="lv-LV" sz="4000" b="1" dirty="0"/>
              <a:t>Izpildījums</a:t>
            </a:r>
            <a:r>
              <a:rPr lang="lv-LV" sz="4000" dirty="0"/>
              <a:t>(</a:t>
            </a:r>
            <a:r>
              <a:rPr lang="lv-LV" sz="4000" i="1" dirty="0"/>
              <a:t>performance</a:t>
            </a:r>
            <a:r>
              <a:rPr lang="lv-LV" sz="4000" dirty="0"/>
              <a:t>)-lietošanas īpašības, efektivitāte </a:t>
            </a:r>
          </a:p>
          <a:p>
            <a:pPr marL="571500" lvl="0" indent="-571500">
              <a:buFont typeface="Arial" panose="020B0604020202020204" pitchFamily="34" charset="0"/>
              <a:buChar char="•"/>
            </a:pPr>
            <a:r>
              <a:rPr lang="lv-LV" sz="4000" b="1" dirty="0"/>
              <a:t>Īpašas</a:t>
            </a:r>
            <a:r>
              <a:rPr lang="lv-LV" sz="4000" dirty="0"/>
              <a:t> </a:t>
            </a:r>
            <a:r>
              <a:rPr lang="lv-LV" sz="4000" b="1" dirty="0"/>
              <a:t>iezīmes</a:t>
            </a:r>
            <a:r>
              <a:rPr lang="lv-LV" sz="4000" dirty="0"/>
              <a:t> (</a:t>
            </a:r>
            <a:r>
              <a:rPr lang="lv-LV" sz="4000" i="1" dirty="0" err="1"/>
              <a:t>features</a:t>
            </a:r>
            <a:r>
              <a:rPr lang="lv-LV" sz="4000" dirty="0"/>
              <a:t>)-produkta papildus atribūti</a:t>
            </a:r>
          </a:p>
          <a:p>
            <a:pPr marL="571500" lvl="0" indent="-571500">
              <a:buFont typeface="Arial" panose="020B0604020202020204" pitchFamily="34" charset="0"/>
              <a:buChar char="•"/>
            </a:pPr>
            <a:r>
              <a:rPr lang="lv-LV" sz="4000" b="1" dirty="0"/>
              <a:t>Uzticamība</a:t>
            </a:r>
            <a:r>
              <a:rPr lang="lv-LV" sz="4000" dirty="0"/>
              <a:t>(</a:t>
            </a:r>
            <a:r>
              <a:rPr lang="lv-LV" sz="4000" i="1" dirty="0" err="1"/>
              <a:t>reliability</a:t>
            </a:r>
            <a:r>
              <a:rPr lang="lv-LV" sz="4000" dirty="0"/>
              <a:t>)-produkta spēja nevainojami pildīt  savas funkcijas visā produkta dzīves laikā.</a:t>
            </a:r>
            <a:endParaRPr lang="en-US" sz="4000" dirty="0"/>
          </a:p>
          <a:p>
            <a:pPr marL="571500" lvl="0" indent="-571500">
              <a:buFont typeface="Arial" panose="020B0604020202020204" pitchFamily="34" charset="0"/>
              <a:buChar char="•"/>
            </a:pPr>
            <a:r>
              <a:rPr lang="lv-LV" sz="4000" b="1" dirty="0"/>
              <a:t>Atbilstība </a:t>
            </a:r>
            <a:r>
              <a:rPr lang="lv-LV" sz="4000" dirty="0"/>
              <a:t>(</a:t>
            </a:r>
            <a:r>
              <a:rPr lang="lv-LV" sz="4000" i="1" dirty="0" err="1"/>
              <a:t>conformance</a:t>
            </a:r>
            <a:r>
              <a:rPr lang="lv-LV" sz="4000" dirty="0"/>
              <a:t>)- specifikācija</a:t>
            </a:r>
            <a:endParaRPr lang="en-US" sz="4000" dirty="0"/>
          </a:p>
          <a:p>
            <a:pPr marL="571500" lvl="0" indent="-571500">
              <a:buFont typeface="Arial" panose="020B0604020202020204" pitchFamily="34" charset="0"/>
              <a:buChar char="•"/>
            </a:pPr>
            <a:r>
              <a:rPr lang="lv-LV" sz="4000" b="1" dirty="0"/>
              <a:t>Izturība</a:t>
            </a:r>
            <a:r>
              <a:rPr lang="lv-LV" sz="4000" dirty="0"/>
              <a:t>(</a:t>
            </a:r>
            <a:r>
              <a:rPr lang="lv-LV" sz="4000" i="1" dirty="0" err="1"/>
              <a:t>durability</a:t>
            </a:r>
            <a:r>
              <a:rPr lang="lv-LV" sz="4000" dirty="0"/>
              <a:t>)-pakāpe līdz kurai produkts iztur </a:t>
            </a:r>
            <a:r>
              <a:rPr lang="lv-LV" sz="4000" dirty="0" err="1"/>
              <a:t>triecienus,nezaudējot</a:t>
            </a:r>
            <a:r>
              <a:rPr lang="lv-LV" sz="4000" dirty="0"/>
              <a:t>  izskatu un lietošanas īpašības</a:t>
            </a:r>
            <a:endParaRPr lang="en-US" sz="4000" dirty="0"/>
          </a:p>
          <a:p>
            <a:pPr marL="571500" lvl="0" indent="-571500">
              <a:buFont typeface="Arial" panose="020B0604020202020204" pitchFamily="34" charset="0"/>
              <a:buChar char="•"/>
            </a:pPr>
            <a:r>
              <a:rPr lang="lv-LV" sz="4000" b="1" dirty="0"/>
              <a:t>Apkalpošanas</a:t>
            </a:r>
            <a:r>
              <a:rPr lang="lv-LV" sz="4000" dirty="0"/>
              <a:t> </a:t>
            </a:r>
            <a:r>
              <a:rPr lang="lv-LV" sz="4000" b="1" dirty="0"/>
              <a:t>iespējas</a:t>
            </a:r>
            <a:r>
              <a:rPr lang="lv-LV" sz="4000" dirty="0"/>
              <a:t> (</a:t>
            </a:r>
            <a:r>
              <a:rPr lang="lv-LV" sz="4000" i="1" dirty="0" err="1"/>
              <a:t>serviceability</a:t>
            </a:r>
            <a:r>
              <a:rPr lang="lv-LV" sz="4000" dirty="0"/>
              <a:t>)-</a:t>
            </a:r>
            <a:r>
              <a:rPr lang="lv-LV" sz="4000" dirty="0" err="1"/>
              <a:t>pēcpārdošana</a:t>
            </a:r>
            <a:endParaRPr lang="en-US" sz="4000" dirty="0"/>
          </a:p>
          <a:p>
            <a:pPr marL="571500" lvl="0" indent="-571500">
              <a:buFont typeface="Arial" panose="020B0604020202020204" pitchFamily="34" charset="0"/>
              <a:buChar char="•"/>
            </a:pPr>
            <a:r>
              <a:rPr lang="lv-LV" sz="4000" b="1" dirty="0"/>
              <a:t>Estētiskie jeb </a:t>
            </a:r>
            <a:r>
              <a:rPr lang="lv-LV" sz="4000" b="1" dirty="0" err="1"/>
              <a:t>sensorie</a:t>
            </a:r>
            <a:r>
              <a:rPr lang="lv-LV" sz="4000" b="1" dirty="0"/>
              <a:t> </a:t>
            </a:r>
            <a:r>
              <a:rPr lang="lv-LV" sz="4000" dirty="0"/>
              <a:t>(</a:t>
            </a:r>
            <a:r>
              <a:rPr lang="lv-LV" sz="4000" i="1" dirty="0" err="1"/>
              <a:t>aesthetics</a:t>
            </a:r>
            <a:r>
              <a:rPr lang="lv-LV" sz="4000" dirty="0"/>
              <a:t>)</a:t>
            </a:r>
            <a:endParaRPr lang="en-US" sz="4000" dirty="0"/>
          </a:p>
          <a:p>
            <a:pPr marL="571500" lvl="0" indent="-571500">
              <a:buFont typeface="Arial" panose="020B0604020202020204" pitchFamily="34" charset="0"/>
              <a:buChar char="•"/>
            </a:pPr>
            <a:r>
              <a:rPr lang="lv-LV" sz="4000" dirty="0"/>
              <a:t>“</a:t>
            </a:r>
            <a:r>
              <a:rPr lang="lv-LV" sz="4000" b="1" dirty="0" err="1" smtClean="0"/>
              <a:t>uztvertā</a:t>
            </a:r>
            <a:r>
              <a:rPr lang="lv-LV" sz="4000" dirty="0" err="1" smtClean="0"/>
              <a:t>”kvalitāte</a:t>
            </a:r>
            <a:r>
              <a:rPr lang="lv-LV" sz="4000" dirty="0" smtClean="0"/>
              <a:t> (</a:t>
            </a:r>
            <a:r>
              <a:rPr lang="lv-LV" sz="4000" i="1" dirty="0" err="1" smtClean="0"/>
              <a:t>perceived</a:t>
            </a:r>
            <a:r>
              <a:rPr lang="lv-LV" sz="4000" i="1" dirty="0" smtClean="0"/>
              <a:t> </a:t>
            </a:r>
            <a:r>
              <a:rPr lang="lv-LV" sz="4000" i="1" dirty="0" err="1" smtClean="0"/>
              <a:t>quality</a:t>
            </a:r>
            <a:r>
              <a:rPr lang="lv-LV" sz="4000" dirty="0" smtClean="0"/>
              <a:t>)</a:t>
            </a:r>
            <a:endParaRPr lang="en-US" sz="4000" dirty="0"/>
          </a:p>
        </p:txBody>
      </p:sp>
      <p:pic>
        <p:nvPicPr>
          <p:cNvPr id="4" name="Picture 2" descr="Attēlu rezultāti vaicājumam “auto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3044" y="8437928"/>
            <a:ext cx="3333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1044" y="10897056"/>
            <a:ext cx="14077950" cy="369332"/>
          </a:xfrm>
          <a:prstGeom prst="rect">
            <a:avLst/>
          </a:prstGeom>
        </p:spPr>
        <p:txBody>
          <a:bodyPr wrap="square">
            <a:spAutoFit/>
          </a:bodyPr>
          <a:lstStyle/>
          <a:p>
            <a:r>
              <a:rPr lang="en-US" dirty="0">
                <a:solidFill>
                  <a:srgbClr val="333333"/>
                </a:solidFill>
                <a:latin typeface="Open Sans"/>
              </a:rPr>
              <a:t>Garvin, David .A., "Competing on the Eight Dimensions of Quality", Harvard Business Review, November-December 1987</a:t>
            </a:r>
            <a:endParaRPr lang="en-US" dirty="0"/>
          </a:p>
        </p:txBody>
      </p:sp>
    </p:spTree>
    <p:extLst>
      <p:ext uri="{BB962C8B-B14F-4D97-AF65-F5344CB8AC3E}">
        <p14:creationId xmlns:p14="http://schemas.microsoft.com/office/powerpoint/2010/main" val="402516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6044" y="1920875"/>
            <a:ext cx="10591800" cy="1354217"/>
          </a:xfrm>
        </p:spPr>
        <p:txBody>
          <a:bodyPr/>
          <a:lstStyle/>
          <a:p>
            <a:r>
              <a:rPr lang="lv-LV" sz="4400" dirty="0">
                <a:solidFill>
                  <a:schemeClr val="tx1"/>
                </a:solidFill>
              </a:rPr>
              <a:t>Deivida </a:t>
            </a:r>
            <a:r>
              <a:rPr lang="lv-LV" sz="4400" b="1" dirty="0" err="1">
                <a:solidFill>
                  <a:schemeClr val="tx1"/>
                </a:solidFill>
              </a:rPr>
              <a:t>Gārvina</a:t>
            </a:r>
            <a:r>
              <a:rPr lang="lv-LV" sz="4400" dirty="0">
                <a:solidFill>
                  <a:schemeClr val="tx1"/>
                </a:solidFill>
              </a:rPr>
              <a:t> </a:t>
            </a:r>
            <a:r>
              <a:rPr lang="lv-LV" sz="4400" u="sng" dirty="0">
                <a:solidFill>
                  <a:schemeClr val="tx1"/>
                </a:solidFill>
              </a:rPr>
              <a:t>pakalpojuma</a:t>
            </a:r>
            <a:r>
              <a:rPr lang="lv-LV" sz="4400" dirty="0">
                <a:solidFill>
                  <a:schemeClr val="tx1"/>
                </a:solidFill>
              </a:rPr>
              <a:t> </a:t>
            </a:r>
            <a:r>
              <a:rPr lang="lv-LV" sz="4400" dirty="0" smtClean="0">
                <a:solidFill>
                  <a:schemeClr val="tx1"/>
                </a:solidFill>
              </a:rPr>
              <a:t>kvalitātes </a:t>
            </a:r>
            <a:r>
              <a:rPr lang="lv-LV" sz="4400" b="1" dirty="0">
                <a:solidFill>
                  <a:schemeClr val="tx1"/>
                </a:solidFill>
              </a:rPr>
              <a:t>raksturotāji</a:t>
            </a:r>
            <a:r>
              <a:rPr lang="lv-LV" sz="4400" dirty="0">
                <a:solidFill>
                  <a:schemeClr val="tx1"/>
                </a:solidFill>
              </a:rPr>
              <a:t>:</a:t>
            </a:r>
            <a:r>
              <a:rPr lang="en-US" sz="4400" dirty="0">
                <a:solidFill>
                  <a:schemeClr val="tx1"/>
                </a:solidFill>
              </a:rPr>
              <a:t/>
            </a:r>
            <a:br>
              <a:rPr lang="en-US" sz="4400" dirty="0">
                <a:solidFill>
                  <a:schemeClr val="tx1"/>
                </a:solidFill>
              </a:rPr>
            </a:br>
            <a:endParaRPr lang="en-US" sz="4400" dirty="0"/>
          </a:p>
        </p:txBody>
      </p:sp>
      <p:sp>
        <p:nvSpPr>
          <p:cNvPr id="3" name="Rectangle 2"/>
          <p:cNvSpPr/>
          <p:nvPr/>
        </p:nvSpPr>
        <p:spPr>
          <a:xfrm>
            <a:off x="609600" y="3830380"/>
            <a:ext cx="18968244" cy="7478970"/>
          </a:xfrm>
          <a:prstGeom prst="rect">
            <a:avLst/>
          </a:prstGeom>
        </p:spPr>
        <p:txBody>
          <a:bodyPr wrap="square">
            <a:spAutoFit/>
          </a:bodyPr>
          <a:lstStyle/>
          <a:p>
            <a:pPr marL="571500" lvl="0" indent="-571500">
              <a:buFont typeface="Arial" panose="020B0604020202020204" pitchFamily="34" charset="0"/>
              <a:buChar char="•"/>
            </a:pPr>
            <a:r>
              <a:rPr lang="lv-LV" sz="4000" b="1" dirty="0"/>
              <a:t>Pakalpojuma taustāmie raksturlielumi </a:t>
            </a:r>
            <a:r>
              <a:rPr lang="lv-LV" sz="4000" dirty="0"/>
              <a:t>(</a:t>
            </a:r>
            <a:r>
              <a:rPr lang="lv-LV" sz="4000" i="1" dirty="0" err="1"/>
              <a:t>tangibles</a:t>
            </a:r>
            <a:r>
              <a:rPr lang="lv-LV" sz="4000" dirty="0"/>
              <a:t>)</a:t>
            </a:r>
            <a:endParaRPr lang="en-US" sz="4000" dirty="0"/>
          </a:p>
          <a:p>
            <a:pPr marL="571500" lvl="0" indent="-571500">
              <a:buFont typeface="Arial" panose="020B0604020202020204" pitchFamily="34" charset="0"/>
              <a:buChar char="•"/>
            </a:pPr>
            <a:r>
              <a:rPr lang="lv-LV" sz="4000" dirty="0"/>
              <a:t>Pakalpojuma </a:t>
            </a:r>
            <a:r>
              <a:rPr lang="lv-LV" sz="4000" b="1" dirty="0"/>
              <a:t>uzticamība</a:t>
            </a:r>
            <a:r>
              <a:rPr lang="lv-LV" sz="4000" dirty="0"/>
              <a:t>(</a:t>
            </a:r>
            <a:r>
              <a:rPr lang="lv-LV" sz="4000" i="1" dirty="0" err="1"/>
              <a:t>service</a:t>
            </a:r>
            <a:r>
              <a:rPr lang="lv-LV" sz="4000" i="1" dirty="0"/>
              <a:t> </a:t>
            </a:r>
            <a:r>
              <a:rPr lang="lv-LV" sz="4000" i="1" dirty="0" err="1"/>
              <a:t>reliability</a:t>
            </a:r>
            <a:r>
              <a:rPr lang="lv-LV" sz="4000" dirty="0"/>
              <a:t>)-pakalpojuma sniedzēja spēja  sniegt pakalpojumu  atbilstoši tam ,ko klients sagaida</a:t>
            </a:r>
            <a:endParaRPr lang="en-US" sz="4000" dirty="0"/>
          </a:p>
          <a:p>
            <a:pPr marL="571500" lvl="0" indent="-571500">
              <a:buFont typeface="Arial" panose="020B0604020202020204" pitchFamily="34" charset="0"/>
              <a:buChar char="•"/>
            </a:pPr>
            <a:r>
              <a:rPr lang="lv-LV" sz="4000" b="1" dirty="0" smtClean="0"/>
              <a:t>Atsaucība (</a:t>
            </a:r>
            <a:r>
              <a:rPr lang="lv-LV" sz="4000" i="1" dirty="0" err="1" smtClean="0"/>
              <a:t>responsiveness</a:t>
            </a:r>
            <a:r>
              <a:rPr lang="lv-LV" sz="4000" i="1" dirty="0" smtClean="0"/>
              <a:t>)-</a:t>
            </a:r>
            <a:r>
              <a:rPr lang="lv-LV" sz="4000" dirty="0" smtClean="0"/>
              <a:t> </a:t>
            </a:r>
            <a:r>
              <a:rPr lang="lv-LV" sz="4000" dirty="0"/>
              <a:t>pretimnākšana un precizitāte</a:t>
            </a:r>
            <a:endParaRPr lang="en-US" sz="4000" dirty="0"/>
          </a:p>
          <a:p>
            <a:pPr marL="571500" lvl="0" indent="-571500">
              <a:buFont typeface="Arial" panose="020B0604020202020204" pitchFamily="34" charset="0"/>
              <a:buChar char="•"/>
            </a:pPr>
            <a:r>
              <a:rPr lang="lv-LV" sz="4000" b="1" dirty="0" err="1" smtClean="0"/>
              <a:t>Garantija</a:t>
            </a:r>
            <a:r>
              <a:rPr lang="lv-LV" sz="4000" dirty="0" err="1" smtClean="0"/>
              <a:t>,pārliecība</a:t>
            </a:r>
            <a:r>
              <a:rPr lang="lv-LV" sz="4000" dirty="0"/>
              <a:t> </a:t>
            </a:r>
            <a:r>
              <a:rPr lang="lv-LV" sz="4000" dirty="0" smtClean="0"/>
              <a:t>(</a:t>
            </a:r>
            <a:r>
              <a:rPr lang="lv-LV" sz="4000" i="1" dirty="0" err="1" smtClean="0"/>
              <a:t>assurance</a:t>
            </a:r>
            <a:r>
              <a:rPr lang="lv-LV" sz="4000" i="1" dirty="0" smtClean="0"/>
              <a:t>)</a:t>
            </a:r>
            <a:r>
              <a:rPr lang="lv-LV" sz="4000" dirty="0" smtClean="0"/>
              <a:t>-attiecas  </a:t>
            </a:r>
            <a:r>
              <a:rPr lang="lv-LV" sz="4000" dirty="0"/>
              <a:t>uz pakalpojuma sniedzošā personāla zināšanām un prasmi izraisīt uzticību.</a:t>
            </a:r>
            <a:endParaRPr lang="en-US" sz="4000" dirty="0"/>
          </a:p>
          <a:p>
            <a:pPr marL="571500" lvl="0" indent="-571500">
              <a:buFont typeface="Arial" panose="020B0604020202020204" pitchFamily="34" charset="0"/>
              <a:buChar char="•"/>
            </a:pPr>
            <a:r>
              <a:rPr lang="lv-LV" sz="4000" b="1" dirty="0"/>
              <a:t>Empātija</a:t>
            </a:r>
            <a:r>
              <a:rPr lang="lv-LV" sz="4000" dirty="0"/>
              <a:t>(</a:t>
            </a:r>
            <a:r>
              <a:rPr lang="lv-LV" sz="4000" i="1" dirty="0" err="1"/>
              <a:t>empathy</a:t>
            </a:r>
            <a:r>
              <a:rPr lang="lv-LV" sz="4000" dirty="0"/>
              <a:t>)</a:t>
            </a:r>
            <a:endParaRPr lang="en-US" sz="4000" dirty="0"/>
          </a:p>
          <a:p>
            <a:pPr marL="571500" lvl="0" indent="-571500">
              <a:buFont typeface="Arial" panose="020B0604020202020204" pitchFamily="34" charset="0"/>
              <a:buChar char="•"/>
            </a:pPr>
            <a:r>
              <a:rPr lang="lv-LV" sz="4000" b="1" dirty="0" smtClean="0"/>
              <a:t>Pieejamība</a:t>
            </a:r>
            <a:r>
              <a:rPr lang="lv-LV" sz="4000" dirty="0" smtClean="0"/>
              <a:t>(</a:t>
            </a:r>
            <a:r>
              <a:rPr lang="lv-LV" sz="4000" i="1" dirty="0" err="1" smtClean="0"/>
              <a:t>availability</a:t>
            </a:r>
            <a:r>
              <a:rPr lang="lv-LV" sz="4000" dirty="0"/>
              <a:t>)-atrašanās vieta....</a:t>
            </a:r>
            <a:endParaRPr lang="en-US" sz="4000" dirty="0"/>
          </a:p>
          <a:p>
            <a:pPr marL="571500" lvl="0" indent="-571500">
              <a:buFont typeface="Arial" panose="020B0604020202020204" pitchFamily="34" charset="0"/>
              <a:buChar char="•"/>
            </a:pPr>
            <a:r>
              <a:rPr lang="lv-LV" sz="4000" b="1" dirty="0" smtClean="0"/>
              <a:t>Profesionalitāte</a:t>
            </a:r>
            <a:r>
              <a:rPr lang="lv-LV" sz="4000" dirty="0"/>
              <a:t>(</a:t>
            </a:r>
            <a:r>
              <a:rPr lang="lv-LV" sz="4000" i="1" dirty="0" err="1"/>
              <a:t>professionalism</a:t>
            </a:r>
            <a:r>
              <a:rPr lang="lv-LV" sz="4000" dirty="0"/>
              <a:t>)</a:t>
            </a:r>
            <a:endParaRPr lang="en-US" sz="4000" dirty="0"/>
          </a:p>
          <a:p>
            <a:pPr marL="571500" lvl="0" indent="-571500">
              <a:buFont typeface="Arial" panose="020B0604020202020204" pitchFamily="34" charset="0"/>
              <a:buChar char="•"/>
            </a:pPr>
            <a:r>
              <a:rPr lang="lv-LV" sz="4000" b="1" dirty="0"/>
              <a:t>Savlaicīgums </a:t>
            </a:r>
            <a:r>
              <a:rPr lang="lv-LV" sz="4000" dirty="0"/>
              <a:t>(</a:t>
            </a:r>
            <a:r>
              <a:rPr lang="lv-LV" sz="4000" i="1" dirty="0" err="1"/>
              <a:t>timeliness</a:t>
            </a:r>
            <a:r>
              <a:rPr lang="lv-LV" sz="4000" dirty="0"/>
              <a:t>)</a:t>
            </a:r>
            <a:endParaRPr lang="en-US" sz="4000" dirty="0"/>
          </a:p>
          <a:p>
            <a:pPr marL="571500" lvl="0" indent="-571500">
              <a:buFont typeface="Arial" panose="020B0604020202020204" pitchFamily="34" charset="0"/>
              <a:buChar char="•"/>
            </a:pPr>
            <a:r>
              <a:rPr lang="lv-LV" sz="4000" b="1" dirty="0"/>
              <a:t>Pilnība</a:t>
            </a:r>
            <a:r>
              <a:rPr lang="lv-LV" sz="4000" dirty="0"/>
              <a:t>(</a:t>
            </a:r>
            <a:r>
              <a:rPr lang="lv-LV" sz="4000" i="1" dirty="0" err="1"/>
              <a:t>completeness</a:t>
            </a:r>
            <a:r>
              <a:rPr lang="lv-LV" sz="4000" dirty="0"/>
              <a:t>)</a:t>
            </a:r>
            <a:endParaRPr lang="en-US" sz="4000" dirty="0"/>
          </a:p>
          <a:p>
            <a:pPr marL="571500" lvl="0" indent="-571500">
              <a:buFont typeface="Arial" panose="020B0604020202020204" pitchFamily="34" charset="0"/>
              <a:buChar char="•"/>
            </a:pPr>
            <a:r>
              <a:rPr lang="lv-LV" sz="4000" b="1" dirty="0"/>
              <a:t>Laipnība</a:t>
            </a:r>
            <a:r>
              <a:rPr lang="lv-LV" sz="4000" dirty="0"/>
              <a:t>(</a:t>
            </a:r>
            <a:r>
              <a:rPr lang="lv-LV" sz="4000" i="1" dirty="0" err="1"/>
              <a:t>pleasantness</a:t>
            </a:r>
            <a:r>
              <a:rPr lang="lv-LV" sz="4000" dirty="0"/>
              <a:t>)</a:t>
            </a:r>
            <a:endParaRPr lang="en-US" sz="4000" dirty="0"/>
          </a:p>
        </p:txBody>
      </p:sp>
      <p:pic>
        <p:nvPicPr>
          <p:cNvPr id="4" name="Picture 2" descr="Attēlu rezultāti vaicājumam “auto servisa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5444" y="8016875"/>
            <a:ext cx="3603433" cy="2702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57244" y="10829734"/>
            <a:ext cx="12948444" cy="369332"/>
          </a:xfrm>
          <a:prstGeom prst="rect">
            <a:avLst/>
          </a:prstGeom>
        </p:spPr>
        <p:txBody>
          <a:bodyPr wrap="square">
            <a:spAutoFit/>
          </a:bodyPr>
          <a:lstStyle/>
          <a:p>
            <a:r>
              <a:rPr lang="en-US" dirty="0">
                <a:solidFill>
                  <a:srgbClr val="333333"/>
                </a:solidFill>
                <a:latin typeface="Open Sans"/>
              </a:rPr>
              <a:t>Garvin, David .A., "Competing on the Eight Dimensions of Quality", Harvard Business Review, November-December 1987</a:t>
            </a:r>
            <a:endParaRPr lang="en-US" dirty="0"/>
          </a:p>
        </p:txBody>
      </p:sp>
    </p:spTree>
    <p:extLst>
      <p:ext uri="{BB962C8B-B14F-4D97-AF65-F5344CB8AC3E}">
        <p14:creationId xmlns:p14="http://schemas.microsoft.com/office/powerpoint/2010/main" val="2376582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2844" y="0"/>
            <a:ext cx="14935200" cy="10134600"/>
          </a:xfrm>
          <a:prstGeom prst="rect">
            <a:avLst/>
          </a:prstGeom>
        </p:spPr>
      </p:pic>
      <p:sp>
        <p:nvSpPr>
          <p:cNvPr id="3" name="Rectangle 2"/>
          <p:cNvSpPr/>
          <p:nvPr/>
        </p:nvSpPr>
        <p:spPr>
          <a:xfrm>
            <a:off x="527844" y="10398991"/>
            <a:ext cx="13229904" cy="584775"/>
          </a:xfrm>
          <a:prstGeom prst="rect">
            <a:avLst/>
          </a:prstGeom>
        </p:spPr>
        <p:txBody>
          <a:bodyPr wrap="none">
            <a:spAutoFit/>
          </a:bodyPr>
          <a:lstStyle/>
          <a:p>
            <a:r>
              <a:rPr lang="en-US" sz="3200" dirty="0">
                <a:solidFill>
                  <a:srgbClr val="000000"/>
                </a:solidFill>
                <a:latin typeface="Times New Roman" panose="02020603050405020304" pitchFamily="18" charset="0"/>
              </a:rPr>
              <a:t>Proposed Relationship between the Perceptions and the Dimensions of Quality </a:t>
            </a:r>
            <a:endParaRPr lang="en-US" sz="3200" dirty="0"/>
          </a:p>
        </p:txBody>
      </p:sp>
      <p:sp>
        <p:nvSpPr>
          <p:cNvPr id="4" name="Rectangle 3"/>
          <p:cNvSpPr/>
          <p:nvPr/>
        </p:nvSpPr>
        <p:spPr>
          <a:xfrm>
            <a:off x="14167644" y="10383116"/>
            <a:ext cx="5715000" cy="600650"/>
          </a:xfrm>
          <a:prstGeom prst="rect">
            <a:avLst/>
          </a:prstGeom>
        </p:spPr>
        <p:txBody>
          <a:bodyPr wrap="square">
            <a:spAutoFit/>
          </a:bodyPr>
          <a:lstStyle/>
          <a:p>
            <a:r>
              <a:rPr lang="en-US" sz="1100" dirty="0" smtClean="0"/>
              <a:t>Kenyon</a:t>
            </a:r>
            <a:r>
              <a:rPr lang="lv-LV" sz="1100" dirty="0" smtClean="0"/>
              <a:t>, G.N., Sen, K.(2011). </a:t>
            </a:r>
            <a:r>
              <a:rPr lang="en-US" sz="1100" b="1" dirty="0" smtClean="0"/>
              <a:t>Customer's </a:t>
            </a:r>
            <a:r>
              <a:rPr lang="en-US" sz="1100" b="1" dirty="0"/>
              <a:t>Perceptions and the Dimensions of Quality</a:t>
            </a:r>
          </a:p>
          <a:p>
            <a:r>
              <a:rPr lang="en-US" sz="1100" b="1" dirty="0"/>
              <a:t>Conference Paper (PDF </a:t>
            </a:r>
            <a:r>
              <a:rPr lang="en-US" sz="1100" b="1" dirty="0" smtClean="0"/>
              <a:t>Available)</a:t>
            </a:r>
            <a:r>
              <a:rPr lang="lv-LV" sz="1100" dirty="0" smtClean="0"/>
              <a:t>. </a:t>
            </a:r>
            <a:r>
              <a:rPr lang="en-US" sz="1100" dirty="0" smtClean="0"/>
              <a:t>DOI</a:t>
            </a:r>
            <a:r>
              <a:rPr lang="en-US" sz="1100" dirty="0"/>
              <a:t>: 10.13140/2.1.4738.4326 Conference: Western Decision </a:t>
            </a:r>
            <a:r>
              <a:rPr lang="en-US" sz="1100" dirty="0" smtClean="0"/>
              <a:t>Sciences</a:t>
            </a:r>
            <a:endParaRPr lang="en-US" sz="1100" dirty="0"/>
          </a:p>
        </p:txBody>
      </p:sp>
    </p:spTree>
    <p:extLst>
      <p:ext uri="{BB962C8B-B14F-4D97-AF65-F5344CB8AC3E}">
        <p14:creationId xmlns:p14="http://schemas.microsoft.com/office/powerpoint/2010/main" val="807692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6644" y="396875"/>
            <a:ext cx="10052050" cy="830997"/>
          </a:xfrm>
          <a:prstGeom prst="rect">
            <a:avLst/>
          </a:prstGeom>
        </p:spPr>
        <p:txBody>
          <a:bodyPr>
            <a:spAutoFit/>
          </a:bodyPr>
          <a:lstStyle/>
          <a:p>
            <a:pPr algn="ctr"/>
            <a:r>
              <a:rPr lang="en-US" sz="4800" dirty="0">
                <a:latin typeface="AdvPS405B6"/>
              </a:rPr>
              <a:t>Service </a:t>
            </a:r>
            <a:r>
              <a:rPr lang="en-US" sz="4800" dirty="0" smtClean="0">
                <a:latin typeface="AdvPS405B6"/>
              </a:rPr>
              <a:t>quality</a:t>
            </a:r>
            <a:r>
              <a:rPr lang="lv-LV" sz="4800" dirty="0" smtClean="0">
                <a:latin typeface="AdvPS405B6"/>
              </a:rPr>
              <a:t> </a:t>
            </a:r>
            <a:r>
              <a:rPr lang="en-US" sz="4800" dirty="0" smtClean="0">
                <a:latin typeface="AdvPS405B6"/>
              </a:rPr>
              <a:t>models</a:t>
            </a:r>
            <a:r>
              <a:rPr lang="lv-LV" sz="4800" dirty="0" smtClean="0">
                <a:latin typeface="AdvPS405B6"/>
              </a:rPr>
              <a:t>(1)</a:t>
            </a:r>
            <a:endParaRPr lang="en-US" sz="4800" dirty="0"/>
          </a:p>
        </p:txBody>
      </p:sp>
      <p:pic>
        <p:nvPicPr>
          <p:cNvPr id="3" name="Picture 2"/>
          <p:cNvPicPr>
            <a:picLocks noChangeAspect="1"/>
          </p:cNvPicPr>
          <p:nvPr/>
        </p:nvPicPr>
        <p:blipFill>
          <a:blip r:embed="rId2"/>
          <a:stretch>
            <a:fillRect/>
          </a:stretch>
        </p:blipFill>
        <p:spPr>
          <a:xfrm rot="5400000">
            <a:off x="5244278" y="-3802089"/>
            <a:ext cx="9306776" cy="19360355"/>
          </a:xfrm>
          <a:prstGeom prst="rect">
            <a:avLst/>
          </a:prstGeom>
        </p:spPr>
      </p:pic>
      <p:sp>
        <p:nvSpPr>
          <p:cNvPr id="4" name="Rectangle 1"/>
          <p:cNvSpPr>
            <a:spLocks noChangeArrowheads="1"/>
          </p:cNvSpPr>
          <p:nvPr/>
        </p:nvSpPr>
        <p:spPr bwMode="auto">
          <a:xfrm>
            <a:off x="217488" y="10683875"/>
            <a:ext cx="15995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dirty="0" smtClean="0">
                <a:latin typeface="Times New Roman" panose="02020603050405020304" pitchFamily="18" charset="0"/>
                <a:cs typeface="Times New Roman" panose="02020603050405020304" pitchFamily="18" charset="0"/>
              </a:rPr>
              <a:t>Seth</a:t>
            </a:r>
            <a:r>
              <a:rPr lang="lv-LV" altLang="en-US" sz="1200" dirty="0" smtClean="0">
                <a:latin typeface="Times New Roman" panose="02020603050405020304" pitchFamily="18" charset="0"/>
                <a:cs typeface="Times New Roman" panose="02020603050405020304" pitchFamily="18" charset="0"/>
              </a:rPr>
              <a:t>,N.,</a:t>
            </a:r>
            <a:r>
              <a:rPr lang="en-US" altLang="en-US" sz="1200" dirty="0">
                <a:latin typeface="Times New Roman" panose="02020603050405020304" pitchFamily="18" charset="0"/>
                <a:cs typeface="Times New Roman" panose="02020603050405020304" pitchFamily="18" charset="0"/>
              </a:rPr>
              <a:t> S G </a:t>
            </a:r>
            <a:r>
              <a:rPr lang="en-US" altLang="en-US" sz="1200" dirty="0" err="1" smtClean="0">
                <a:latin typeface="Times New Roman" panose="02020603050405020304" pitchFamily="18" charset="0"/>
                <a:cs typeface="Times New Roman" panose="02020603050405020304" pitchFamily="18" charset="0"/>
              </a:rPr>
              <a:t>Deshmukh</a:t>
            </a:r>
            <a:r>
              <a:rPr lang="lv-LV" altLang="en-US" sz="1200" dirty="0" smtClean="0">
                <a:latin typeface="Times New Roman" panose="02020603050405020304" pitchFamily="18" charset="0"/>
                <a:cs typeface="Times New Roman" panose="02020603050405020304" pitchFamily="18" charset="0"/>
              </a:rPr>
              <a:t>,</a:t>
            </a:r>
            <a:r>
              <a:rPr lang="en-US" altLang="en-US" sz="1200" dirty="0">
                <a:latin typeface="Times New Roman" panose="02020603050405020304" pitchFamily="18" charset="0"/>
                <a:cs typeface="Times New Roman" panose="02020603050405020304" pitchFamily="18" charset="0"/>
              </a:rPr>
              <a:t> </a:t>
            </a:r>
            <a:r>
              <a:rPr lang="en-US" altLang="en-US" sz="1200" dirty="0" err="1" smtClean="0">
                <a:latin typeface="Times New Roman" panose="02020603050405020304" pitchFamily="18" charset="0"/>
                <a:cs typeface="Times New Roman" panose="02020603050405020304" pitchFamily="18" charset="0"/>
              </a:rPr>
              <a:t>Vrat</a:t>
            </a:r>
            <a:r>
              <a:rPr lang="lv-LV" altLang="en-US" sz="1200" dirty="0" smtClean="0">
                <a:latin typeface="Times New Roman" panose="02020603050405020304" pitchFamily="18" charset="0"/>
                <a:cs typeface="Times New Roman" panose="02020603050405020304" pitchFamily="18" charset="0"/>
              </a:rPr>
              <a:t>, P.(2005). </a:t>
            </a:r>
            <a:r>
              <a:rPr kumimoji="0" lang="en-US" altLang="en-US" sz="12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Service quality models: A review International Journal of Quality &amp; Reliability Management 22(9):913-949    DOI: 10.1108/02656710510625211 </a:t>
            </a:r>
          </a:p>
        </p:txBody>
      </p:sp>
    </p:spTree>
    <p:extLst>
      <p:ext uri="{BB962C8B-B14F-4D97-AF65-F5344CB8AC3E}">
        <p14:creationId xmlns:p14="http://schemas.microsoft.com/office/powerpoint/2010/main" val="3884737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5404644" y="-3336924"/>
            <a:ext cx="9525001" cy="18669002"/>
          </a:xfrm>
          <a:prstGeom prst="rect">
            <a:avLst/>
          </a:prstGeom>
        </p:spPr>
      </p:pic>
      <p:sp>
        <p:nvSpPr>
          <p:cNvPr id="3" name="Rectangle 2"/>
          <p:cNvSpPr/>
          <p:nvPr/>
        </p:nvSpPr>
        <p:spPr>
          <a:xfrm>
            <a:off x="1747044" y="346670"/>
            <a:ext cx="16306800" cy="830997"/>
          </a:xfrm>
          <a:prstGeom prst="rect">
            <a:avLst/>
          </a:prstGeom>
        </p:spPr>
        <p:txBody>
          <a:bodyPr wrap="square">
            <a:spAutoFit/>
          </a:bodyPr>
          <a:lstStyle/>
          <a:p>
            <a:pPr algn="ctr"/>
            <a:r>
              <a:rPr lang="en-US" sz="4800" dirty="0">
                <a:latin typeface="AdvPS405B6"/>
              </a:rPr>
              <a:t>Service quality</a:t>
            </a:r>
            <a:r>
              <a:rPr lang="lv-LV" sz="4800" dirty="0">
                <a:latin typeface="AdvPS405B6"/>
              </a:rPr>
              <a:t> </a:t>
            </a:r>
            <a:r>
              <a:rPr lang="en-US" sz="4800" dirty="0">
                <a:latin typeface="AdvPS405B6"/>
              </a:rPr>
              <a:t>models</a:t>
            </a:r>
            <a:r>
              <a:rPr lang="lv-LV" sz="4800" dirty="0" smtClean="0">
                <a:latin typeface="AdvPS405B6"/>
              </a:rPr>
              <a:t>(2)</a:t>
            </a:r>
            <a:endParaRPr lang="en-US" sz="4800" dirty="0"/>
          </a:p>
        </p:txBody>
      </p:sp>
      <p:sp>
        <p:nvSpPr>
          <p:cNvPr id="5" name="Rectangle 4"/>
          <p:cNvSpPr/>
          <p:nvPr/>
        </p:nvSpPr>
        <p:spPr>
          <a:xfrm>
            <a:off x="337741" y="10795262"/>
            <a:ext cx="19658806" cy="369332"/>
          </a:xfrm>
          <a:prstGeom prst="rect">
            <a:avLst/>
          </a:prstGeom>
        </p:spPr>
        <p:txBody>
          <a:bodyPr wrap="square">
            <a:spAutoFit/>
          </a:bodyPr>
          <a:lstStyle/>
          <a:p>
            <a:pPr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Seth</a:t>
            </a:r>
            <a:r>
              <a:rPr lang="lv-LV" altLang="en-US"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S G </a:t>
            </a:r>
            <a:r>
              <a:rPr lang="en-US" altLang="en-US" dirty="0" err="1">
                <a:latin typeface="Times New Roman" panose="02020603050405020304" pitchFamily="18" charset="0"/>
                <a:cs typeface="Times New Roman" panose="02020603050405020304" pitchFamily="18" charset="0"/>
              </a:rPr>
              <a:t>Deshmukh</a:t>
            </a:r>
            <a:r>
              <a:rPr lang="lv-LV" altLang="en-US"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Vrat</a:t>
            </a:r>
            <a:r>
              <a:rPr lang="lv-LV" altLang="en-US" dirty="0">
                <a:latin typeface="Times New Roman" panose="02020603050405020304" pitchFamily="18" charset="0"/>
                <a:cs typeface="Times New Roman" panose="02020603050405020304" pitchFamily="18" charset="0"/>
              </a:rPr>
              <a:t>, P.(2005). </a:t>
            </a:r>
            <a:r>
              <a:rPr lang="en-US" altLang="en-US" dirty="0">
                <a:latin typeface="Times New Roman" panose="02020603050405020304" pitchFamily="18" charset="0"/>
                <a:cs typeface="Times New Roman" panose="02020603050405020304" pitchFamily="18" charset="0"/>
              </a:rPr>
              <a:t>Service quality models: A review International Journal of Quality &amp; Reliability Management 22(9):913-949    DOI: 10.1108/02656710510625211 </a:t>
            </a:r>
          </a:p>
        </p:txBody>
      </p:sp>
    </p:spTree>
    <p:extLst>
      <p:ext uri="{BB962C8B-B14F-4D97-AF65-F5344CB8AC3E}">
        <p14:creationId xmlns:p14="http://schemas.microsoft.com/office/powerpoint/2010/main" val="3140155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8044" y="2675329"/>
            <a:ext cx="9448981" cy="1846659"/>
          </a:xfrm>
        </p:spPr>
        <p:txBody>
          <a:bodyPr/>
          <a:lstStyle/>
          <a:p>
            <a:r>
              <a:rPr lang="en-US" sz="6000" dirty="0" err="1">
                <a:solidFill>
                  <a:schemeClr val="tx1"/>
                </a:solidFill>
              </a:rPr>
              <a:t>Kvalitātes</a:t>
            </a:r>
            <a:r>
              <a:rPr lang="en-US" sz="6000" dirty="0">
                <a:solidFill>
                  <a:schemeClr val="tx1"/>
                </a:solidFill>
              </a:rPr>
              <a:t>  </a:t>
            </a:r>
            <a:r>
              <a:rPr lang="en-US" sz="6000" dirty="0" err="1">
                <a:solidFill>
                  <a:schemeClr val="tx1"/>
                </a:solidFill>
              </a:rPr>
              <a:t>vadības</a:t>
            </a:r>
            <a:r>
              <a:rPr lang="en-US" sz="6000" dirty="0">
                <a:solidFill>
                  <a:schemeClr val="tx1"/>
                </a:solidFill>
              </a:rPr>
              <a:t> </a:t>
            </a:r>
            <a:r>
              <a:rPr lang="en-US" sz="6000" dirty="0" err="1">
                <a:solidFill>
                  <a:schemeClr val="tx1"/>
                </a:solidFill>
              </a:rPr>
              <a:t>principi</a:t>
            </a:r>
            <a:r>
              <a:rPr lang="en-US" sz="6000" dirty="0">
                <a:solidFill>
                  <a:schemeClr val="tx1"/>
                </a:solidFill>
              </a:rPr>
              <a:t>:</a:t>
            </a:r>
            <a:br>
              <a:rPr lang="en-US" sz="6000" dirty="0">
                <a:solidFill>
                  <a:schemeClr val="tx1"/>
                </a:solidFill>
              </a:rPr>
            </a:br>
            <a:endParaRPr lang="en-US" sz="60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565944" y="4875931"/>
            <a:ext cx="8839200" cy="6247864"/>
          </a:xfrm>
          <a:prstGeom prst="rect">
            <a:avLst/>
          </a:prstGeom>
        </p:spPr>
        <p:txBody>
          <a:bodyPr wrap="square">
            <a:spAutoFit/>
          </a:bodyPr>
          <a:lstStyle/>
          <a:p>
            <a:pPr>
              <a:buNone/>
            </a:pPr>
            <a:r>
              <a:rPr lang="pl-PL" sz="4000" dirty="0"/>
              <a:t>1. Uz klientu orientēta organizācija</a:t>
            </a:r>
          </a:p>
          <a:p>
            <a:pPr>
              <a:buNone/>
            </a:pPr>
            <a:r>
              <a:rPr lang="en-US" sz="4000" dirty="0"/>
              <a:t>2. </a:t>
            </a:r>
            <a:r>
              <a:rPr lang="en-US" sz="4000" dirty="0" err="1"/>
              <a:t>Vadības</a:t>
            </a:r>
            <a:r>
              <a:rPr lang="en-US" sz="4000" dirty="0"/>
              <a:t> </a:t>
            </a:r>
            <a:r>
              <a:rPr lang="en-US" sz="4000" dirty="0" err="1"/>
              <a:t>loma</a:t>
            </a:r>
            <a:endParaRPr lang="en-US" sz="4000" dirty="0"/>
          </a:p>
          <a:p>
            <a:pPr>
              <a:buNone/>
            </a:pPr>
            <a:r>
              <a:rPr lang="en-US" sz="4000" dirty="0"/>
              <a:t>3. </a:t>
            </a:r>
            <a:r>
              <a:rPr lang="en-US" sz="4000" dirty="0" err="1"/>
              <a:t>Darbinieku</a:t>
            </a:r>
            <a:r>
              <a:rPr lang="en-US" sz="4000" dirty="0"/>
              <a:t> </a:t>
            </a:r>
            <a:r>
              <a:rPr lang="en-US" sz="4000" dirty="0" err="1"/>
              <a:t>iesaistīšana</a:t>
            </a:r>
            <a:endParaRPr lang="en-US" sz="4000" dirty="0"/>
          </a:p>
          <a:p>
            <a:pPr>
              <a:buNone/>
            </a:pPr>
            <a:r>
              <a:rPr lang="en-US" sz="4000" dirty="0"/>
              <a:t>4. </a:t>
            </a:r>
            <a:r>
              <a:rPr lang="en-US" sz="4000" dirty="0" err="1"/>
              <a:t>Orientācija</a:t>
            </a:r>
            <a:r>
              <a:rPr lang="en-US" sz="4000" dirty="0"/>
              <a:t> </a:t>
            </a:r>
            <a:r>
              <a:rPr lang="en-US" sz="4000" dirty="0" err="1"/>
              <a:t>uz</a:t>
            </a:r>
            <a:r>
              <a:rPr lang="en-US" sz="4000" dirty="0"/>
              <a:t> </a:t>
            </a:r>
            <a:r>
              <a:rPr lang="en-US" sz="4000" dirty="0" err="1"/>
              <a:t>procesiem</a:t>
            </a:r>
            <a:endParaRPr lang="en-US" sz="4000" dirty="0"/>
          </a:p>
          <a:p>
            <a:pPr>
              <a:buNone/>
            </a:pPr>
            <a:r>
              <a:rPr lang="en-US" sz="4000" dirty="0"/>
              <a:t>5. </a:t>
            </a:r>
            <a:r>
              <a:rPr lang="en-US" sz="4000" dirty="0" err="1"/>
              <a:t>Sistemātiskuma</a:t>
            </a:r>
            <a:r>
              <a:rPr lang="en-US" sz="4000" dirty="0"/>
              <a:t> </a:t>
            </a:r>
            <a:r>
              <a:rPr lang="en-US" sz="4000" dirty="0" err="1"/>
              <a:t>pieeja</a:t>
            </a:r>
            <a:r>
              <a:rPr lang="en-US" sz="4000" dirty="0"/>
              <a:t> </a:t>
            </a:r>
            <a:r>
              <a:rPr lang="en-US" sz="4000" dirty="0" err="1"/>
              <a:t>vadīšanai</a:t>
            </a:r>
            <a:endParaRPr lang="en-US" sz="4000" dirty="0"/>
          </a:p>
          <a:p>
            <a:pPr>
              <a:buNone/>
            </a:pPr>
            <a:r>
              <a:rPr lang="en-US" sz="4000" dirty="0"/>
              <a:t>6. </a:t>
            </a:r>
            <a:r>
              <a:rPr lang="en-US" sz="4000" dirty="0" err="1"/>
              <a:t>Nepārtraukta</a:t>
            </a:r>
            <a:r>
              <a:rPr lang="en-US" sz="4000" dirty="0"/>
              <a:t> </a:t>
            </a:r>
            <a:r>
              <a:rPr lang="en-US" sz="4000" dirty="0" err="1"/>
              <a:t>pilnveidošanās</a:t>
            </a:r>
            <a:endParaRPr lang="en-US" sz="4000" dirty="0"/>
          </a:p>
          <a:p>
            <a:pPr>
              <a:buNone/>
            </a:pPr>
            <a:r>
              <a:rPr lang="pl-PL" sz="4000" dirty="0"/>
              <a:t>7. Faktu pieeja lēmumu pieņemšanā</a:t>
            </a:r>
          </a:p>
          <a:p>
            <a:pPr>
              <a:buNone/>
            </a:pPr>
            <a:r>
              <a:rPr lang="en-US" sz="4000" dirty="0"/>
              <a:t>8. </a:t>
            </a:r>
            <a:r>
              <a:rPr lang="en-US" sz="4000" dirty="0" err="1"/>
              <a:t>Savstarpēji</a:t>
            </a:r>
            <a:r>
              <a:rPr lang="en-US" sz="4000" dirty="0"/>
              <a:t> </a:t>
            </a:r>
            <a:r>
              <a:rPr lang="en-US" sz="4000" dirty="0" err="1"/>
              <a:t>izdevīgas</a:t>
            </a:r>
            <a:r>
              <a:rPr lang="en-US" sz="4000" dirty="0"/>
              <a:t> </a:t>
            </a:r>
            <a:r>
              <a:rPr lang="en-US" sz="4000" dirty="0" err="1"/>
              <a:t>attiecības</a:t>
            </a:r>
            <a:r>
              <a:rPr lang="en-US" sz="4000" dirty="0"/>
              <a:t> </a:t>
            </a:r>
            <a:r>
              <a:rPr lang="en-US" sz="4000" dirty="0" err="1"/>
              <a:t>ar</a:t>
            </a:r>
            <a:r>
              <a:rPr lang="en-US" sz="4000" dirty="0"/>
              <a:t> </a:t>
            </a:r>
            <a:r>
              <a:rPr lang="en-US" sz="4000" dirty="0" err="1"/>
              <a:t>piegādātāju</a:t>
            </a:r>
            <a:endParaRPr lang="en-US" sz="4000" dirty="0"/>
          </a:p>
          <a:p>
            <a:pPr>
              <a:buNone/>
            </a:pPr>
            <a:endParaRPr lang="en-US" sz="4000" dirty="0"/>
          </a:p>
        </p:txBody>
      </p:sp>
      <p:sp>
        <p:nvSpPr>
          <p:cNvPr id="4" name="Rectangle 3"/>
          <p:cNvSpPr/>
          <p:nvPr/>
        </p:nvSpPr>
        <p:spPr>
          <a:xfrm>
            <a:off x="10662444" y="5104922"/>
            <a:ext cx="9144000" cy="5632311"/>
          </a:xfrm>
          <a:prstGeom prst="rect">
            <a:avLst/>
          </a:prstGeom>
        </p:spPr>
        <p:txBody>
          <a:bodyPr wrap="square">
            <a:spAutoFit/>
          </a:bodyPr>
          <a:lstStyle/>
          <a:p>
            <a:pPr marL="934921" indent="-753969">
              <a:buFont typeface="+mj-lt"/>
              <a:buAutoNum type="arabicPeriod"/>
            </a:pPr>
            <a:r>
              <a:rPr lang="en-US" sz="4000" dirty="0"/>
              <a:t> </a:t>
            </a:r>
            <a:r>
              <a:rPr lang="en-US" sz="4000" dirty="0" err="1"/>
              <a:t>Orientācija</a:t>
            </a:r>
            <a:r>
              <a:rPr lang="en-US" sz="4000" dirty="0"/>
              <a:t> </a:t>
            </a:r>
            <a:r>
              <a:rPr lang="en-US" sz="4000" dirty="0" err="1"/>
              <a:t>uz</a:t>
            </a:r>
            <a:r>
              <a:rPr lang="en-US" sz="4000" dirty="0"/>
              <a:t> </a:t>
            </a:r>
            <a:r>
              <a:rPr lang="en-US" sz="4000" dirty="0" err="1"/>
              <a:t>klientu</a:t>
            </a:r>
            <a:r>
              <a:rPr lang="en-US" sz="4000" dirty="0"/>
              <a:t>;</a:t>
            </a:r>
          </a:p>
          <a:p>
            <a:pPr marL="934921" indent="-753969">
              <a:buFont typeface="+mj-lt"/>
              <a:buAutoNum type="arabicPeriod"/>
            </a:pPr>
            <a:r>
              <a:rPr lang="en-US" sz="4000" dirty="0"/>
              <a:t> </a:t>
            </a:r>
            <a:r>
              <a:rPr lang="en-US" sz="4000" dirty="0" err="1"/>
              <a:t>Līderība</a:t>
            </a:r>
            <a:r>
              <a:rPr lang="lv-LV" sz="4000" dirty="0"/>
              <a:t>; </a:t>
            </a:r>
          </a:p>
          <a:p>
            <a:pPr marL="934921" indent="-753969">
              <a:buFont typeface="+mj-lt"/>
              <a:buAutoNum type="arabicPeriod"/>
            </a:pPr>
            <a:r>
              <a:rPr lang="en-US" sz="4000" dirty="0" err="1"/>
              <a:t>Cilvēku</a:t>
            </a:r>
            <a:r>
              <a:rPr lang="en-US" sz="4000" dirty="0"/>
              <a:t> </a:t>
            </a:r>
            <a:r>
              <a:rPr lang="en-US" sz="4000" dirty="0" err="1"/>
              <a:t>iesaistīšana</a:t>
            </a:r>
            <a:r>
              <a:rPr lang="lv-LV" sz="4000" dirty="0"/>
              <a:t>; </a:t>
            </a:r>
          </a:p>
          <a:p>
            <a:pPr marL="934921" indent="-753969">
              <a:buFont typeface="+mj-lt"/>
              <a:buAutoNum type="arabicPeriod"/>
            </a:pPr>
            <a:r>
              <a:rPr lang="en-US" sz="4000" dirty="0" err="1"/>
              <a:t>Procesu</a:t>
            </a:r>
            <a:r>
              <a:rPr lang="en-US" sz="4000" dirty="0"/>
              <a:t> </a:t>
            </a:r>
            <a:r>
              <a:rPr lang="en-US" sz="4000" dirty="0" err="1"/>
              <a:t>pieeja</a:t>
            </a:r>
            <a:r>
              <a:rPr lang="lv-LV" sz="4000" dirty="0"/>
              <a:t>; </a:t>
            </a:r>
            <a:endParaRPr lang="en-US" sz="4000" dirty="0"/>
          </a:p>
          <a:p>
            <a:pPr marL="934921" indent="-753969">
              <a:buFont typeface="+mj-lt"/>
              <a:buAutoNum type="arabicPeriod"/>
            </a:pPr>
            <a:r>
              <a:rPr lang="en-US" sz="4000" dirty="0"/>
              <a:t> </a:t>
            </a:r>
            <a:r>
              <a:rPr lang="en-US" sz="4000" dirty="0" err="1"/>
              <a:t>Uzlabošana</a:t>
            </a:r>
            <a:r>
              <a:rPr lang="lv-LV" sz="4000" dirty="0"/>
              <a:t>;</a:t>
            </a:r>
          </a:p>
          <a:p>
            <a:pPr marL="934921" indent="-753969">
              <a:buFont typeface="+mj-lt"/>
              <a:buAutoNum type="arabicPeriod"/>
            </a:pPr>
            <a:r>
              <a:rPr lang="en-US" sz="4000" dirty="0"/>
              <a:t> </a:t>
            </a:r>
            <a:r>
              <a:rPr lang="en-US" sz="4000" dirty="0" err="1"/>
              <a:t>Uz</a:t>
            </a:r>
            <a:r>
              <a:rPr lang="en-US" sz="4000" dirty="0"/>
              <a:t>  </a:t>
            </a:r>
            <a:r>
              <a:rPr lang="en-US" sz="4000" dirty="0" err="1"/>
              <a:t>pierādījumiem</a:t>
            </a:r>
            <a:r>
              <a:rPr lang="en-US" sz="4000" dirty="0"/>
              <a:t> </a:t>
            </a:r>
            <a:r>
              <a:rPr lang="en-US" sz="4000" dirty="0" err="1"/>
              <a:t>balstīta</a:t>
            </a:r>
            <a:r>
              <a:rPr lang="lv-LV" sz="4000" dirty="0"/>
              <a:t>;</a:t>
            </a:r>
            <a:r>
              <a:rPr lang="en-US" sz="4000" dirty="0"/>
              <a:t> </a:t>
            </a:r>
            <a:r>
              <a:rPr lang="en-US" sz="4000" dirty="0" err="1"/>
              <a:t>lēmumu</a:t>
            </a:r>
            <a:r>
              <a:rPr lang="en-US" sz="4000" dirty="0"/>
              <a:t> </a:t>
            </a:r>
            <a:r>
              <a:rPr lang="en-US" sz="4000" dirty="0" err="1"/>
              <a:t>pieņemšana</a:t>
            </a:r>
            <a:endParaRPr lang="lv-LV" sz="4000" dirty="0"/>
          </a:p>
          <a:p>
            <a:pPr marL="934921" indent="-753969">
              <a:buFont typeface="+mj-lt"/>
              <a:buAutoNum type="arabicPeriod"/>
            </a:pPr>
            <a:r>
              <a:rPr lang="en-US" sz="4000" dirty="0"/>
              <a:t> </a:t>
            </a:r>
            <a:r>
              <a:rPr lang="en-US" sz="4000" dirty="0" err="1"/>
              <a:t>Attiecību</a:t>
            </a:r>
            <a:r>
              <a:rPr lang="en-US" sz="4000" dirty="0"/>
              <a:t> </a:t>
            </a:r>
            <a:r>
              <a:rPr lang="en-US" sz="4000" dirty="0" err="1"/>
              <a:t>vadība</a:t>
            </a:r>
            <a:r>
              <a:rPr lang="en-US" sz="4000" dirty="0"/>
              <a:t>.</a:t>
            </a:r>
          </a:p>
          <a:p>
            <a:pPr marL="934921" indent="-753969">
              <a:buFont typeface="+mj-lt"/>
              <a:buAutoNum type="arabicPeriod"/>
            </a:pPr>
            <a:endParaRPr lang="en-US" sz="4000" dirty="0"/>
          </a:p>
        </p:txBody>
      </p:sp>
      <p:sp>
        <p:nvSpPr>
          <p:cNvPr id="6" name="Rectangle 5"/>
          <p:cNvSpPr/>
          <p:nvPr/>
        </p:nvSpPr>
        <p:spPr>
          <a:xfrm>
            <a:off x="2204244" y="4168045"/>
            <a:ext cx="3664786" cy="707886"/>
          </a:xfrm>
          <a:prstGeom prst="rect">
            <a:avLst/>
          </a:prstGeom>
        </p:spPr>
        <p:txBody>
          <a:bodyPr wrap="none">
            <a:spAutoFit/>
          </a:bodyPr>
          <a:lstStyle/>
          <a:p>
            <a:r>
              <a:rPr lang="lv-LV" sz="4000" b="1" dirty="0"/>
              <a:t>ISO 9001:2008</a:t>
            </a:r>
            <a:endParaRPr lang="en-US" sz="4000" b="1" dirty="0"/>
          </a:p>
        </p:txBody>
      </p:sp>
      <p:sp>
        <p:nvSpPr>
          <p:cNvPr id="7" name="Rectangle 6"/>
          <p:cNvSpPr/>
          <p:nvPr/>
        </p:nvSpPr>
        <p:spPr>
          <a:xfrm>
            <a:off x="12338844" y="4397036"/>
            <a:ext cx="3664786" cy="707886"/>
          </a:xfrm>
          <a:prstGeom prst="rect">
            <a:avLst/>
          </a:prstGeom>
        </p:spPr>
        <p:txBody>
          <a:bodyPr wrap="none">
            <a:spAutoFit/>
          </a:bodyPr>
          <a:lstStyle/>
          <a:p>
            <a:r>
              <a:rPr lang="lv-LV" sz="4000" b="1" dirty="0"/>
              <a:t>ISO </a:t>
            </a:r>
            <a:r>
              <a:rPr lang="lv-LV" sz="4000" b="1" dirty="0" smtClean="0"/>
              <a:t>9001:2015</a:t>
            </a:r>
            <a:endParaRPr lang="en-US" sz="4000" b="1" dirty="0"/>
          </a:p>
        </p:txBody>
      </p:sp>
      <p:sp>
        <p:nvSpPr>
          <p:cNvPr id="5" name="Rectangle 4"/>
          <p:cNvSpPr/>
          <p:nvPr/>
        </p:nvSpPr>
        <p:spPr>
          <a:xfrm>
            <a:off x="7004844" y="10737233"/>
            <a:ext cx="13335000" cy="369332"/>
          </a:xfrm>
          <a:prstGeom prst="rect">
            <a:avLst/>
          </a:prstGeom>
        </p:spPr>
        <p:txBody>
          <a:bodyPr wrap="square">
            <a:spAutoFit/>
          </a:bodyPr>
          <a:lstStyle/>
          <a:p>
            <a:pPr lvl="0" algn="just">
              <a:spcAft>
                <a:spcPts val="0"/>
              </a:spcAft>
            </a:pPr>
            <a:r>
              <a:rPr lang="en-US" dirty="0" err="1"/>
              <a:t>Kvalitātes</a:t>
            </a:r>
            <a:r>
              <a:rPr lang="en-US" dirty="0"/>
              <a:t> </a:t>
            </a:r>
            <a:r>
              <a:rPr lang="en-US" dirty="0" err="1"/>
              <a:t>pārvaldības</a:t>
            </a:r>
            <a:r>
              <a:rPr lang="en-US" dirty="0"/>
              <a:t> </a:t>
            </a:r>
            <a:r>
              <a:rPr lang="en-US" dirty="0" err="1"/>
              <a:t>sistēmas</a:t>
            </a:r>
            <a:r>
              <a:rPr lang="en-US" dirty="0"/>
              <a:t>. </a:t>
            </a:r>
            <a:r>
              <a:rPr lang="en-US" dirty="0" err="1"/>
              <a:t>Prasības</a:t>
            </a:r>
            <a:r>
              <a:rPr lang="en-US" dirty="0"/>
              <a:t> (ISO 9001:2015). CEN-CENELEC </a:t>
            </a:r>
            <a:r>
              <a:rPr lang="en-US" dirty="0" err="1"/>
              <a:t>Pārvaldības</a:t>
            </a:r>
            <a:r>
              <a:rPr lang="en-US" dirty="0"/>
              <a:t> </a:t>
            </a:r>
            <a:r>
              <a:rPr lang="en-US" dirty="0" err="1"/>
              <a:t>centrs</a:t>
            </a:r>
            <a:r>
              <a:rPr lang="en-US" dirty="0"/>
              <a:t>: </a:t>
            </a:r>
            <a:r>
              <a:rPr lang="en-US" dirty="0" err="1"/>
              <a:t>Brisele</a:t>
            </a:r>
            <a:r>
              <a:rPr lang="en-US" dirty="0"/>
              <a:t>, 39 </a:t>
            </a:r>
            <a:r>
              <a:rPr lang="en-US" dirty="0" err="1"/>
              <a:t>lpp</a:t>
            </a:r>
            <a:r>
              <a:rPr lang="en-US" dirty="0"/>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05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5462769" y="-3908395"/>
            <a:ext cx="9180152" cy="19050001"/>
          </a:xfrm>
          <a:prstGeom prst="rect">
            <a:avLst/>
          </a:prstGeom>
        </p:spPr>
      </p:pic>
      <p:pic>
        <p:nvPicPr>
          <p:cNvPr id="3" name="Picture 2"/>
          <p:cNvPicPr>
            <a:picLocks noChangeAspect="1"/>
          </p:cNvPicPr>
          <p:nvPr/>
        </p:nvPicPr>
        <p:blipFill>
          <a:blip r:embed="rId3"/>
          <a:stretch>
            <a:fillRect/>
          </a:stretch>
        </p:blipFill>
        <p:spPr>
          <a:xfrm rot="5400000">
            <a:off x="6497412" y="3705607"/>
            <a:ext cx="618840" cy="13072002"/>
          </a:xfrm>
          <a:prstGeom prst="rect">
            <a:avLst/>
          </a:prstGeom>
        </p:spPr>
      </p:pic>
      <p:sp>
        <p:nvSpPr>
          <p:cNvPr id="4" name="Rectangle 3"/>
          <p:cNvSpPr/>
          <p:nvPr/>
        </p:nvSpPr>
        <p:spPr>
          <a:xfrm>
            <a:off x="6806832" y="195533"/>
            <a:ext cx="7101624" cy="830997"/>
          </a:xfrm>
          <a:prstGeom prst="rect">
            <a:avLst/>
          </a:prstGeom>
        </p:spPr>
        <p:txBody>
          <a:bodyPr wrap="none">
            <a:spAutoFit/>
          </a:bodyPr>
          <a:lstStyle/>
          <a:p>
            <a:pPr algn="ctr"/>
            <a:r>
              <a:rPr lang="en-US" sz="4800" dirty="0">
                <a:latin typeface="AdvPS405B6"/>
              </a:rPr>
              <a:t>Service quality</a:t>
            </a:r>
            <a:r>
              <a:rPr lang="lv-LV" sz="4800" dirty="0">
                <a:latin typeface="AdvPS405B6"/>
              </a:rPr>
              <a:t> </a:t>
            </a:r>
            <a:r>
              <a:rPr lang="en-US" sz="4800" dirty="0">
                <a:latin typeface="AdvPS405B6"/>
              </a:rPr>
              <a:t>models</a:t>
            </a:r>
            <a:r>
              <a:rPr lang="lv-LV" sz="4800" dirty="0" smtClean="0">
                <a:latin typeface="AdvPS405B6"/>
              </a:rPr>
              <a:t>(3)</a:t>
            </a:r>
            <a:endParaRPr lang="en-US" sz="4800" dirty="0"/>
          </a:p>
        </p:txBody>
      </p:sp>
      <p:sp>
        <p:nvSpPr>
          <p:cNvPr id="5" name="Rectangle 4"/>
          <p:cNvSpPr/>
          <p:nvPr/>
        </p:nvSpPr>
        <p:spPr>
          <a:xfrm>
            <a:off x="270831" y="10918296"/>
            <a:ext cx="20497800" cy="369332"/>
          </a:xfrm>
          <a:prstGeom prst="rect">
            <a:avLst/>
          </a:prstGeom>
        </p:spPr>
        <p:txBody>
          <a:bodyPr wrap="square">
            <a:spAutoFit/>
          </a:bodyPr>
          <a:lstStyle/>
          <a:p>
            <a:pPr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Seth</a:t>
            </a:r>
            <a:r>
              <a:rPr lang="lv-LV" altLang="en-US"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S G </a:t>
            </a:r>
            <a:r>
              <a:rPr lang="en-US" altLang="en-US" dirty="0" err="1">
                <a:latin typeface="Times New Roman" panose="02020603050405020304" pitchFamily="18" charset="0"/>
                <a:cs typeface="Times New Roman" panose="02020603050405020304" pitchFamily="18" charset="0"/>
              </a:rPr>
              <a:t>Deshmukh</a:t>
            </a:r>
            <a:r>
              <a:rPr lang="lv-LV" altLang="en-US"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Vrat</a:t>
            </a:r>
            <a:r>
              <a:rPr lang="lv-LV" altLang="en-US" dirty="0">
                <a:latin typeface="Times New Roman" panose="02020603050405020304" pitchFamily="18" charset="0"/>
                <a:cs typeface="Times New Roman" panose="02020603050405020304" pitchFamily="18" charset="0"/>
              </a:rPr>
              <a:t>, P.(2005). </a:t>
            </a:r>
            <a:r>
              <a:rPr lang="en-US" altLang="en-US" dirty="0">
                <a:latin typeface="Times New Roman" panose="02020603050405020304" pitchFamily="18" charset="0"/>
                <a:cs typeface="Times New Roman" panose="02020603050405020304" pitchFamily="18" charset="0"/>
              </a:rPr>
              <a:t>Service quality models: A review International Journal of Quality &amp; Reliability Management 22(9):913-949    DOI: 10.1108/02656710510625211 </a:t>
            </a:r>
          </a:p>
        </p:txBody>
      </p:sp>
    </p:spTree>
    <p:extLst>
      <p:ext uri="{BB962C8B-B14F-4D97-AF65-F5344CB8AC3E}">
        <p14:creationId xmlns:p14="http://schemas.microsoft.com/office/powerpoint/2010/main" val="329033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59243" y="-3864888"/>
            <a:ext cx="9367409" cy="18669796"/>
          </a:xfrm>
          <a:prstGeom prst="rect">
            <a:avLst/>
          </a:prstGeom>
          <a:noFill/>
          <a:ln>
            <a:noFill/>
          </a:ln>
        </p:spPr>
      </p:pic>
      <p:sp>
        <p:nvSpPr>
          <p:cNvPr id="4" name="Rectangle 3"/>
          <p:cNvSpPr/>
          <p:nvPr/>
        </p:nvSpPr>
        <p:spPr>
          <a:xfrm>
            <a:off x="4871244" y="241170"/>
            <a:ext cx="12220012" cy="769441"/>
          </a:xfrm>
          <a:prstGeom prst="rect">
            <a:avLst/>
          </a:prstGeom>
        </p:spPr>
        <p:txBody>
          <a:bodyPr wrap="none">
            <a:spAutoFit/>
          </a:bodyPr>
          <a:lstStyle/>
          <a:p>
            <a:pPr>
              <a:spcBef>
                <a:spcPts val="55"/>
              </a:spcBef>
              <a:spcAft>
                <a:spcPts val="0"/>
              </a:spcAft>
            </a:pPr>
            <a:r>
              <a:rPr lang="en-US" sz="4400" dirty="0">
                <a:latin typeface="Times New Roman" panose="02020603050405020304" pitchFamily="18" charset="0"/>
                <a:ea typeface="Times New Roman" panose="02020603050405020304" pitchFamily="18" charset="0"/>
              </a:rPr>
              <a:t>E </a:t>
            </a:r>
            <a:r>
              <a:rPr lang="en-US" sz="4400" dirty="0" err="1">
                <a:latin typeface="Times New Roman" panose="02020603050405020304" pitchFamily="18" charset="0"/>
                <a:ea typeface="Times New Roman" panose="02020603050405020304" pitchFamily="18" charset="0"/>
              </a:rPr>
              <a:t>pakalpojumu</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kvalitātes</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dimenciju</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salīdzinājums</a:t>
            </a:r>
            <a:r>
              <a:rPr lang="lv-LV" sz="4400" dirty="0">
                <a:latin typeface="Times New Roman" panose="02020603050405020304" pitchFamily="18" charset="0"/>
                <a:ea typeface="Times New Roman" panose="02020603050405020304" pitchFamily="18" charset="0"/>
              </a:rPr>
              <a:t>(1)</a:t>
            </a:r>
            <a:endParaRPr lang="en-US" sz="4400" dirty="0">
              <a:latin typeface="Times New Roman" panose="02020603050405020304" pitchFamily="18" charset="0"/>
              <a:ea typeface="Times New Roman" panose="02020603050405020304" pitchFamily="18" charset="0"/>
            </a:endParaRPr>
          </a:p>
        </p:txBody>
      </p:sp>
      <p:sp>
        <p:nvSpPr>
          <p:cNvPr id="5" name="Rectangle 4"/>
          <p:cNvSpPr/>
          <p:nvPr/>
        </p:nvSpPr>
        <p:spPr>
          <a:xfrm>
            <a:off x="451644" y="10329516"/>
            <a:ext cx="19354799" cy="646331"/>
          </a:xfrm>
          <a:prstGeom prst="rect">
            <a:avLst/>
          </a:prstGeom>
        </p:spPr>
        <p:txBody>
          <a:bodyPr wrap="square">
            <a:spAutoFit/>
          </a:bodyPr>
          <a:lstStyle/>
          <a:p>
            <a:r>
              <a:rPr lang="en-US" b="1" dirty="0" smtClean="0">
                <a:latin typeface="Cambria,Bold"/>
              </a:rPr>
              <a:t>Bashir</a:t>
            </a:r>
            <a:r>
              <a:rPr lang="lv-LV" b="1" dirty="0" smtClean="0">
                <a:latin typeface="Cambria,Bold"/>
              </a:rPr>
              <a:t> </a:t>
            </a:r>
            <a:r>
              <a:rPr lang="en-US" b="1" dirty="0" err="1" smtClean="0">
                <a:latin typeface="Cambria,Bold"/>
              </a:rPr>
              <a:t>Ishfaq</a:t>
            </a:r>
            <a:r>
              <a:rPr lang="lv-LV" b="1" dirty="0" smtClean="0">
                <a:latin typeface="Cambria,Bold"/>
              </a:rPr>
              <a:t> (2016).</a:t>
            </a:r>
            <a:r>
              <a:rPr lang="en-US" b="1" dirty="0"/>
              <a:t> A COMPARATIVE STUDY ON CUSTOMER’S SATISFACTION AND SERVICE </a:t>
            </a:r>
            <a:r>
              <a:rPr lang="en-US" b="1" dirty="0" smtClean="0"/>
              <a:t>QUALITY</a:t>
            </a:r>
            <a:r>
              <a:rPr lang="lv-LV" b="1" dirty="0" smtClean="0"/>
              <a:t>. </a:t>
            </a:r>
            <a:r>
              <a:rPr lang="en-US" b="1" dirty="0" smtClean="0"/>
              <a:t>DIMENSIONS </a:t>
            </a:r>
            <a:r>
              <a:rPr lang="en-US" b="1" dirty="0"/>
              <a:t>AMONG PNB AND HDFC BANK LTD. IN INDORE</a:t>
            </a:r>
            <a:r>
              <a:rPr lang="lv-LV" b="1" dirty="0" smtClean="0">
                <a:latin typeface="Cambria,Bold"/>
              </a:rPr>
              <a:t> </a:t>
            </a:r>
            <a:r>
              <a:rPr lang="en-US" b="1" dirty="0" smtClean="0"/>
              <a:t>International </a:t>
            </a:r>
            <a:r>
              <a:rPr lang="en-US" b="1" dirty="0"/>
              <a:t>Journal of Research in Economics and Social </a:t>
            </a:r>
            <a:r>
              <a:rPr lang="en-US" b="1" dirty="0" smtClean="0"/>
              <a:t>Sciences(IJRESS)</a:t>
            </a:r>
            <a:r>
              <a:rPr lang="lv-LV" b="1" dirty="0" smtClean="0"/>
              <a:t> </a:t>
            </a:r>
            <a:r>
              <a:rPr lang="en-US" dirty="0" smtClean="0"/>
              <a:t>Vol</a:t>
            </a:r>
            <a:r>
              <a:rPr lang="en-US" dirty="0"/>
              <a:t>. 6 </a:t>
            </a:r>
            <a:r>
              <a:rPr lang="lv-LV" dirty="0" smtClean="0"/>
              <a:t>(</a:t>
            </a:r>
            <a:r>
              <a:rPr lang="en-US" dirty="0" smtClean="0"/>
              <a:t>7</a:t>
            </a:r>
            <a:r>
              <a:rPr lang="lv-LV" dirty="0" smtClean="0"/>
              <a:t>), </a:t>
            </a:r>
            <a:r>
              <a:rPr lang="lv-LV" dirty="0" err="1" smtClean="0"/>
              <a:t>pp</a:t>
            </a:r>
            <a:r>
              <a:rPr lang="lv-LV" dirty="0" smtClean="0"/>
              <a:t>. 219-231</a:t>
            </a:r>
            <a:endParaRPr lang="en-US" dirty="0">
              <a:solidFill>
                <a:srgbClr val="FF0000"/>
              </a:solidFill>
            </a:endParaRPr>
          </a:p>
        </p:txBody>
      </p:sp>
      <p:sp>
        <p:nvSpPr>
          <p:cNvPr id="6" name="Rectangle 5"/>
          <p:cNvSpPr/>
          <p:nvPr/>
        </p:nvSpPr>
        <p:spPr>
          <a:xfrm>
            <a:off x="12634920" y="10747263"/>
            <a:ext cx="6942926" cy="369332"/>
          </a:xfrm>
          <a:prstGeom prst="rect">
            <a:avLst/>
          </a:prstGeom>
        </p:spPr>
        <p:txBody>
          <a:bodyPr wrap="none">
            <a:spAutoFit/>
          </a:bodyPr>
          <a:lstStyle/>
          <a:p>
            <a:r>
              <a:rPr lang="en-US" dirty="0" err="1">
                <a:solidFill>
                  <a:srgbClr val="FF0000"/>
                </a:solidFill>
              </a:rPr>
              <a:t>ResearchGate</a:t>
            </a:r>
            <a:r>
              <a:rPr lang="en-US" dirty="0">
                <a:solidFill>
                  <a:srgbClr val="FF0000"/>
                </a:solidFill>
              </a:rPr>
              <a:t> </a:t>
            </a:r>
            <a:r>
              <a:rPr lang="en-US" dirty="0" err="1">
                <a:solidFill>
                  <a:srgbClr val="FF0000"/>
                </a:solidFill>
              </a:rPr>
              <a:t>ir</a:t>
            </a:r>
            <a:r>
              <a:rPr lang="en-US" dirty="0">
                <a:solidFill>
                  <a:srgbClr val="FF0000"/>
                </a:solidFill>
              </a:rPr>
              <a:t> </a:t>
            </a:r>
            <a:r>
              <a:rPr lang="en-US" dirty="0" err="1">
                <a:solidFill>
                  <a:srgbClr val="FF0000"/>
                </a:solidFill>
              </a:rPr>
              <a:t>bezmaksas</a:t>
            </a:r>
            <a:r>
              <a:rPr lang="en-US" dirty="0">
                <a:solidFill>
                  <a:srgbClr val="FF0000"/>
                </a:solidFill>
              </a:rPr>
              <a:t> </a:t>
            </a:r>
            <a:r>
              <a:rPr lang="en-US" dirty="0" err="1">
                <a:solidFill>
                  <a:srgbClr val="FF0000"/>
                </a:solidFill>
              </a:rPr>
              <a:t>pētnieku</a:t>
            </a:r>
            <a:r>
              <a:rPr lang="en-US" dirty="0">
                <a:solidFill>
                  <a:srgbClr val="FF0000"/>
                </a:solidFill>
              </a:rPr>
              <a:t> un </a:t>
            </a:r>
            <a:r>
              <a:rPr lang="en-US" dirty="0" err="1">
                <a:solidFill>
                  <a:srgbClr val="FF0000"/>
                </a:solidFill>
              </a:rPr>
              <a:t>zinātnieku</a:t>
            </a:r>
            <a:r>
              <a:rPr lang="en-US" dirty="0">
                <a:solidFill>
                  <a:srgbClr val="FF0000"/>
                </a:solidFill>
              </a:rPr>
              <a:t> </a:t>
            </a:r>
            <a:r>
              <a:rPr lang="en-US" dirty="0" err="1">
                <a:solidFill>
                  <a:srgbClr val="FF0000"/>
                </a:solidFill>
              </a:rPr>
              <a:t>sociālais</a:t>
            </a:r>
            <a:r>
              <a:rPr lang="en-US" dirty="0">
                <a:solidFill>
                  <a:srgbClr val="FF0000"/>
                </a:solidFill>
              </a:rPr>
              <a:t> </a:t>
            </a:r>
            <a:r>
              <a:rPr lang="en-US" dirty="0" err="1">
                <a:solidFill>
                  <a:srgbClr val="FF0000"/>
                </a:solidFill>
              </a:rPr>
              <a:t>tīkls</a:t>
            </a:r>
            <a:r>
              <a:rPr lang="en-US" dirty="0">
                <a:solidFill>
                  <a:srgbClr val="FF0000"/>
                </a:solidFill>
              </a:rPr>
              <a:t>.</a:t>
            </a:r>
          </a:p>
        </p:txBody>
      </p:sp>
    </p:spTree>
    <p:extLst>
      <p:ext uri="{BB962C8B-B14F-4D97-AF65-F5344CB8AC3E}">
        <p14:creationId xmlns:p14="http://schemas.microsoft.com/office/powerpoint/2010/main" val="964318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6090444" y="226301"/>
            <a:ext cx="12220012" cy="769441"/>
          </a:xfrm>
          <a:prstGeom prst="rect">
            <a:avLst/>
          </a:prstGeom>
        </p:spPr>
        <p:txBody>
          <a:bodyPr wrap="none">
            <a:spAutoFit/>
          </a:bodyPr>
          <a:lstStyle/>
          <a:p>
            <a:pPr>
              <a:spcBef>
                <a:spcPts val="55"/>
              </a:spcBef>
              <a:spcAft>
                <a:spcPts val="0"/>
              </a:spcAft>
            </a:pPr>
            <a:r>
              <a:rPr lang="en-US" sz="4400" dirty="0">
                <a:latin typeface="Times New Roman" panose="02020603050405020304" pitchFamily="18" charset="0"/>
                <a:ea typeface="Times New Roman" panose="02020603050405020304" pitchFamily="18" charset="0"/>
              </a:rPr>
              <a:t>E </a:t>
            </a:r>
            <a:r>
              <a:rPr lang="en-US" sz="4400" dirty="0" err="1">
                <a:latin typeface="Times New Roman" panose="02020603050405020304" pitchFamily="18" charset="0"/>
                <a:ea typeface="Times New Roman" panose="02020603050405020304" pitchFamily="18" charset="0"/>
              </a:rPr>
              <a:t>pakalpojumu</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kvalitātes</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dimenciju</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salīdzinājums</a:t>
            </a:r>
            <a:r>
              <a:rPr lang="lv-LV" sz="4400" dirty="0" smtClean="0">
                <a:latin typeface="Times New Roman" panose="02020603050405020304" pitchFamily="18" charset="0"/>
                <a:ea typeface="Times New Roman" panose="02020603050405020304" pitchFamily="18" charset="0"/>
              </a:rPr>
              <a:t>(2)</a:t>
            </a:r>
            <a:endParaRPr lang="en-US" sz="4400" dirty="0">
              <a:latin typeface="Times New Roman" panose="02020603050405020304" pitchFamily="18" charset="0"/>
              <a:ea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79970" y="-3780182"/>
            <a:ext cx="9117149" cy="18669002"/>
          </a:xfrm>
          <a:prstGeom prst="rect">
            <a:avLst/>
          </a:prstGeom>
          <a:noFill/>
          <a:ln>
            <a:noFill/>
          </a:ln>
        </p:spPr>
      </p:pic>
      <p:sp>
        <p:nvSpPr>
          <p:cNvPr id="5" name="Rectangle 4"/>
          <p:cNvSpPr/>
          <p:nvPr/>
        </p:nvSpPr>
        <p:spPr>
          <a:xfrm>
            <a:off x="1289844" y="10455275"/>
            <a:ext cx="18513425" cy="646331"/>
          </a:xfrm>
          <a:prstGeom prst="rect">
            <a:avLst/>
          </a:prstGeom>
        </p:spPr>
        <p:txBody>
          <a:bodyPr wrap="square">
            <a:spAutoFit/>
          </a:bodyPr>
          <a:lstStyle/>
          <a:p>
            <a:r>
              <a:rPr lang="en-US" b="1" dirty="0">
                <a:latin typeface="Cambria,Bold"/>
              </a:rPr>
              <a:t>Bashir</a:t>
            </a:r>
            <a:r>
              <a:rPr lang="lv-LV" b="1" dirty="0">
                <a:latin typeface="Cambria,Bold"/>
              </a:rPr>
              <a:t> </a:t>
            </a:r>
            <a:r>
              <a:rPr lang="en-US" b="1" dirty="0" err="1">
                <a:latin typeface="Cambria,Bold"/>
              </a:rPr>
              <a:t>Ishfaq</a:t>
            </a:r>
            <a:r>
              <a:rPr lang="lv-LV" b="1" dirty="0">
                <a:latin typeface="Cambria,Bold"/>
              </a:rPr>
              <a:t> (2016).</a:t>
            </a:r>
            <a:r>
              <a:rPr lang="en-US" b="1" dirty="0"/>
              <a:t> A COMPARATIVE STUDY ON CUSTOMER’S SATISFACTION AND SERVICE QUALITY</a:t>
            </a:r>
            <a:r>
              <a:rPr lang="lv-LV" b="1" dirty="0"/>
              <a:t>. </a:t>
            </a:r>
            <a:r>
              <a:rPr lang="en-US" b="1" dirty="0"/>
              <a:t>DIMENSIONS AMONG PNB AND HDFC BANK LTD. IN INDORE</a:t>
            </a:r>
            <a:r>
              <a:rPr lang="lv-LV" b="1" dirty="0">
                <a:latin typeface="Cambria,Bold"/>
              </a:rPr>
              <a:t> </a:t>
            </a:r>
            <a:r>
              <a:rPr lang="en-US" b="1" dirty="0"/>
              <a:t>International Journal of Research in Economics and Social Sciences(IJRESS)</a:t>
            </a:r>
            <a:r>
              <a:rPr lang="lv-LV" b="1" dirty="0"/>
              <a:t> </a:t>
            </a:r>
            <a:r>
              <a:rPr lang="en-US" dirty="0"/>
              <a:t>Vol. 6 </a:t>
            </a:r>
            <a:r>
              <a:rPr lang="lv-LV" dirty="0"/>
              <a:t>(</a:t>
            </a:r>
            <a:r>
              <a:rPr lang="en-US" dirty="0"/>
              <a:t>7</a:t>
            </a:r>
            <a:r>
              <a:rPr lang="lv-LV" dirty="0"/>
              <a:t>), </a:t>
            </a:r>
            <a:r>
              <a:rPr lang="lv-LV" dirty="0" err="1"/>
              <a:t>pp</a:t>
            </a:r>
            <a:r>
              <a:rPr lang="lv-LV" dirty="0"/>
              <a:t>. 219-231</a:t>
            </a:r>
            <a:endParaRPr lang="en-US" dirty="0"/>
          </a:p>
        </p:txBody>
      </p:sp>
    </p:spTree>
    <p:extLst>
      <p:ext uri="{BB962C8B-B14F-4D97-AF65-F5344CB8AC3E}">
        <p14:creationId xmlns:p14="http://schemas.microsoft.com/office/powerpoint/2010/main" val="119977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6245" y="1082675"/>
            <a:ext cx="8300244" cy="2631490"/>
          </a:xfrm>
        </p:spPr>
        <p:txBody>
          <a:bodyPr/>
          <a:lstStyle/>
          <a:p>
            <a:r>
              <a:rPr lang="lv-LV" b="1" dirty="0" smtClean="0">
                <a:solidFill>
                  <a:schemeClr val="tx1"/>
                </a:solidFill>
              </a:rPr>
              <a:t>Pakalpojumi</a:t>
            </a:r>
            <a:r>
              <a:rPr lang="en-US" b="1" dirty="0" smtClean="0">
                <a:solidFill>
                  <a:schemeClr val="tx1"/>
                </a:solidFill>
              </a:rPr>
              <a:t>.</a:t>
            </a:r>
            <a:r>
              <a:rPr lang="en-US" b="1" dirty="0">
                <a:solidFill>
                  <a:schemeClr val="tx1"/>
                </a:solidFill>
              </a:rPr>
              <a:t>	</a:t>
            </a:r>
            <a:r>
              <a:rPr lang="lv-LV" b="1" dirty="0">
                <a:solidFill>
                  <a:schemeClr val="tx1"/>
                </a:solidFill>
              </a:rPr>
              <a:t/>
            </a:r>
            <a:br>
              <a:rPr lang="lv-LV" b="1" dirty="0">
                <a:solidFill>
                  <a:schemeClr val="tx1"/>
                </a:solidFill>
              </a:rPr>
            </a:br>
            <a:endParaRPr lang="en-US" dirty="0"/>
          </a:p>
        </p:txBody>
      </p:sp>
      <p:sp>
        <p:nvSpPr>
          <p:cNvPr id="3" name="Rectangle 2"/>
          <p:cNvSpPr/>
          <p:nvPr/>
        </p:nvSpPr>
        <p:spPr>
          <a:xfrm>
            <a:off x="756444" y="4511675"/>
            <a:ext cx="19659600" cy="2585323"/>
          </a:xfrm>
          <a:prstGeom prst="rect">
            <a:avLst/>
          </a:prstGeom>
        </p:spPr>
        <p:txBody>
          <a:bodyPr wrap="square">
            <a:spAutoFit/>
          </a:bodyPr>
          <a:lstStyle/>
          <a:p>
            <a:r>
              <a:rPr lang="lv-LV" sz="5400" b="1" dirty="0">
                <a:latin typeface="Times New Roman" pitchFamily="18" charset="0"/>
              </a:rPr>
              <a:t>Pakalpojums</a:t>
            </a:r>
            <a:r>
              <a:rPr lang="lv-LV" sz="5400" dirty="0">
                <a:latin typeface="Times New Roman" pitchFamily="18" charset="0"/>
              </a:rPr>
              <a:t> ir netaustāma darbība, kuras rezultātā notiek kāda labuma iegūšana, t.sk. kāda materiāla objekta iegūšana savā īpašumā.</a:t>
            </a:r>
            <a:br>
              <a:rPr lang="lv-LV" sz="5400" dirty="0">
                <a:latin typeface="Times New Roman" pitchFamily="18" charset="0"/>
              </a:rPr>
            </a:br>
            <a:endParaRPr lang="en-US" sz="5400" dirty="0"/>
          </a:p>
        </p:txBody>
      </p:sp>
      <p:sp>
        <p:nvSpPr>
          <p:cNvPr id="4" name="Rectangle 3"/>
          <p:cNvSpPr/>
          <p:nvPr/>
        </p:nvSpPr>
        <p:spPr>
          <a:xfrm>
            <a:off x="451644" y="7143165"/>
            <a:ext cx="18434844" cy="3046988"/>
          </a:xfrm>
          <a:prstGeom prst="rect">
            <a:avLst/>
          </a:prstGeom>
        </p:spPr>
        <p:txBody>
          <a:bodyPr wrap="square">
            <a:spAutoFit/>
          </a:bodyPr>
          <a:lstStyle/>
          <a:p>
            <a:r>
              <a:rPr lang="lv-LV" sz="4800" dirty="0">
                <a:solidFill>
                  <a:srgbClr val="FF0000"/>
                </a:solidFill>
                <a:latin typeface="Times New Roman" pitchFamily="18" charset="0"/>
                <a:cs typeface="Times New Roman" pitchFamily="18" charset="0"/>
              </a:rPr>
              <a:t>Pakalpojuma īpatnības: </a:t>
            </a:r>
            <a:r>
              <a:rPr lang="lv-LV" sz="4800" dirty="0">
                <a:solidFill>
                  <a:srgbClr val="FF0000"/>
                </a:solidFill>
              </a:rPr>
              <a:t>Pakalpojuma radītie zaudējumi... Iegādes cenas risks-pērk solījumu...Pārpratumi....</a:t>
            </a:r>
            <a:endParaRPr lang="en-US" sz="4800" dirty="0">
              <a:solidFill>
                <a:srgbClr val="FF0000"/>
              </a:solidFill>
            </a:endParaRPr>
          </a:p>
          <a:p>
            <a:r>
              <a:rPr lang="lv-LV" sz="4800" dirty="0"/>
              <a:t/>
            </a:r>
            <a:br>
              <a:rPr lang="lv-LV" sz="4800" dirty="0"/>
            </a:br>
            <a:endParaRPr lang="en-US" sz="4800" dirty="0"/>
          </a:p>
        </p:txBody>
      </p:sp>
    </p:spTree>
    <p:extLst>
      <p:ext uri="{BB962C8B-B14F-4D97-AF65-F5344CB8AC3E}">
        <p14:creationId xmlns:p14="http://schemas.microsoft.com/office/powerpoint/2010/main" val="320955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3"/>
          <p:cNvPicPr>
            <a:picLocks noChangeAspect="1" noChangeArrowheads="1"/>
          </p:cNvPicPr>
          <p:nvPr/>
        </p:nvPicPr>
        <p:blipFill>
          <a:blip r:embed="rId2" cstate="print"/>
          <a:srcRect/>
          <a:stretch>
            <a:fillRect/>
          </a:stretch>
        </p:blipFill>
        <p:spPr bwMode="auto">
          <a:xfrm>
            <a:off x="2356644" y="1997075"/>
            <a:ext cx="14226709" cy="5704968"/>
          </a:xfrm>
          <a:prstGeom prst="rect">
            <a:avLst/>
          </a:prstGeom>
          <a:noFill/>
          <a:ln w="9525">
            <a:noFill/>
            <a:miter lim="800000"/>
            <a:headEnd/>
            <a:tailEnd/>
          </a:ln>
        </p:spPr>
      </p:pic>
      <p:sp>
        <p:nvSpPr>
          <p:cNvPr id="4" name="Rectangle 3"/>
          <p:cNvSpPr/>
          <p:nvPr/>
        </p:nvSpPr>
        <p:spPr>
          <a:xfrm>
            <a:off x="4835850" y="8274722"/>
            <a:ext cx="8871211" cy="721736"/>
          </a:xfrm>
          <a:prstGeom prst="rect">
            <a:avLst/>
          </a:prstGeom>
        </p:spPr>
        <p:txBody>
          <a:bodyPr wrap="none">
            <a:spAutoFit/>
          </a:bodyPr>
          <a:lstStyle/>
          <a:p>
            <a:pPr>
              <a:lnSpc>
                <a:spcPct val="107000"/>
              </a:lnSpc>
              <a:spcAft>
                <a:spcPts val="800"/>
              </a:spcAft>
            </a:pP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Par </a:t>
            </a:r>
            <a:r>
              <a:rPr lang="en-US" sz="40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cik</a:t>
            </a: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nevar</a:t>
            </a: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izmēģināt-jāsamazina</a:t>
            </a: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risks!</a:t>
            </a:r>
            <a:endPar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736717" y="556574"/>
            <a:ext cx="5466561" cy="769441"/>
          </a:xfrm>
          <a:prstGeom prst="rect">
            <a:avLst/>
          </a:prstGeom>
        </p:spPr>
        <p:txBody>
          <a:bodyPr wrap="none">
            <a:spAutoFit/>
          </a:bodyPr>
          <a:lstStyle/>
          <a:p>
            <a:r>
              <a:rPr lang="lv-LV" sz="4400" dirty="0">
                <a:latin typeface="Times New Roman" pitchFamily="18" charset="0"/>
                <a:cs typeface="Times New Roman" pitchFamily="18" charset="0"/>
              </a:rPr>
              <a:t>Pakalpojuma īpatnības:</a:t>
            </a:r>
            <a:endParaRPr lang="en-US" sz="4400" dirty="0"/>
          </a:p>
        </p:txBody>
      </p:sp>
    </p:spTree>
    <p:extLst>
      <p:ext uri="{BB962C8B-B14F-4D97-AF65-F5344CB8AC3E}">
        <p14:creationId xmlns:p14="http://schemas.microsoft.com/office/powerpoint/2010/main" val="187274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445" y="2454275"/>
            <a:ext cx="10591800" cy="2215991"/>
          </a:xfrm>
        </p:spPr>
        <p:txBody>
          <a:bodyPr/>
          <a:lstStyle/>
          <a:p>
            <a:r>
              <a:rPr lang="lv-LV" sz="4800" dirty="0">
                <a:solidFill>
                  <a:schemeClr val="tx1"/>
                </a:solidFill>
              </a:rPr>
              <a:t>Pakalpojumu mārketings </a:t>
            </a:r>
            <a:r>
              <a:rPr lang="lv-LV" sz="3200" i="1" dirty="0">
                <a:solidFill>
                  <a:schemeClr val="tx1"/>
                </a:solidFill>
              </a:rPr>
              <a:t>VS</a:t>
            </a:r>
            <a:r>
              <a:rPr lang="lv-LV" sz="4800" dirty="0">
                <a:solidFill>
                  <a:schemeClr val="tx1"/>
                </a:solidFill>
              </a:rPr>
              <a:t> produktu mārketingu:</a:t>
            </a:r>
            <a:br>
              <a:rPr lang="lv-LV" sz="4800" dirty="0">
                <a:solidFill>
                  <a:schemeClr val="tx1"/>
                </a:solidFill>
              </a:rPr>
            </a:br>
            <a:endParaRPr lang="en-US" sz="4800" dirty="0"/>
          </a:p>
        </p:txBody>
      </p:sp>
      <p:sp>
        <p:nvSpPr>
          <p:cNvPr id="3" name="Rectangle 2"/>
          <p:cNvSpPr/>
          <p:nvPr/>
        </p:nvSpPr>
        <p:spPr>
          <a:xfrm>
            <a:off x="1213644" y="4639013"/>
            <a:ext cx="17526000" cy="6186309"/>
          </a:xfrm>
          <a:prstGeom prst="rect">
            <a:avLst/>
          </a:prstGeom>
        </p:spPr>
        <p:txBody>
          <a:bodyPr wrap="square">
            <a:spAutoFit/>
          </a:bodyPr>
          <a:lstStyle/>
          <a:p>
            <a:pPr marL="571500" indent="-571500">
              <a:buFont typeface="Arial" panose="020B0604020202020204" pitchFamily="34" charset="0"/>
              <a:buChar char="•"/>
            </a:pPr>
            <a:r>
              <a:rPr lang="lv-LV" sz="4400" dirty="0"/>
              <a:t>Lielākoties </a:t>
            </a:r>
            <a:r>
              <a:rPr lang="lv-LV" sz="4400" dirty="0">
                <a:solidFill>
                  <a:srgbClr val="FF0000"/>
                </a:solidFill>
              </a:rPr>
              <a:t>netaustāmas</a:t>
            </a:r>
            <a:r>
              <a:rPr lang="lv-LV" sz="4400" dirty="0"/>
              <a:t> un nemateriālas vērtības;</a:t>
            </a:r>
          </a:p>
          <a:p>
            <a:pPr marL="571500" indent="-571500">
              <a:buFont typeface="Arial" panose="020B0604020202020204" pitchFamily="34" charset="0"/>
              <a:buChar char="•"/>
            </a:pPr>
            <a:r>
              <a:rPr lang="lv-LV" sz="4400" dirty="0"/>
              <a:t>Pakalpojums nav </a:t>
            </a:r>
            <a:r>
              <a:rPr lang="lv-LV" sz="4400" dirty="0">
                <a:solidFill>
                  <a:srgbClr val="FF0000"/>
                </a:solidFill>
              </a:rPr>
              <a:t>noliktavas</a:t>
            </a:r>
            <a:r>
              <a:rPr lang="lv-LV" sz="4400" dirty="0"/>
              <a:t> prece;</a:t>
            </a:r>
          </a:p>
          <a:p>
            <a:pPr marL="571500" indent="-571500">
              <a:buFont typeface="Arial" panose="020B0604020202020204" pitchFamily="34" charset="0"/>
              <a:buChar char="•"/>
            </a:pPr>
            <a:r>
              <a:rPr lang="lv-LV" sz="4400" dirty="0"/>
              <a:t>Intensīvs </a:t>
            </a:r>
            <a:r>
              <a:rPr lang="lv-LV" sz="4400" dirty="0">
                <a:solidFill>
                  <a:srgbClr val="FF0000"/>
                </a:solidFill>
              </a:rPr>
              <a:t>cilvēku</a:t>
            </a:r>
            <a:r>
              <a:rPr lang="lv-LV" sz="4400" dirty="0"/>
              <a:t>, personāla darbs;</a:t>
            </a:r>
          </a:p>
          <a:p>
            <a:pPr marL="571500" indent="-571500">
              <a:buFont typeface="Arial" panose="020B0604020202020204" pitchFamily="34" charset="0"/>
              <a:buChar char="•"/>
            </a:pPr>
            <a:r>
              <a:rPr lang="lv-LV" sz="4400" dirty="0"/>
              <a:t>Pakalpojumus grūti standartizēt, katra pakalpojuma sniegšanas reize – </a:t>
            </a:r>
            <a:r>
              <a:rPr lang="lv-LV" sz="4400" dirty="0">
                <a:solidFill>
                  <a:srgbClr val="FF0000"/>
                </a:solidFill>
              </a:rPr>
              <a:t>unikāla</a:t>
            </a:r>
            <a:r>
              <a:rPr lang="lv-LV" sz="4400" dirty="0"/>
              <a:t>;</a:t>
            </a:r>
          </a:p>
          <a:p>
            <a:pPr marL="571500" indent="-571500">
              <a:buFont typeface="Arial" panose="020B0604020202020204" pitchFamily="34" charset="0"/>
              <a:buChar char="•"/>
            </a:pPr>
            <a:r>
              <a:rPr lang="lv-LV" sz="4400" dirty="0"/>
              <a:t>Starp klientu un pakalpojuma sniedzēju – tieša un intensīva saite;</a:t>
            </a:r>
          </a:p>
          <a:p>
            <a:pPr marL="571500" indent="-571500">
              <a:buFont typeface="Arial" panose="020B0604020202020204" pitchFamily="34" charset="0"/>
              <a:buChar char="•"/>
            </a:pPr>
            <a:r>
              <a:rPr lang="lv-LV" sz="4400" dirty="0"/>
              <a:t>Klients nereti aktīvi iesaistās un </a:t>
            </a:r>
            <a:r>
              <a:rPr lang="lv-LV" sz="4400" dirty="0">
                <a:solidFill>
                  <a:srgbClr val="FF0000"/>
                </a:solidFill>
              </a:rPr>
              <a:t>piedalās</a:t>
            </a:r>
            <a:r>
              <a:rPr lang="lv-LV" sz="4400" dirty="0"/>
              <a:t> pakalpojuma sniegšanas procesā.</a:t>
            </a:r>
          </a:p>
          <a:p>
            <a:endParaRPr lang="lv-LV" sz="4400" dirty="0"/>
          </a:p>
        </p:txBody>
      </p:sp>
      <p:sp>
        <p:nvSpPr>
          <p:cNvPr id="4" name="Rectangle 3"/>
          <p:cNvSpPr/>
          <p:nvPr/>
        </p:nvSpPr>
        <p:spPr>
          <a:xfrm>
            <a:off x="2585244" y="10803097"/>
            <a:ext cx="17895095" cy="369332"/>
          </a:xfrm>
          <a:prstGeom prst="rect">
            <a:avLst/>
          </a:prstGeom>
        </p:spPr>
        <p:txBody>
          <a:bodyPr wrap="square">
            <a:spAutoFit/>
          </a:bodyPr>
          <a:lstStyle/>
          <a:p>
            <a:r>
              <a:rPr lang="en-US" dirty="0"/>
              <a:t>Brady, M., Cronin, J., &amp; Brand, R. (2002). Performance-only measurement of service quality: A replication and extension. Journal of Business Research, 55(1), 17–31</a:t>
            </a:r>
          </a:p>
        </p:txBody>
      </p:sp>
      <p:sp>
        <p:nvSpPr>
          <p:cNvPr id="5" name="Rectangle 4"/>
          <p:cNvSpPr/>
          <p:nvPr/>
        </p:nvSpPr>
        <p:spPr>
          <a:xfrm>
            <a:off x="9562297" y="10422653"/>
            <a:ext cx="9482148" cy="369332"/>
          </a:xfrm>
          <a:prstGeom prst="rect">
            <a:avLst/>
          </a:prstGeom>
        </p:spPr>
        <p:txBody>
          <a:bodyPr wrap="none">
            <a:spAutoFit/>
          </a:bodyPr>
          <a:lstStyle/>
          <a:p>
            <a:r>
              <a:rPr lang="en-US" dirty="0">
                <a:hlinkClick r:id="rId2"/>
              </a:rPr>
              <a:t>http://www.m3k.lv/marketings-un-pakalpojumi-kas-jazina-ik-vienam-uznemejam-un-ne-tikai/</a:t>
            </a:r>
            <a:endParaRPr lang="en-US" dirty="0"/>
          </a:p>
        </p:txBody>
      </p:sp>
    </p:spTree>
    <p:extLst>
      <p:ext uri="{BB962C8B-B14F-4D97-AF65-F5344CB8AC3E}">
        <p14:creationId xmlns:p14="http://schemas.microsoft.com/office/powerpoint/2010/main" val="423026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4244" y="1311275"/>
            <a:ext cx="12663933" cy="1315745"/>
          </a:xfrm>
        </p:spPr>
        <p:txBody>
          <a:bodyPr/>
          <a:lstStyle/>
          <a:p>
            <a:r>
              <a:rPr lang="en-US" dirty="0" err="1">
                <a:solidFill>
                  <a:schemeClr val="tx1"/>
                </a:solidFill>
              </a:rPr>
              <a:t>Pakalpojumi</a:t>
            </a:r>
            <a:r>
              <a:rPr lang="lv-LV" dirty="0">
                <a:solidFill>
                  <a:schemeClr val="tx1"/>
                </a:solidFill>
              </a:rPr>
              <a:t>:</a:t>
            </a:r>
            <a:endParaRPr lang="en-US" dirty="0">
              <a:solidFill>
                <a:schemeClr val="tx1"/>
              </a:solidFill>
            </a:endParaRPr>
          </a:p>
        </p:txBody>
      </p:sp>
      <p:sp>
        <p:nvSpPr>
          <p:cNvPr id="3" name="Rectangle 2"/>
          <p:cNvSpPr/>
          <p:nvPr/>
        </p:nvSpPr>
        <p:spPr>
          <a:xfrm>
            <a:off x="1899444" y="4186584"/>
            <a:ext cx="5580374" cy="769441"/>
          </a:xfrm>
          <a:prstGeom prst="rect">
            <a:avLst/>
          </a:prstGeom>
        </p:spPr>
        <p:txBody>
          <a:bodyPr wrap="none">
            <a:spAutoFit/>
          </a:bodyPr>
          <a:lstStyle/>
          <a:p>
            <a:r>
              <a:rPr lang="en-US" sz="4400" dirty="0" err="1"/>
              <a:t>Emocionāli</a:t>
            </a:r>
            <a:r>
              <a:rPr lang="en-US" sz="4400" dirty="0"/>
              <a:t> </a:t>
            </a:r>
            <a:r>
              <a:rPr lang="en-US" sz="4400" dirty="0" err="1"/>
              <a:t>pievilcīgie</a:t>
            </a:r>
            <a:endParaRPr lang="en-US" sz="4400" dirty="0"/>
          </a:p>
        </p:txBody>
      </p:sp>
      <p:sp>
        <p:nvSpPr>
          <p:cNvPr id="4" name="Rectangle 3"/>
          <p:cNvSpPr/>
          <p:nvPr/>
        </p:nvSpPr>
        <p:spPr>
          <a:xfrm>
            <a:off x="11576844" y="3974554"/>
            <a:ext cx="5141151" cy="769441"/>
          </a:xfrm>
          <a:prstGeom prst="rect">
            <a:avLst/>
          </a:prstGeom>
        </p:spPr>
        <p:txBody>
          <a:bodyPr wrap="none">
            <a:spAutoFit/>
          </a:bodyPr>
          <a:lstStyle/>
          <a:p>
            <a:r>
              <a:rPr lang="en-US" sz="4400" dirty="0" err="1"/>
              <a:t>Racionāli</a:t>
            </a:r>
            <a:r>
              <a:rPr lang="en-US" sz="4400" dirty="0"/>
              <a:t> </a:t>
            </a:r>
            <a:r>
              <a:rPr lang="en-US" sz="4400" dirty="0" err="1"/>
              <a:t>pievilcīgie</a:t>
            </a:r>
            <a:endParaRPr lang="en-US" sz="4400" dirty="0"/>
          </a:p>
        </p:txBody>
      </p:sp>
      <p:sp>
        <p:nvSpPr>
          <p:cNvPr id="5" name="Rectangle 4"/>
          <p:cNvSpPr/>
          <p:nvPr/>
        </p:nvSpPr>
        <p:spPr>
          <a:xfrm>
            <a:off x="375444" y="5128716"/>
            <a:ext cx="10363200" cy="5632311"/>
          </a:xfrm>
          <a:prstGeom prst="rect">
            <a:avLst/>
          </a:prstGeom>
        </p:spPr>
        <p:txBody>
          <a:bodyPr wrap="square">
            <a:spAutoFit/>
          </a:bodyPr>
          <a:lstStyle/>
          <a:p>
            <a:r>
              <a:rPr lang="lv-LV" sz="4000" dirty="0"/>
              <a:t>Tie ir pakalpojumi, kuri rada pakalpojumu saņēmējam </a:t>
            </a:r>
            <a:r>
              <a:rPr lang="lv-LV" sz="4000" b="1" i="1" dirty="0"/>
              <a:t>emocionālu efektu</a:t>
            </a:r>
            <a:r>
              <a:rPr lang="lv-LV" sz="4000" dirty="0"/>
              <a:t>. Uz šādiem pakalpojumiem attiecas izklaides pakalpojumi, luksus pakalpojumi , fotogrāfa, video operatora, friziera, stilista, kā arī citi pakalpojumi, kuru rezultātā pakalpojumu saņēmējs nonāk noteiktā emocionālā stāvoklī. </a:t>
            </a:r>
            <a:endParaRPr lang="en-US" sz="4000" dirty="0"/>
          </a:p>
          <a:p>
            <a:endParaRPr lang="en-US" sz="4000" dirty="0"/>
          </a:p>
        </p:txBody>
      </p:sp>
      <p:sp>
        <p:nvSpPr>
          <p:cNvPr id="6" name="Rectangle 5"/>
          <p:cNvSpPr/>
          <p:nvPr/>
        </p:nvSpPr>
        <p:spPr>
          <a:xfrm>
            <a:off x="10738644" y="5042098"/>
            <a:ext cx="9597231" cy="5632311"/>
          </a:xfrm>
          <a:prstGeom prst="rect">
            <a:avLst/>
          </a:prstGeom>
        </p:spPr>
        <p:txBody>
          <a:bodyPr wrap="square">
            <a:spAutoFit/>
          </a:bodyPr>
          <a:lstStyle/>
          <a:p>
            <a:r>
              <a:rPr lang="lv-LV" sz="4000" dirty="0"/>
              <a:t>Šo pakalpojumu mērķis ir vienkāršot pakalpojuma saņēmējam ikdienu vai noteiktas darbības, padarot tos par </a:t>
            </a:r>
            <a:r>
              <a:rPr lang="lv-LV" sz="4000" b="1" i="1" dirty="0"/>
              <a:t>ērtākiem</a:t>
            </a:r>
            <a:r>
              <a:rPr lang="lv-LV" sz="4000" dirty="0"/>
              <a:t> vai ekonomējot pakalpojuma saņēmēja laiku. Uz tādiem pakalpojumiem attiecas sabiedriskā transporta pakalpojumi, sabiedriskās ēdināšanas pakalpojumi, telpu uzkopšanas pakalpojumi ...</a:t>
            </a:r>
            <a:endParaRPr lang="en-US" sz="4000" dirty="0"/>
          </a:p>
        </p:txBody>
      </p:sp>
      <p:sp>
        <p:nvSpPr>
          <p:cNvPr id="7" name="Rectangle 6"/>
          <p:cNvSpPr/>
          <p:nvPr/>
        </p:nvSpPr>
        <p:spPr>
          <a:xfrm>
            <a:off x="6014244" y="10933718"/>
            <a:ext cx="12725400" cy="375632"/>
          </a:xfrm>
          <a:prstGeom prst="rect">
            <a:avLst/>
          </a:prstGeom>
        </p:spPr>
        <p:txBody>
          <a:bodyPr wrap="square">
            <a:spAutoFit/>
          </a:bodyPr>
          <a:lstStyle/>
          <a:p>
            <a:pPr marL="342900" lvl="0" indent="-342900" algn="just">
              <a:spcBef>
                <a:spcPts val="240"/>
              </a:spcBef>
              <a:spcAft>
                <a:spcPts val="0"/>
              </a:spcAft>
              <a:buClr>
                <a:srgbClr val="231F20"/>
              </a:buClr>
              <a:buSzPts val="500"/>
              <a:buFont typeface="Noto Sans Mono CJK JP Regular"/>
              <a:buChar char="."/>
            </a:pPr>
            <a:r>
              <a:rPr lang="en-US" dirty="0">
                <a:latin typeface="Times New Roman" panose="02020603050405020304" pitchFamily="18" charset="0"/>
                <a:ea typeface="Noto Sans Mono CJK JP Regular"/>
                <a:cs typeface="Noto Sans Mono CJK JP Regular"/>
              </a:rPr>
              <a:t>Stafford M.R. (2008).A Normative Model for Improving Services Quality. </a:t>
            </a:r>
            <a:r>
              <a:rPr lang="en-US" dirty="0">
                <a:latin typeface="Arial" panose="020B0604020202020204" pitchFamily="34" charset="0"/>
                <a:ea typeface="Noto Sans Mono CJK JP Regular"/>
                <a:cs typeface="Noto Sans Mono CJK JP Regular"/>
              </a:rPr>
              <a:t>Journal of Services </a:t>
            </a:r>
            <a:r>
              <a:rPr lang="en-US" dirty="0" err="1" smtClean="0">
                <a:latin typeface="Arial" panose="020B0604020202020204" pitchFamily="34" charset="0"/>
                <a:ea typeface="Noto Sans Mono CJK JP Regular"/>
                <a:cs typeface="Noto Sans Mono CJK JP Regular"/>
              </a:rPr>
              <a:t>Marketin</a:t>
            </a:r>
            <a:r>
              <a:rPr lang="lv-LV" dirty="0" smtClean="0">
                <a:latin typeface="Arial" panose="020B0604020202020204" pitchFamily="34" charset="0"/>
                <a:ea typeface="Noto Sans Mono CJK JP Regular"/>
                <a:cs typeface="Noto Sans Mono CJK JP Regular"/>
              </a:rPr>
              <a:t>g</a:t>
            </a:r>
            <a:r>
              <a:rPr lang="en-US" dirty="0" smtClean="0">
                <a:latin typeface="Times New Roman" panose="02020603050405020304" pitchFamily="18" charset="0"/>
                <a:ea typeface="Noto Sans Mono CJK JP Regular"/>
                <a:cs typeface="Noto Sans Mono CJK JP Regular"/>
              </a:rPr>
              <a:t>, </a:t>
            </a:r>
            <a:r>
              <a:rPr lang="en-US" dirty="0">
                <a:latin typeface="Times New Roman" panose="02020603050405020304" pitchFamily="18" charset="0"/>
                <a:ea typeface="Noto Sans Mono CJK JP Regular"/>
                <a:cs typeface="Noto Sans Mono CJK JP Regular"/>
              </a:rPr>
              <a:t>pp.15-32 </a:t>
            </a:r>
            <a:endParaRPr lang="en-US" sz="2800" dirty="0">
              <a:effectLst/>
              <a:latin typeface="Times New Roman" panose="02020603050405020304" pitchFamily="18" charset="0"/>
              <a:ea typeface="Noto Sans Mono CJK JP Regular"/>
              <a:cs typeface="Noto Sans Mono CJK JP Regular"/>
            </a:endParaRPr>
          </a:p>
        </p:txBody>
      </p:sp>
    </p:spTree>
    <p:extLst>
      <p:ext uri="{BB962C8B-B14F-4D97-AF65-F5344CB8AC3E}">
        <p14:creationId xmlns:p14="http://schemas.microsoft.com/office/powerpoint/2010/main" val="415757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844" y="4740275"/>
            <a:ext cx="18059400" cy="3385542"/>
          </a:xfrm>
        </p:spPr>
        <p:txBody>
          <a:bodyPr/>
          <a:lstStyle/>
          <a:p>
            <a:pPr algn="ctr"/>
            <a:r>
              <a:rPr lang="lv-LV" sz="4400" dirty="0">
                <a:solidFill>
                  <a:schemeClr val="tx1"/>
                </a:solidFill>
              </a:rPr>
              <a:t>Lai netveramības izraisītās šaubas </a:t>
            </a:r>
            <a:r>
              <a:rPr lang="lv-LV" sz="4400" dirty="0" err="1">
                <a:solidFill>
                  <a:schemeClr val="tx1"/>
                </a:solidFill>
              </a:rPr>
              <a:t>kliedētu,pakalpojuma</a:t>
            </a:r>
            <a:r>
              <a:rPr lang="lv-LV" sz="4400" dirty="0">
                <a:solidFill>
                  <a:schemeClr val="tx1"/>
                </a:solidFill>
              </a:rPr>
              <a:t/>
            </a:r>
            <a:br>
              <a:rPr lang="lv-LV" sz="4400" dirty="0">
                <a:solidFill>
                  <a:schemeClr val="tx1"/>
                </a:solidFill>
              </a:rPr>
            </a:br>
            <a:r>
              <a:rPr lang="lv-LV" sz="4400" dirty="0">
                <a:solidFill>
                  <a:schemeClr val="tx1"/>
                </a:solidFill>
              </a:rPr>
              <a:t>mārketingā  jācenšas īpašu uzmanību veltīt tiem</a:t>
            </a:r>
            <a:br>
              <a:rPr lang="lv-LV" sz="4400" dirty="0">
                <a:solidFill>
                  <a:schemeClr val="tx1"/>
                </a:solidFill>
              </a:rPr>
            </a:br>
            <a:r>
              <a:rPr lang="lv-LV" sz="4400" dirty="0">
                <a:solidFill>
                  <a:schemeClr val="tx1"/>
                </a:solidFill>
              </a:rPr>
              <a:t>redzamajiem fiziskajiem faktoriem, kuri</a:t>
            </a:r>
            <a:r>
              <a:rPr lang="lv-LV" sz="4400" b="1" dirty="0">
                <a:solidFill>
                  <a:schemeClr val="tx1"/>
                </a:solidFill>
              </a:rPr>
              <a:t> </a:t>
            </a:r>
            <a:r>
              <a:rPr lang="lv-LV" sz="4400" b="1" u="sng" dirty="0">
                <a:solidFill>
                  <a:schemeClr val="tx1"/>
                </a:solidFill>
              </a:rPr>
              <a:t>ļauj klientam</a:t>
            </a:r>
            <a:br>
              <a:rPr lang="lv-LV" sz="4400" b="1" u="sng" dirty="0">
                <a:solidFill>
                  <a:schemeClr val="tx1"/>
                </a:solidFill>
              </a:rPr>
            </a:br>
            <a:r>
              <a:rPr lang="lv-LV" sz="4400" b="1" u="sng" dirty="0">
                <a:solidFill>
                  <a:schemeClr val="tx1"/>
                </a:solidFill>
              </a:rPr>
              <a:t>gūt informāciju par pakalpojuma kvalitāti. </a:t>
            </a:r>
            <a:br>
              <a:rPr lang="lv-LV" sz="4400" b="1" u="sng" dirty="0">
                <a:solidFill>
                  <a:schemeClr val="tx1"/>
                </a:solidFill>
              </a:rPr>
            </a:br>
            <a:endParaRPr lang="en-US" sz="4400" dirty="0"/>
          </a:p>
        </p:txBody>
      </p:sp>
    </p:spTree>
    <p:extLst>
      <p:ext uri="{BB962C8B-B14F-4D97-AF65-F5344CB8AC3E}">
        <p14:creationId xmlns:p14="http://schemas.microsoft.com/office/powerpoint/2010/main" val="3752497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244" y="2073275"/>
            <a:ext cx="10439400" cy="1846659"/>
          </a:xfrm>
        </p:spPr>
        <p:txBody>
          <a:bodyPr/>
          <a:lstStyle/>
          <a:p>
            <a:r>
              <a:rPr lang="lv-LV" sz="6000" dirty="0">
                <a:solidFill>
                  <a:schemeClr val="tx1"/>
                </a:solidFill>
                <a:latin typeface="Times New Roman" pitchFamily="18" charset="0"/>
                <a:cs typeface="Times New Roman" pitchFamily="18" charset="0"/>
              </a:rPr>
              <a:t>Pakalpojuma kvalitātes faktori:</a:t>
            </a:r>
            <a:br>
              <a:rPr lang="lv-LV" sz="6000" dirty="0">
                <a:solidFill>
                  <a:schemeClr val="tx1"/>
                </a:solidFill>
                <a:latin typeface="Times New Roman" pitchFamily="18" charset="0"/>
                <a:cs typeface="Times New Roman" pitchFamily="18" charset="0"/>
              </a:rPr>
            </a:br>
            <a:endParaRPr lang="en-US" sz="6000" dirty="0"/>
          </a:p>
        </p:txBody>
      </p:sp>
      <p:sp>
        <p:nvSpPr>
          <p:cNvPr id="3" name="Rectangle 2"/>
          <p:cNvSpPr/>
          <p:nvPr/>
        </p:nvSpPr>
        <p:spPr>
          <a:xfrm>
            <a:off x="188180" y="4359275"/>
            <a:ext cx="19202400" cy="5632311"/>
          </a:xfrm>
          <a:prstGeom prst="rect">
            <a:avLst/>
          </a:prstGeom>
        </p:spPr>
        <p:txBody>
          <a:bodyPr wrap="square">
            <a:spAutoFit/>
          </a:bodyPr>
          <a:lstStyle/>
          <a:p>
            <a:pPr marL="457200" indent="-457200">
              <a:buFont typeface="Arial" panose="020B0604020202020204" pitchFamily="34" charset="0"/>
              <a:buChar char="•"/>
            </a:pPr>
            <a:r>
              <a:rPr lang="lv-LV" sz="3600" dirty="0"/>
              <a:t>uzņēmuma biroja </a:t>
            </a:r>
            <a:r>
              <a:rPr lang="lv-LV" sz="3600" u="sng" dirty="0"/>
              <a:t>izvietojums</a:t>
            </a:r>
            <a:r>
              <a:rPr lang="lv-LV" sz="3600" dirty="0"/>
              <a:t> (vieta);</a:t>
            </a:r>
          </a:p>
          <a:p>
            <a:pPr marL="457200" indent="-457200">
              <a:buFont typeface="Arial" panose="020B0604020202020204" pitchFamily="34" charset="0"/>
              <a:buChar char="•"/>
            </a:pPr>
            <a:r>
              <a:rPr lang="lv-LV" sz="3600" dirty="0"/>
              <a:t>uzņēmuma biroja </a:t>
            </a:r>
            <a:r>
              <a:rPr lang="lv-LV" sz="3600" u="sng" dirty="0"/>
              <a:t>ārējais izskats </a:t>
            </a:r>
            <a:r>
              <a:rPr lang="lv-LV" sz="3600" dirty="0"/>
              <a:t>(eksterjers);</a:t>
            </a:r>
          </a:p>
          <a:p>
            <a:pPr marL="457200" indent="-457200">
              <a:buFont typeface="Arial" panose="020B0604020202020204" pitchFamily="34" charset="0"/>
              <a:buChar char="•"/>
            </a:pPr>
            <a:r>
              <a:rPr lang="lv-LV" sz="3600" dirty="0"/>
              <a:t>uzņēmuma biroja </a:t>
            </a:r>
            <a:r>
              <a:rPr lang="lv-LV" sz="3600" u="sng" dirty="0"/>
              <a:t>iekšējais</a:t>
            </a:r>
            <a:r>
              <a:rPr lang="lv-LV" sz="3600" dirty="0"/>
              <a:t> iekārtojums (interjers), tajā esošie saziņas līdzekļi;</a:t>
            </a:r>
          </a:p>
          <a:p>
            <a:pPr marL="457200" indent="-457200">
              <a:buFont typeface="Arial" panose="020B0604020202020204" pitchFamily="34" charset="0"/>
              <a:buChar char="•"/>
            </a:pPr>
            <a:r>
              <a:rPr lang="lv-LV" sz="3600" dirty="0"/>
              <a:t>tehnoloģiskā </a:t>
            </a:r>
            <a:r>
              <a:rPr lang="lv-LV" sz="3600" u="sng" dirty="0"/>
              <a:t>iekārta</a:t>
            </a:r>
            <a:r>
              <a:rPr lang="lv-LV" sz="3600" dirty="0"/>
              <a:t> un izmantojamie materiāli;</a:t>
            </a:r>
          </a:p>
          <a:p>
            <a:pPr marL="457200" indent="-457200">
              <a:buFont typeface="Arial" panose="020B0604020202020204" pitchFamily="34" charset="0"/>
              <a:buChar char="•"/>
            </a:pPr>
            <a:r>
              <a:rPr lang="lv-LV" sz="3600" dirty="0"/>
              <a:t>vadītāja un viņa </a:t>
            </a:r>
            <a:r>
              <a:rPr lang="lv-LV" sz="3600" u="sng" dirty="0"/>
              <a:t>darbinieku</a:t>
            </a:r>
            <a:r>
              <a:rPr lang="lv-LV" sz="3600" dirty="0"/>
              <a:t> ārējais izskats;</a:t>
            </a:r>
          </a:p>
          <a:p>
            <a:pPr marL="457200" indent="-457200">
              <a:buFont typeface="Arial" panose="020B0604020202020204" pitchFamily="34" charset="0"/>
              <a:buChar char="•"/>
            </a:pPr>
            <a:r>
              <a:rPr lang="lv-LV" sz="3600" dirty="0"/>
              <a:t>klientu kontingents: cilvēki, kas agrāk un tagad izmanto uzņēmuma pakalpojumus;</a:t>
            </a:r>
          </a:p>
          <a:p>
            <a:pPr marL="457200" indent="-457200">
              <a:buFont typeface="Arial" panose="020B0604020202020204" pitchFamily="34" charset="0"/>
              <a:buChar char="•"/>
            </a:pPr>
            <a:r>
              <a:rPr lang="en-US" sz="3600" dirty="0" err="1"/>
              <a:t>pakalpojuma</a:t>
            </a:r>
            <a:r>
              <a:rPr lang="en-US" sz="3600" dirty="0"/>
              <a:t> </a:t>
            </a:r>
            <a:r>
              <a:rPr lang="en-US" sz="3600" dirty="0" err="1"/>
              <a:t>droš</a:t>
            </a:r>
            <a:r>
              <a:rPr lang="lv-LV" sz="3600" dirty="0" err="1"/>
              <a:t>ums</a:t>
            </a:r>
            <a:r>
              <a:rPr lang="lv-LV" sz="3600" dirty="0"/>
              <a:t> un uz</a:t>
            </a:r>
            <a:r>
              <a:rPr lang="en-US" sz="3600" dirty="0" err="1"/>
              <a:t>ticamība</a:t>
            </a:r>
            <a:r>
              <a:rPr lang="en-US" sz="3600" dirty="0"/>
              <a:t>; </a:t>
            </a:r>
          </a:p>
          <a:p>
            <a:pPr marL="457200" indent="-457200">
              <a:buFont typeface="Arial" panose="020B0604020202020204" pitchFamily="34" charset="0"/>
              <a:buChar char="•"/>
            </a:pPr>
            <a:r>
              <a:rPr lang="en-US" sz="3600" dirty="0"/>
              <a:t> </a:t>
            </a:r>
            <a:r>
              <a:rPr lang="en-US" sz="3600" dirty="0" err="1"/>
              <a:t>pakalpojuma</a:t>
            </a:r>
            <a:r>
              <a:rPr lang="en-US" sz="3600" dirty="0"/>
              <a:t> </a:t>
            </a:r>
            <a:r>
              <a:rPr lang="en-US" sz="3600" dirty="0" err="1"/>
              <a:t>sniedzēja</a:t>
            </a:r>
            <a:r>
              <a:rPr lang="en-US" sz="3600" dirty="0"/>
              <a:t> </a:t>
            </a:r>
            <a:r>
              <a:rPr lang="en-US" sz="3600" dirty="0" err="1"/>
              <a:t>atsaucība</a:t>
            </a:r>
            <a:r>
              <a:rPr lang="en-US" sz="3600" dirty="0"/>
              <a:t> – </a:t>
            </a:r>
            <a:r>
              <a:rPr lang="en-US" sz="3600" dirty="0" err="1"/>
              <a:t>gatavība</a:t>
            </a:r>
            <a:r>
              <a:rPr lang="en-US" sz="3600" dirty="0"/>
              <a:t> </a:t>
            </a:r>
            <a:r>
              <a:rPr lang="en-US" sz="3600" dirty="0" err="1"/>
              <a:t>sniegt</a:t>
            </a:r>
            <a:r>
              <a:rPr lang="en-US" sz="3600" dirty="0"/>
              <a:t> </a:t>
            </a:r>
            <a:r>
              <a:rPr lang="en-US" sz="3600" dirty="0" err="1"/>
              <a:t>tūlītēju</a:t>
            </a:r>
            <a:r>
              <a:rPr lang="en-US" sz="3600" dirty="0"/>
              <a:t> </a:t>
            </a:r>
            <a:r>
              <a:rPr lang="en-US" sz="3600" dirty="0" err="1"/>
              <a:t>palīdzību</a:t>
            </a:r>
            <a:r>
              <a:rPr lang="en-US" sz="3600" dirty="0"/>
              <a:t>; </a:t>
            </a:r>
          </a:p>
          <a:p>
            <a:pPr marL="457200" indent="-457200">
              <a:buFont typeface="Arial" panose="020B0604020202020204" pitchFamily="34" charset="0"/>
              <a:buChar char="•"/>
            </a:pPr>
            <a:r>
              <a:rPr lang="en-US" sz="3600" dirty="0"/>
              <a:t> </a:t>
            </a:r>
            <a:r>
              <a:rPr lang="en-US" sz="3600" dirty="0" err="1"/>
              <a:t>iejūtība</a:t>
            </a:r>
            <a:r>
              <a:rPr lang="en-US" sz="3600" dirty="0"/>
              <a:t> - </a:t>
            </a:r>
            <a:r>
              <a:rPr lang="en-US" sz="3600" dirty="0" err="1"/>
              <a:t>spēja</a:t>
            </a:r>
            <a:r>
              <a:rPr lang="en-US" sz="3600" dirty="0"/>
              <a:t> </a:t>
            </a:r>
            <a:r>
              <a:rPr lang="en-US" sz="3600" dirty="0" err="1"/>
              <a:t>iejusties</a:t>
            </a:r>
            <a:r>
              <a:rPr lang="en-US" sz="3600" dirty="0"/>
              <a:t> </a:t>
            </a:r>
            <a:r>
              <a:rPr lang="lv-LV" sz="3600" dirty="0"/>
              <a:t>klienta </a:t>
            </a:r>
            <a:r>
              <a:rPr lang="en-US" sz="3600" dirty="0" err="1"/>
              <a:t>situācijā</a:t>
            </a:r>
            <a:r>
              <a:rPr lang="en-US" sz="3600" dirty="0"/>
              <a:t>, </a:t>
            </a:r>
            <a:r>
              <a:rPr lang="en-US" sz="3600" dirty="0" err="1"/>
              <a:t>individuāla</a:t>
            </a:r>
            <a:r>
              <a:rPr lang="en-US" sz="3600" dirty="0"/>
              <a:t> </a:t>
            </a:r>
            <a:r>
              <a:rPr lang="en-US" sz="3600" dirty="0" err="1"/>
              <a:t>uzmanība</a:t>
            </a:r>
            <a:r>
              <a:rPr lang="en-US" sz="3600" dirty="0"/>
              <a:t>; </a:t>
            </a:r>
          </a:p>
          <a:p>
            <a:pPr marL="457200" indent="-457200">
              <a:buFont typeface="Arial" panose="020B0604020202020204" pitchFamily="34" charset="0"/>
              <a:buChar char="•"/>
            </a:pPr>
            <a:r>
              <a:rPr lang="en-US" sz="3600" dirty="0"/>
              <a:t> </a:t>
            </a:r>
            <a:r>
              <a:rPr lang="en-US" sz="3600" dirty="0" err="1"/>
              <a:t>personāla</a:t>
            </a:r>
            <a:r>
              <a:rPr lang="en-US" sz="3600" dirty="0"/>
              <a:t> </a:t>
            </a:r>
            <a:r>
              <a:rPr lang="en-US" sz="3600" dirty="0" err="1"/>
              <a:t>spēja</a:t>
            </a:r>
            <a:r>
              <a:rPr lang="en-US" sz="3600" dirty="0"/>
              <a:t> </a:t>
            </a:r>
            <a:r>
              <a:rPr lang="en-US" sz="3600" dirty="0" err="1"/>
              <a:t>saglabāt</a:t>
            </a:r>
            <a:r>
              <a:rPr lang="en-US" sz="3600" dirty="0"/>
              <a:t> </a:t>
            </a:r>
            <a:r>
              <a:rPr lang="en-US" sz="3600" dirty="0" err="1"/>
              <a:t>konfidencialitāti</a:t>
            </a:r>
            <a:r>
              <a:rPr lang="en-US" sz="3600" dirty="0"/>
              <a:t> un </a:t>
            </a:r>
            <a:r>
              <a:rPr lang="en-US" sz="3600" dirty="0" err="1"/>
              <a:t>ievērot</a:t>
            </a:r>
            <a:r>
              <a:rPr lang="en-US" sz="3600" dirty="0"/>
              <a:t> </a:t>
            </a:r>
            <a:r>
              <a:rPr lang="lv-LV" sz="3600" dirty="0"/>
              <a:t>klientu </a:t>
            </a:r>
            <a:r>
              <a:rPr lang="en-US" sz="3600" dirty="0" err="1"/>
              <a:t>vajadzības</a:t>
            </a:r>
            <a:endParaRPr lang="en-US" sz="3600" dirty="0"/>
          </a:p>
        </p:txBody>
      </p:sp>
      <p:sp>
        <p:nvSpPr>
          <p:cNvPr id="4" name="Rectangle 3"/>
          <p:cNvSpPr/>
          <p:nvPr/>
        </p:nvSpPr>
        <p:spPr>
          <a:xfrm>
            <a:off x="10738644" y="10663019"/>
            <a:ext cx="9138444" cy="646331"/>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rPr>
              <a:t>Blokdyk</a:t>
            </a:r>
            <a:r>
              <a:rPr lang="lv-LV" dirty="0">
                <a:latin typeface="Times New Roman" panose="02020603050405020304" pitchFamily="18" charset="0"/>
                <a:cs typeface="Times New Roman" panose="02020603050405020304" pitchFamily="18" charset="0"/>
              </a:rPr>
              <a:t> G(</a:t>
            </a:r>
            <a:r>
              <a:rPr lang="en-US" dirty="0">
                <a:latin typeface="Times New Roman" panose="02020603050405020304" pitchFamily="18" charset="0"/>
                <a:cs typeface="Times New Roman" panose="02020603050405020304" pitchFamily="18" charset="0"/>
              </a:rPr>
              <a:t>2019 </a:t>
            </a:r>
            <a:r>
              <a:rPr lang="lv-LV"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SERVQUAL A Complete Guide</a:t>
            </a:r>
            <a:r>
              <a:rPr lang="lv-LV" dirty="0">
                <a:latin typeface="Times New Roman" panose="02020603050405020304" pitchFamily="18" charset="0"/>
                <a:cs typeface="Times New Roman" panose="02020603050405020304" pitchFamily="18" charset="0"/>
              </a:rPr>
              <a:t>.</a:t>
            </a:r>
            <a:r>
              <a:rPr lang="en-US" dirty="0"/>
              <a:t> 5STARCooks</a:t>
            </a:r>
            <a:r>
              <a:rPr lang="lv-LV" dirty="0">
                <a:latin typeface="Times New Roman" panose="02020603050405020304" pitchFamily="18" charset="0"/>
                <a:cs typeface="Times New Roman" panose="02020603050405020304" pitchFamily="18" charset="0"/>
              </a:rPr>
              <a:t> </a:t>
            </a:r>
            <a:r>
              <a:rPr lang="en-US" dirty="0"/>
              <a:t>282 </a:t>
            </a:r>
            <a:r>
              <a:rPr lang="lv-LV" dirty="0"/>
              <a:t>p.</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147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6044" y="2454275"/>
            <a:ext cx="10058400" cy="677108"/>
          </a:xfrm>
        </p:spPr>
        <p:txBody>
          <a:bodyPr/>
          <a:lstStyle/>
          <a:p>
            <a:r>
              <a:rPr lang="en-US" sz="4400" dirty="0">
                <a:solidFill>
                  <a:schemeClr val="tx1"/>
                </a:solidFill>
              </a:rPr>
              <a:t>“</a:t>
            </a:r>
            <a:r>
              <a:rPr lang="en-US" sz="4400" dirty="0" err="1">
                <a:solidFill>
                  <a:schemeClr val="tx1"/>
                </a:solidFill>
              </a:rPr>
              <a:t>Kāpēc</a:t>
            </a:r>
            <a:r>
              <a:rPr lang="en-US" sz="4400" dirty="0">
                <a:solidFill>
                  <a:schemeClr val="tx1"/>
                </a:solidFill>
              </a:rPr>
              <a:t> </a:t>
            </a:r>
            <a:r>
              <a:rPr lang="en-US" sz="4400" dirty="0" err="1">
                <a:solidFill>
                  <a:schemeClr val="tx1"/>
                </a:solidFill>
              </a:rPr>
              <a:t>jāvērtē</a:t>
            </a:r>
            <a:r>
              <a:rPr lang="en-US" sz="4400" dirty="0">
                <a:solidFill>
                  <a:schemeClr val="tx1"/>
                </a:solidFill>
              </a:rPr>
              <a:t> </a:t>
            </a:r>
            <a:r>
              <a:rPr lang="en-US" sz="4400" dirty="0" err="1">
                <a:solidFill>
                  <a:schemeClr val="tx1"/>
                </a:solidFill>
              </a:rPr>
              <a:t>pakalpojuma</a:t>
            </a:r>
            <a:r>
              <a:rPr lang="en-US" sz="4400" dirty="0">
                <a:solidFill>
                  <a:schemeClr val="tx1"/>
                </a:solidFill>
              </a:rPr>
              <a:t> </a:t>
            </a:r>
            <a:r>
              <a:rPr lang="en-US" sz="4400" dirty="0" err="1">
                <a:solidFill>
                  <a:schemeClr val="tx1"/>
                </a:solidFill>
              </a:rPr>
              <a:t>kvalitāte</a:t>
            </a:r>
            <a:r>
              <a:rPr lang="en-US" sz="4400" dirty="0">
                <a:solidFill>
                  <a:schemeClr val="tx1"/>
                </a:solidFill>
              </a:rPr>
              <a:t>”? </a:t>
            </a:r>
            <a:endParaRPr lang="en-US" sz="4400" dirty="0"/>
          </a:p>
        </p:txBody>
      </p:sp>
      <p:sp>
        <p:nvSpPr>
          <p:cNvPr id="3" name="Rectangle 2"/>
          <p:cNvSpPr/>
          <p:nvPr/>
        </p:nvSpPr>
        <p:spPr>
          <a:xfrm>
            <a:off x="1634728" y="4816475"/>
            <a:ext cx="17409716" cy="4524315"/>
          </a:xfrm>
          <a:prstGeom prst="rect">
            <a:avLst/>
          </a:prstGeom>
        </p:spPr>
        <p:txBody>
          <a:bodyPr wrap="square">
            <a:spAutoFit/>
          </a:bodyPr>
          <a:lstStyle/>
          <a:p>
            <a:pPr marL="685800" indent="-685800" algn="just">
              <a:buFont typeface="Arial" panose="020B0604020202020204" pitchFamily="34" charset="0"/>
              <a:buChar char="•"/>
            </a:pPr>
            <a:r>
              <a:rPr lang="lv-LV" sz="4800" dirty="0"/>
              <a:t>M</a:t>
            </a:r>
            <a:r>
              <a:rPr lang="en-US" sz="4800" dirty="0" err="1"/>
              <a:t>ērīšana</a:t>
            </a:r>
            <a:r>
              <a:rPr lang="en-US" sz="4800" dirty="0"/>
              <a:t> (</a:t>
            </a:r>
            <a:r>
              <a:rPr lang="en-US" sz="4800" dirty="0" err="1"/>
              <a:t>vai</a:t>
            </a:r>
            <a:r>
              <a:rPr lang="en-US" sz="4800" dirty="0"/>
              <a:t> </a:t>
            </a:r>
            <a:r>
              <a:rPr lang="en-US" sz="4800" dirty="0" err="1"/>
              <a:t>vērtēšana</a:t>
            </a:r>
            <a:r>
              <a:rPr lang="en-US" sz="4800" dirty="0"/>
              <a:t>) </a:t>
            </a:r>
            <a:r>
              <a:rPr lang="en-US" sz="4800" dirty="0" err="1"/>
              <a:t>palīdz</a:t>
            </a:r>
            <a:r>
              <a:rPr lang="en-US" sz="4800" dirty="0"/>
              <a:t> </a:t>
            </a:r>
            <a:r>
              <a:rPr lang="en-US" sz="4800" dirty="0" err="1"/>
              <a:t>veikt</a:t>
            </a:r>
            <a:r>
              <a:rPr lang="en-US" sz="4800" dirty="0"/>
              <a:t> </a:t>
            </a:r>
            <a:r>
              <a:rPr lang="en-US" sz="4800" dirty="0" err="1"/>
              <a:t>salīdzinājums</a:t>
            </a:r>
            <a:r>
              <a:rPr lang="en-US" sz="4800" dirty="0"/>
              <a:t> </a:t>
            </a:r>
            <a:r>
              <a:rPr lang="en-US" sz="4800" b="1" dirty="0" err="1"/>
              <a:t>pirms</a:t>
            </a:r>
            <a:r>
              <a:rPr lang="en-US" sz="4800" dirty="0"/>
              <a:t> un </a:t>
            </a:r>
            <a:r>
              <a:rPr lang="en-US" sz="4800" b="1" dirty="0" err="1"/>
              <a:t>pēc</a:t>
            </a:r>
            <a:r>
              <a:rPr lang="en-US" sz="4800" dirty="0"/>
              <a:t> </a:t>
            </a:r>
            <a:r>
              <a:rPr lang="en-US" sz="4800" dirty="0" err="1"/>
              <a:t>veiktajām</a:t>
            </a:r>
            <a:r>
              <a:rPr lang="en-US" sz="4800" dirty="0"/>
              <a:t> </a:t>
            </a:r>
            <a:r>
              <a:rPr lang="en-US" sz="4800" dirty="0" err="1"/>
              <a:t>izmaiņām</a:t>
            </a:r>
            <a:r>
              <a:rPr lang="en-US" sz="4800" dirty="0"/>
              <a:t> un </a:t>
            </a:r>
            <a:r>
              <a:rPr lang="en-US" sz="4800" dirty="0" err="1"/>
              <a:t>darbības</a:t>
            </a:r>
            <a:r>
              <a:rPr lang="en-US" sz="4800" dirty="0"/>
              <a:t> </a:t>
            </a:r>
            <a:r>
              <a:rPr lang="en-US" sz="4800" dirty="0" err="1"/>
              <a:t>uzlabojumiem</a:t>
            </a:r>
            <a:r>
              <a:rPr lang="en-US" sz="4800" dirty="0"/>
              <a:t>, </a:t>
            </a:r>
            <a:r>
              <a:rPr lang="en-US" sz="4800" dirty="0" err="1"/>
              <a:t>kā</a:t>
            </a:r>
            <a:r>
              <a:rPr lang="en-US" sz="4800" dirty="0"/>
              <a:t> </a:t>
            </a:r>
            <a:r>
              <a:rPr lang="en-US" sz="4800" dirty="0" err="1"/>
              <a:t>arī</a:t>
            </a:r>
            <a:r>
              <a:rPr lang="en-US" sz="4800" dirty="0"/>
              <a:t> </a:t>
            </a:r>
            <a:r>
              <a:rPr lang="en-US" sz="4800" dirty="0" err="1"/>
              <a:t>dod</a:t>
            </a:r>
            <a:r>
              <a:rPr lang="en-US" sz="4800" dirty="0"/>
              <a:t> </a:t>
            </a:r>
            <a:r>
              <a:rPr lang="en-US" sz="4800" dirty="0" err="1"/>
              <a:t>iespēju</a:t>
            </a:r>
            <a:r>
              <a:rPr lang="en-US" sz="4800" dirty="0"/>
              <a:t> </a:t>
            </a:r>
            <a:r>
              <a:rPr lang="en-US" sz="4800" dirty="0" err="1"/>
              <a:t>noteikt</a:t>
            </a:r>
            <a:r>
              <a:rPr lang="en-US" sz="4800" dirty="0"/>
              <a:t> </a:t>
            </a:r>
            <a:r>
              <a:rPr lang="en-US" sz="4800" dirty="0" err="1"/>
              <a:t>ar</a:t>
            </a:r>
            <a:r>
              <a:rPr lang="en-US" sz="4800" dirty="0"/>
              <a:t> </a:t>
            </a:r>
            <a:r>
              <a:rPr lang="en-US" sz="4800" dirty="0" err="1"/>
              <a:t>kvalitāti</a:t>
            </a:r>
            <a:r>
              <a:rPr lang="en-US" sz="4800" dirty="0"/>
              <a:t> </a:t>
            </a:r>
            <a:r>
              <a:rPr lang="en-US" sz="4800" dirty="0" err="1"/>
              <a:t>saistītās</a:t>
            </a:r>
            <a:r>
              <a:rPr lang="en-US" sz="4800" dirty="0"/>
              <a:t> </a:t>
            </a:r>
            <a:r>
              <a:rPr lang="en-US" sz="4800" dirty="0" err="1"/>
              <a:t>problēmas</a:t>
            </a:r>
            <a:r>
              <a:rPr lang="en-US" sz="4800" dirty="0"/>
              <a:t> un </a:t>
            </a:r>
            <a:r>
              <a:rPr lang="en-US" sz="4800" dirty="0" err="1"/>
              <a:t>izveidot</a:t>
            </a:r>
            <a:r>
              <a:rPr lang="en-US" sz="4800" dirty="0"/>
              <a:t> </a:t>
            </a:r>
            <a:r>
              <a:rPr lang="en-US" sz="4800" dirty="0" err="1"/>
              <a:t>skaidrus</a:t>
            </a:r>
            <a:r>
              <a:rPr lang="en-US" sz="4800" dirty="0"/>
              <a:t> </a:t>
            </a:r>
            <a:r>
              <a:rPr lang="en-US" sz="4800" dirty="0" err="1"/>
              <a:t>nosacījumus</a:t>
            </a:r>
            <a:r>
              <a:rPr lang="en-US" sz="4800" dirty="0"/>
              <a:t> </a:t>
            </a:r>
            <a:r>
              <a:rPr lang="en-US" sz="4800" dirty="0" err="1"/>
              <a:t>pakalpojuma</a:t>
            </a:r>
            <a:r>
              <a:rPr lang="en-US" sz="4800" dirty="0"/>
              <a:t> </a:t>
            </a:r>
            <a:r>
              <a:rPr lang="en-US" sz="4800" dirty="0" err="1"/>
              <a:t>nodrošinājumā</a:t>
            </a:r>
            <a:r>
              <a:rPr lang="en-US" sz="4800" dirty="0"/>
              <a:t>. </a:t>
            </a:r>
            <a:endParaRPr lang="lv-LV" sz="4800" dirty="0"/>
          </a:p>
          <a:p>
            <a:pPr marL="685800" indent="-685800" algn="just">
              <a:buFont typeface="Arial" panose="020B0604020202020204" pitchFamily="34" charset="0"/>
              <a:buChar char="•"/>
            </a:pPr>
            <a:r>
              <a:rPr lang="en-US" sz="4800" dirty="0"/>
              <a:t>Lai </a:t>
            </a:r>
            <a:r>
              <a:rPr lang="en-US" sz="4800" dirty="0" err="1"/>
              <a:t>attīstītu</a:t>
            </a:r>
            <a:r>
              <a:rPr lang="en-US" sz="4800" dirty="0"/>
              <a:t> un </a:t>
            </a:r>
            <a:r>
              <a:rPr lang="en-US" sz="4800" dirty="0" err="1"/>
              <a:t>uzlabotu</a:t>
            </a:r>
            <a:r>
              <a:rPr lang="en-US" sz="4800" dirty="0"/>
              <a:t> </a:t>
            </a:r>
            <a:r>
              <a:rPr lang="en-US" sz="4800" dirty="0" err="1"/>
              <a:t>pakalpojuma</a:t>
            </a:r>
            <a:r>
              <a:rPr lang="en-US" sz="4800" dirty="0"/>
              <a:t> </a:t>
            </a:r>
            <a:r>
              <a:rPr lang="en-US" sz="4800" dirty="0" err="1"/>
              <a:t>kvalitāti</a:t>
            </a:r>
            <a:r>
              <a:rPr lang="en-US" sz="4800" dirty="0"/>
              <a:t>, </a:t>
            </a:r>
            <a:r>
              <a:rPr lang="en-US" sz="4800" dirty="0" err="1"/>
              <a:t>ir</a:t>
            </a:r>
            <a:r>
              <a:rPr lang="en-US" sz="4800" dirty="0"/>
              <a:t> </a:t>
            </a:r>
            <a:r>
              <a:rPr lang="en-US" sz="4800" dirty="0" err="1"/>
              <a:t>svarīgas</a:t>
            </a:r>
            <a:r>
              <a:rPr lang="en-US" sz="4800" dirty="0"/>
              <a:t> divas </a:t>
            </a:r>
            <a:r>
              <a:rPr lang="en-US" sz="4800" dirty="0" err="1"/>
              <a:t>lietas</a:t>
            </a:r>
            <a:r>
              <a:rPr lang="en-US" sz="4800" dirty="0"/>
              <a:t> - </a:t>
            </a:r>
            <a:r>
              <a:rPr lang="en-US" sz="4800" dirty="0" err="1"/>
              <a:t>pakalpojuma</a:t>
            </a:r>
            <a:r>
              <a:rPr lang="en-US" sz="4800" dirty="0"/>
              <a:t> </a:t>
            </a:r>
            <a:r>
              <a:rPr lang="en-US" sz="4800" dirty="0" err="1"/>
              <a:t>novērtēšana</a:t>
            </a:r>
            <a:r>
              <a:rPr lang="en-US" sz="4800" dirty="0"/>
              <a:t> un </a:t>
            </a:r>
            <a:r>
              <a:rPr lang="en-US" sz="4800" dirty="0" err="1"/>
              <a:t>darbības</a:t>
            </a:r>
            <a:r>
              <a:rPr lang="en-US" sz="4800" dirty="0"/>
              <a:t> </a:t>
            </a:r>
            <a:r>
              <a:rPr lang="en-US" sz="4800" dirty="0" err="1"/>
              <a:t>analīze</a:t>
            </a:r>
            <a:r>
              <a:rPr lang="en-US" sz="4800" dirty="0"/>
              <a:t>. </a:t>
            </a:r>
          </a:p>
        </p:txBody>
      </p:sp>
      <p:sp>
        <p:nvSpPr>
          <p:cNvPr id="4" name="Rectangle 3"/>
          <p:cNvSpPr/>
          <p:nvPr/>
        </p:nvSpPr>
        <p:spPr>
          <a:xfrm>
            <a:off x="12034044" y="10531475"/>
            <a:ext cx="7696200" cy="646331"/>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rPr>
              <a:t>Blokdyk</a:t>
            </a:r>
            <a:r>
              <a:rPr lang="lv-LV" dirty="0">
                <a:latin typeface="Times New Roman" panose="02020603050405020304" pitchFamily="18" charset="0"/>
                <a:cs typeface="Times New Roman" panose="02020603050405020304" pitchFamily="18" charset="0"/>
              </a:rPr>
              <a:t> G(</a:t>
            </a:r>
            <a:r>
              <a:rPr lang="en-US" dirty="0">
                <a:latin typeface="Times New Roman" panose="02020603050405020304" pitchFamily="18" charset="0"/>
                <a:cs typeface="Times New Roman" panose="02020603050405020304" pitchFamily="18" charset="0"/>
              </a:rPr>
              <a:t>2019 </a:t>
            </a:r>
            <a:r>
              <a:rPr lang="lv-LV"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SERVQUAL A Complete Guide</a:t>
            </a:r>
            <a:r>
              <a:rPr lang="lv-LV" dirty="0">
                <a:latin typeface="Times New Roman" panose="02020603050405020304" pitchFamily="18" charset="0"/>
                <a:cs typeface="Times New Roman" panose="02020603050405020304" pitchFamily="18" charset="0"/>
              </a:rPr>
              <a:t>.</a:t>
            </a:r>
            <a:r>
              <a:rPr lang="en-US" dirty="0"/>
              <a:t> 5STARCooks</a:t>
            </a:r>
            <a:r>
              <a:rPr lang="lv-LV" dirty="0">
                <a:latin typeface="Times New Roman" panose="02020603050405020304" pitchFamily="18" charset="0"/>
                <a:cs typeface="Times New Roman" panose="02020603050405020304" pitchFamily="18" charset="0"/>
              </a:rPr>
              <a:t> </a:t>
            </a:r>
            <a:r>
              <a:rPr lang="en-US" dirty="0"/>
              <a:t>282 </a:t>
            </a:r>
            <a:r>
              <a:rPr lang="lv-LV" dirty="0"/>
              <a:t>p.</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41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8444" y="2149475"/>
            <a:ext cx="9905999" cy="830997"/>
          </a:xfrm>
        </p:spPr>
        <p:txBody>
          <a:bodyPr/>
          <a:lstStyle/>
          <a:p>
            <a:r>
              <a:rPr lang="en-US" sz="5400" dirty="0" err="1">
                <a:solidFill>
                  <a:schemeClr val="tx1"/>
                </a:solidFill>
              </a:rPr>
              <a:t>Produkta</a:t>
            </a:r>
            <a:r>
              <a:rPr lang="en-US" sz="5400" dirty="0">
                <a:solidFill>
                  <a:schemeClr val="tx1"/>
                </a:solidFill>
              </a:rPr>
              <a:t> </a:t>
            </a:r>
            <a:r>
              <a:rPr lang="en-US" sz="5400" b="1" dirty="0" err="1">
                <a:solidFill>
                  <a:schemeClr val="tx1"/>
                </a:solidFill>
              </a:rPr>
              <a:t>kvalitātes</a:t>
            </a:r>
            <a:r>
              <a:rPr lang="en-US" sz="5400" dirty="0">
                <a:solidFill>
                  <a:schemeClr val="tx1"/>
                </a:solidFill>
              </a:rPr>
              <a:t> </a:t>
            </a:r>
            <a:r>
              <a:rPr lang="en-US" sz="5400" dirty="0" err="1">
                <a:solidFill>
                  <a:schemeClr val="tx1"/>
                </a:solidFill>
              </a:rPr>
              <a:t>jēdziens</a:t>
            </a:r>
            <a:endParaRPr lang="en-US" sz="5400" dirty="0"/>
          </a:p>
        </p:txBody>
      </p:sp>
      <p:sp>
        <p:nvSpPr>
          <p:cNvPr id="3" name="Rectangle 2"/>
          <p:cNvSpPr/>
          <p:nvPr/>
        </p:nvSpPr>
        <p:spPr>
          <a:xfrm>
            <a:off x="527844" y="4178808"/>
            <a:ext cx="18745200" cy="6247864"/>
          </a:xfrm>
          <a:prstGeom prst="rect">
            <a:avLst/>
          </a:prstGeom>
        </p:spPr>
        <p:txBody>
          <a:bodyPr wrap="square">
            <a:spAutoFit/>
          </a:bodyPr>
          <a:lstStyle/>
          <a:p>
            <a:r>
              <a:rPr lang="lv-LV" sz="4000" dirty="0"/>
              <a:t>Būtisko </a:t>
            </a:r>
            <a:r>
              <a:rPr lang="lv-LV" sz="4000" b="1" dirty="0"/>
              <a:t>īpašību kopsumma</a:t>
            </a:r>
            <a:r>
              <a:rPr lang="lv-LV" sz="4000" dirty="0"/>
              <a:t>, kas spēj </a:t>
            </a:r>
            <a:r>
              <a:rPr lang="lv-LV" sz="4000" b="1" dirty="0"/>
              <a:t>atbilst</a:t>
            </a:r>
            <a:r>
              <a:rPr lang="lv-LV" sz="4000" dirty="0"/>
              <a:t> jau noteiktām </a:t>
            </a:r>
            <a:r>
              <a:rPr lang="lv-LV" sz="4000" b="1" dirty="0"/>
              <a:t>vajadzībām</a:t>
            </a:r>
            <a:endParaRPr lang="en-US" sz="4000" dirty="0"/>
          </a:p>
          <a:p>
            <a:r>
              <a:rPr lang="lv-LV" sz="4000" dirty="0"/>
              <a:t> objekta </a:t>
            </a:r>
            <a:r>
              <a:rPr lang="lv-LV" sz="4000" b="1" dirty="0" err="1"/>
              <a:t>raksturotājkopa</a:t>
            </a:r>
            <a:r>
              <a:rPr lang="lv-LV" sz="4000" dirty="0"/>
              <a:t>, kas nosaka tā </a:t>
            </a:r>
            <a:r>
              <a:rPr lang="lv-LV" sz="4000" b="1" dirty="0"/>
              <a:t>atbilstību noteiktām </a:t>
            </a:r>
            <a:r>
              <a:rPr lang="lv-LV" sz="4000" dirty="0"/>
              <a:t>vai </a:t>
            </a:r>
            <a:r>
              <a:rPr lang="lv-LV" sz="4000" b="1" dirty="0"/>
              <a:t>iedomātām</a:t>
            </a:r>
            <a:r>
              <a:rPr lang="lv-LV" sz="4000" dirty="0"/>
              <a:t> </a:t>
            </a:r>
            <a:r>
              <a:rPr lang="lv-LV" sz="4000" b="1" dirty="0"/>
              <a:t>prasībām</a:t>
            </a:r>
            <a:endParaRPr lang="en-US" sz="4000" dirty="0"/>
          </a:p>
          <a:p>
            <a:endParaRPr lang="lv-LV" sz="4000" dirty="0"/>
          </a:p>
          <a:p>
            <a:r>
              <a:rPr lang="lv-LV" sz="4000" dirty="0"/>
              <a:t> </a:t>
            </a:r>
            <a:r>
              <a:rPr lang="lv-LV" sz="4000" i="1" dirty="0" smtClean="0"/>
              <a:t>Agrāk</a:t>
            </a:r>
            <a:r>
              <a:rPr lang="lv-LV" sz="4000" dirty="0" smtClean="0"/>
              <a:t>-produktu kvalitāte - gala rezultāta īpašības</a:t>
            </a:r>
            <a:endParaRPr lang="en-US" sz="4000" dirty="0"/>
          </a:p>
          <a:p>
            <a:r>
              <a:rPr lang="lv-LV" sz="4000" i="1" dirty="0"/>
              <a:t>Tagad</a:t>
            </a:r>
            <a:r>
              <a:rPr lang="lv-LV" sz="4000" u="sng" dirty="0"/>
              <a:t>-gala rezultāts </a:t>
            </a:r>
            <a:r>
              <a:rPr lang="lv-LV" sz="4000" dirty="0"/>
              <a:t>kopā ar visu </a:t>
            </a:r>
            <a:r>
              <a:rPr lang="lv-LV" sz="4000" u="sng" dirty="0"/>
              <a:t>procesu </a:t>
            </a:r>
            <a:r>
              <a:rPr lang="lv-LV" sz="4000" dirty="0" smtClean="0"/>
              <a:t>kopsumma </a:t>
            </a:r>
            <a:r>
              <a:rPr lang="lv-LV" sz="4000" dirty="0"/>
              <a:t>(</a:t>
            </a:r>
            <a:r>
              <a:rPr lang="lv-LV" sz="4000" dirty="0" err="1"/>
              <a:t>ražošana+ekspluatācija+uzturēšana</a:t>
            </a:r>
            <a:r>
              <a:rPr lang="lv-LV" sz="4000" dirty="0"/>
              <a:t>) =Visaptverošā kvalitātes vadība</a:t>
            </a:r>
          </a:p>
          <a:p>
            <a:r>
              <a:rPr lang="lv-LV" sz="4000" dirty="0" smtClean="0"/>
              <a:t>Produktu </a:t>
            </a:r>
            <a:r>
              <a:rPr lang="lv-LV" sz="4000" dirty="0"/>
              <a:t>kvalitāte-produktu īpašību kopums, kas nodrošina tā patēriņa funkciju realizāciju, lai apmierinātu patērētāju vajadzības</a:t>
            </a:r>
            <a:endParaRPr lang="en-US" sz="4000" dirty="0"/>
          </a:p>
          <a:p>
            <a:endParaRPr lang="en-GB" sz="4000" dirty="0"/>
          </a:p>
        </p:txBody>
      </p:sp>
      <p:sp>
        <p:nvSpPr>
          <p:cNvPr id="4" name="Rectangle 3"/>
          <p:cNvSpPr/>
          <p:nvPr/>
        </p:nvSpPr>
        <p:spPr>
          <a:xfrm>
            <a:off x="4947444" y="10426672"/>
            <a:ext cx="11793165" cy="882678"/>
          </a:xfrm>
          <a:prstGeom prst="rect">
            <a:avLst/>
          </a:prstGeom>
        </p:spPr>
        <p:txBody>
          <a:bodyPr wrap="none">
            <a:spAutoFit/>
          </a:bodyPr>
          <a:lstStyle/>
          <a:p>
            <a:pPr>
              <a:lnSpc>
                <a:spcPct val="107000"/>
              </a:lnSpc>
              <a:spcAft>
                <a:spcPts val="800"/>
              </a:spcAft>
            </a:pPr>
            <a:r>
              <a:rPr lang="lv-LV" sz="4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Kvalitātei jāatbilst mērķauditorijas prasībām !</a:t>
            </a:r>
            <a:endParaRPr lang="en-US" sz="4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8144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02075"/>
            <a:ext cx="19806444" cy="7201972"/>
          </a:xfrm>
        </p:spPr>
        <p:txBody>
          <a:bodyPr/>
          <a:lstStyle/>
          <a:p>
            <a:pPr algn="ctr"/>
            <a:r>
              <a:rPr lang="en-US" sz="3600" b="1" dirty="0" err="1">
                <a:solidFill>
                  <a:schemeClr val="tx1"/>
                </a:solidFill>
              </a:rPr>
              <a:t>Vilšanās</a:t>
            </a:r>
            <a:r>
              <a:rPr lang="en-US" sz="3600" b="1" dirty="0">
                <a:solidFill>
                  <a:schemeClr val="tx1"/>
                </a:solidFill>
              </a:rPr>
              <a:t> </a:t>
            </a:r>
            <a:r>
              <a:rPr lang="en-US" sz="3600" b="1" dirty="0" err="1">
                <a:solidFill>
                  <a:schemeClr val="tx1"/>
                </a:solidFill>
              </a:rPr>
              <a:t>pakalpojuma</a:t>
            </a:r>
            <a:r>
              <a:rPr lang="en-US" sz="3600" b="1" dirty="0">
                <a:solidFill>
                  <a:schemeClr val="tx1"/>
                </a:solidFill>
              </a:rPr>
              <a:t> </a:t>
            </a:r>
            <a:r>
              <a:rPr lang="en-US" sz="3600" b="1" dirty="0" err="1">
                <a:solidFill>
                  <a:schemeClr val="tx1"/>
                </a:solidFill>
              </a:rPr>
              <a:t>pieredzē</a:t>
            </a:r>
            <a:r>
              <a:rPr lang="en-US" sz="3600" b="1" dirty="0">
                <a:solidFill>
                  <a:schemeClr val="tx1"/>
                </a:solidFill>
              </a:rPr>
              <a:t> </a:t>
            </a:r>
            <a:r>
              <a:rPr lang="en-US" sz="3600" u="sng" dirty="0" err="1">
                <a:solidFill>
                  <a:schemeClr val="tx1"/>
                </a:solidFill>
              </a:rPr>
              <a:t>ietekmēs</a:t>
            </a:r>
            <a:r>
              <a:rPr lang="en-US" sz="3600" dirty="0">
                <a:solidFill>
                  <a:schemeClr val="tx1"/>
                </a:solidFill>
              </a:rPr>
              <a:t> </a:t>
            </a:r>
            <a:r>
              <a:rPr lang="en-US" sz="3600" dirty="0" err="1">
                <a:solidFill>
                  <a:schemeClr val="tx1"/>
                </a:solidFill>
              </a:rPr>
              <a:t>tā</a:t>
            </a:r>
            <a:r>
              <a:rPr lang="en-US" sz="3600" dirty="0">
                <a:solidFill>
                  <a:schemeClr val="tx1"/>
                </a:solidFill>
              </a:rPr>
              <a:t> </a:t>
            </a:r>
            <a:r>
              <a:rPr lang="en-US" sz="3600" u="sng" dirty="0" err="1">
                <a:solidFill>
                  <a:schemeClr val="tx1"/>
                </a:solidFill>
              </a:rPr>
              <a:t>uztveri</a:t>
            </a:r>
            <a:r>
              <a:rPr lang="en-US" sz="3600" dirty="0">
                <a:solidFill>
                  <a:schemeClr val="tx1"/>
                </a:solidFill>
              </a:rPr>
              <a:t> </a:t>
            </a:r>
            <a:r>
              <a:rPr lang="en-US" sz="3600" dirty="0" err="1">
                <a:solidFill>
                  <a:schemeClr val="tx1"/>
                </a:solidFill>
              </a:rPr>
              <a:t>nākotnē</a:t>
            </a:r>
            <a:r>
              <a:rPr lang="en-US" sz="3600" dirty="0">
                <a:solidFill>
                  <a:schemeClr val="tx1"/>
                </a:solidFill>
              </a:rPr>
              <a:t> </a:t>
            </a:r>
            <a:r>
              <a:rPr lang="en-US" sz="3600" dirty="0" err="1">
                <a:solidFill>
                  <a:srgbClr val="FF0000"/>
                </a:solidFill>
              </a:rPr>
              <a:t>daudz</a:t>
            </a:r>
            <a:r>
              <a:rPr lang="en-US" sz="3600" dirty="0">
                <a:solidFill>
                  <a:srgbClr val="FF0000"/>
                </a:solidFill>
              </a:rPr>
              <a:t> </a:t>
            </a:r>
            <a:r>
              <a:rPr lang="en-US" sz="3600" dirty="0" err="1">
                <a:solidFill>
                  <a:srgbClr val="FF0000"/>
                </a:solidFill>
              </a:rPr>
              <a:t>negatīvāk</a:t>
            </a:r>
            <a:r>
              <a:rPr lang="en-US" sz="3600" dirty="0"/>
              <a:t>, </a:t>
            </a:r>
            <a:r>
              <a:rPr lang="en-US" sz="3600" dirty="0" err="1">
                <a:solidFill>
                  <a:schemeClr val="tx1"/>
                </a:solidFill>
              </a:rPr>
              <a:t>nekā</a:t>
            </a:r>
            <a:r>
              <a:rPr lang="en-US" sz="3600" dirty="0"/>
              <a:t> </a:t>
            </a:r>
            <a:r>
              <a:rPr lang="en-US" sz="3600" dirty="0" err="1">
                <a:solidFill>
                  <a:srgbClr val="FF0000"/>
                </a:solidFill>
              </a:rPr>
              <a:t>pārsteidzoši</a:t>
            </a:r>
            <a:r>
              <a:rPr lang="en-US" sz="3600" dirty="0">
                <a:solidFill>
                  <a:srgbClr val="FF0000"/>
                </a:solidFill>
              </a:rPr>
              <a:t> labs </a:t>
            </a:r>
            <a:r>
              <a:rPr lang="en-US" sz="3600" dirty="0" err="1">
                <a:solidFill>
                  <a:srgbClr val="FF0000"/>
                </a:solidFill>
              </a:rPr>
              <a:t>pakalpojums</a:t>
            </a:r>
            <a:r>
              <a:rPr lang="en-US" sz="3600" dirty="0">
                <a:solidFill>
                  <a:srgbClr val="FF0000"/>
                </a:solidFill>
              </a:rPr>
              <a:t>.</a:t>
            </a:r>
            <a:r>
              <a:rPr lang="lv-LV" sz="3600" dirty="0"/>
              <a:t/>
            </a:r>
            <a:br>
              <a:rPr lang="lv-LV" sz="3600" dirty="0"/>
            </a:br>
            <a:r>
              <a:rPr lang="lv-LV" sz="3600" b="1" dirty="0">
                <a:solidFill>
                  <a:schemeClr val="tx1"/>
                </a:solidFill>
              </a:rPr>
              <a:t>N</a:t>
            </a:r>
            <a:r>
              <a:rPr lang="en-US" sz="3600" b="1" dirty="0" err="1">
                <a:solidFill>
                  <a:schemeClr val="tx1"/>
                </a:solidFill>
              </a:rPr>
              <a:t>egatīvā</a:t>
            </a:r>
            <a:r>
              <a:rPr lang="en-US" sz="3600" b="1" dirty="0">
                <a:solidFill>
                  <a:schemeClr val="tx1"/>
                </a:solidFill>
              </a:rPr>
              <a:t> </a:t>
            </a:r>
            <a:r>
              <a:rPr lang="en-US" sz="3600" b="1" dirty="0" err="1">
                <a:solidFill>
                  <a:schemeClr val="tx1"/>
                </a:solidFill>
              </a:rPr>
              <a:t>klienta</a:t>
            </a:r>
            <a:r>
              <a:rPr lang="en-US" sz="3600" b="1" dirty="0">
                <a:solidFill>
                  <a:schemeClr val="tx1"/>
                </a:solidFill>
              </a:rPr>
              <a:t> </a:t>
            </a:r>
            <a:r>
              <a:rPr lang="en-US" sz="3600" b="1" dirty="0" err="1">
                <a:solidFill>
                  <a:schemeClr val="tx1"/>
                </a:solidFill>
              </a:rPr>
              <a:t>uztvere</a:t>
            </a:r>
            <a:r>
              <a:rPr lang="en-US" sz="3600" b="1" dirty="0">
                <a:solidFill>
                  <a:schemeClr val="tx1"/>
                </a:solidFill>
              </a:rPr>
              <a:t> </a:t>
            </a:r>
            <a:r>
              <a:rPr lang="en-US" sz="3600" dirty="0" err="1">
                <a:solidFill>
                  <a:schemeClr val="tx1"/>
                </a:solidFill>
              </a:rPr>
              <a:t>attiecībā</a:t>
            </a:r>
            <a:r>
              <a:rPr lang="en-US" sz="3600" dirty="0">
                <a:solidFill>
                  <a:schemeClr val="tx1"/>
                </a:solidFill>
              </a:rPr>
              <a:t> </a:t>
            </a:r>
            <a:r>
              <a:rPr lang="en-US" sz="3600" dirty="0" err="1">
                <a:solidFill>
                  <a:schemeClr val="tx1"/>
                </a:solidFill>
              </a:rPr>
              <a:t>uz</a:t>
            </a:r>
            <a:r>
              <a:rPr lang="en-US" sz="3600" dirty="0">
                <a:solidFill>
                  <a:schemeClr val="tx1"/>
                </a:solidFill>
              </a:rPr>
              <a:t> </a:t>
            </a:r>
            <a:r>
              <a:rPr lang="en-US" sz="3600" dirty="0" err="1">
                <a:solidFill>
                  <a:schemeClr val="tx1"/>
                </a:solidFill>
              </a:rPr>
              <a:t>pakalpojumu</a:t>
            </a:r>
            <a:r>
              <a:rPr lang="en-US" sz="3600" dirty="0">
                <a:solidFill>
                  <a:schemeClr val="tx1"/>
                </a:solidFill>
              </a:rPr>
              <a:t>, </a:t>
            </a:r>
            <a:r>
              <a:rPr lang="en-US" sz="3600" dirty="0" err="1">
                <a:solidFill>
                  <a:schemeClr val="tx1"/>
                </a:solidFill>
              </a:rPr>
              <a:t>ko</a:t>
            </a:r>
            <a:r>
              <a:rPr lang="en-US" sz="3600" dirty="0">
                <a:solidFill>
                  <a:schemeClr val="tx1"/>
                </a:solidFill>
              </a:rPr>
              <a:t> </a:t>
            </a:r>
            <a:r>
              <a:rPr lang="en-US" sz="3600" dirty="0" err="1">
                <a:solidFill>
                  <a:schemeClr val="tx1"/>
                </a:solidFill>
              </a:rPr>
              <a:t>sniedz</a:t>
            </a:r>
            <a:r>
              <a:rPr lang="en-US" sz="3600" dirty="0">
                <a:solidFill>
                  <a:schemeClr val="tx1"/>
                </a:solidFill>
              </a:rPr>
              <a:t> </a:t>
            </a:r>
            <a:r>
              <a:rPr lang="en-US" sz="3600" dirty="0" err="1">
                <a:solidFill>
                  <a:schemeClr val="tx1"/>
                </a:solidFill>
              </a:rPr>
              <a:t>viens</a:t>
            </a:r>
            <a:r>
              <a:rPr lang="en-US" sz="3600" dirty="0">
                <a:solidFill>
                  <a:schemeClr val="tx1"/>
                </a:solidFill>
              </a:rPr>
              <a:t> </a:t>
            </a:r>
            <a:r>
              <a:rPr lang="en-US" sz="3600" dirty="0" err="1">
                <a:solidFill>
                  <a:schemeClr val="tx1"/>
                </a:solidFill>
              </a:rPr>
              <a:t>piegādātājs</a:t>
            </a:r>
            <a:r>
              <a:rPr lang="en-US" sz="3600" u="sng" dirty="0">
                <a:solidFill>
                  <a:schemeClr val="tx1"/>
                </a:solidFill>
              </a:rPr>
              <a:t>, </a:t>
            </a:r>
            <a:r>
              <a:rPr lang="en-US" sz="3600" u="sng" dirty="0" err="1">
                <a:solidFill>
                  <a:schemeClr val="tx1"/>
                </a:solidFill>
              </a:rPr>
              <a:t>var</a:t>
            </a:r>
            <a:r>
              <a:rPr lang="en-US" sz="3600" u="sng" dirty="0">
                <a:solidFill>
                  <a:schemeClr val="tx1"/>
                </a:solidFill>
              </a:rPr>
              <a:t> </a:t>
            </a:r>
            <a:r>
              <a:rPr lang="en-US" sz="3600" u="sng" dirty="0" err="1">
                <a:solidFill>
                  <a:schemeClr val="tx1"/>
                </a:solidFill>
              </a:rPr>
              <a:t>ietekmēt</a:t>
            </a:r>
            <a:r>
              <a:rPr lang="en-US" sz="3600" u="sng" dirty="0">
                <a:solidFill>
                  <a:schemeClr val="tx1"/>
                </a:solidFill>
              </a:rPr>
              <a:t> </a:t>
            </a:r>
            <a:r>
              <a:rPr lang="en-US" sz="3600" u="sng" dirty="0" err="1">
                <a:solidFill>
                  <a:schemeClr val="tx1"/>
                </a:solidFill>
              </a:rPr>
              <a:t>izpratnes</a:t>
            </a:r>
            <a:r>
              <a:rPr lang="en-US" sz="3600" u="sng" dirty="0">
                <a:solidFill>
                  <a:schemeClr val="tx1"/>
                </a:solidFill>
              </a:rPr>
              <a:t> </a:t>
            </a:r>
            <a:r>
              <a:rPr lang="en-US" sz="3600" dirty="0">
                <a:solidFill>
                  <a:schemeClr val="tx1"/>
                </a:solidFill>
              </a:rPr>
              <a:t>par </a:t>
            </a:r>
            <a:r>
              <a:rPr lang="en-US" sz="3600" dirty="0" err="1">
                <a:solidFill>
                  <a:schemeClr val="tx1"/>
                </a:solidFill>
              </a:rPr>
              <a:t>pakalpojumu</a:t>
            </a:r>
            <a:r>
              <a:rPr lang="en-US" sz="3600" dirty="0">
                <a:solidFill>
                  <a:schemeClr val="tx1"/>
                </a:solidFill>
              </a:rPr>
              <a:t>/</a:t>
            </a:r>
            <a:r>
              <a:rPr lang="en-US" sz="3600" dirty="0" err="1">
                <a:solidFill>
                  <a:schemeClr val="tx1"/>
                </a:solidFill>
              </a:rPr>
              <a:t>kvalitāti</a:t>
            </a:r>
            <a:r>
              <a:rPr lang="en-US" sz="3600" dirty="0">
                <a:solidFill>
                  <a:schemeClr val="tx1"/>
                </a:solidFill>
              </a:rPr>
              <a:t>, </a:t>
            </a:r>
            <a:r>
              <a:rPr lang="en-US" sz="3600" dirty="0" err="1">
                <a:solidFill>
                  <a:schemeClr val="tx1"/>
                </a:solidFill>
              </a:rPr>
              <a:t>ko</a:t>
            </a:r>
            <a:r>
              <a:rPr lang="en-US" sz="3600" dirty="0">
                <a:solidFill>
                  <a:schemeClr val="tx1"/>
                </a:solidFill>
              </a:rPr>
              <a:t> </a:t>
            </a:r>
            <a:r>
              <a:rPr lang="en-US" sz="3600" dirty="0" err="1">
                <a:solidFill>
                  <a:schemeClr val="tx1"/>
                </a:solidFill>
              </a:rPr>
              <a:t>nodrošina</a:t>
            </a:r>
            <a:r>
              <a:rPr lang="en-US" sz="3600" dirty="0">
                <a:solidFill>
                  <a:schemeClr val="tx1"/>
                </a:solidFill>
              </a:rPr>
              <a:t> </a:t>
            </a:r>
            <a:r>
              <a:rPr lang="en-US" sz="3600" u="sng" dirty="0" err="1">
                <a:solidFill>
                  <a:schemeClr val="tx1"/>
                </a:solidFill>
              </a:rPr>
              <a:t>nesaistīts</a:t>
            </a:r>
            <a:r>
              <a:rPr lang="en-US" sz="3600" u="sng" dirty="0">
                <a:solidFill>
                  <a:schemeClr val="tx1"/>
                </a:solidFill>
              </a:rPr>
              <a:t> </a:t>
            </a:r>
            <a:r>
              <a:rPr lang="en-US" sz="3600" u="sng" dirty="0" err="1">
                <a:solidFill>
                  <a:schemeClr val="tx1"/>
                </a:solidFill>
              </a:rPr>
              <a:t>pakalpojuma</a:t>
            </a:r>
            <a:r>
              <a:rPr lang="en-US" sz="3600" u="sng" dirty="0">
                <a:solidFill>
                  <a:schemeClr val="tx1"/>
                </a:solidFill>
              </a:rPr>
              <a:t> </a:t>
            </a:r>
            <a:r>
              <a:rPr lang="en-US" sz="3600" u="sng" dirty="0" err="1">
                <a:solidFill>
                  <a:schemeClr val="tx1"/>
                </a:solidFill>
              </a:rPr>
              <a:t>piegādātājs</a:t>
            </a:r>
            <a:r>
              <a:rPr lang="en-US" sz="3600" dirty="0">
                <a:solidFill>
                  <a:schemeClr val="tx1"/>
                </a:solidFill>
              </a:rPr>
              <a:t>, </a:t>
            </a:r>
            <a:r>
              <a:rPr lang="en-US" sz="3600" dirty="0" err="1">
                <a:solidFill>
                  <a:schemeClr val="tx1"/>
                </a:solidFill>
              </a:rPr>
              <a:t>krītot</a:t>
            </a:r>
            <a:r>
              <a:rPr lang="en-US" sz="3600" dirty="0">
                <a:solidFill>
                  <a:schemeClr val="tx1"/>
                </a:solidFill>
              </a:rPr>
              <a:t> par </a:t>
            </a:r>
            <a:r>
              <a:rPr lang="en-US" sz="3600" dirty="0" err="1">
                <a:solidFill>
                  <a:schemeClr val="tx1"/>
                </a:solidFill>
              </a:rPr>
              <a:t>upuri</a:t>
            </a:r>
            <a:r>
              <a:rPr lang="en-US" sz="3600" dirty="0">
                <a:solidFill>
                  <a:schemeClr val="tx1"/>
                </a:solidFill>
              </a:rPr>
              <a:t> </a:t>
            </a:r>
            <a:r>
              <a:rPr lang="en-US" sz="3600" b="1" i="1" dirty="0" err="1">
                <a:solidFill>
                  <a:schemeClr val="tx1"/>
                </a:solidFill>
              </a:rPr>
              <a:t>samaitāšanas</a:t>
            </a:r>
            <a:r>
              <a:rPr lang="en-US" sz="3600" b="1" i="1" dirty="0">
                <a:solidFill>
                  <a:schemeClr val="tx1"/>
                </a:solidFill>
              </a:rPr>
              <a:t> </a:t>
            </a:r>
            <a:r>
              <a:rPr lang="en-US" sz="3600" dirty="0">
                <a:solidFill>
                  <a:schemeClr val="tx1"/>
                </a:solidFill>
              </a:rPr>
              <a:t>(</a:t>
            </a:r>
            <a:r>
              <a:rPr lang="en-US" sz="3600" i="1" dirty="0">
                <a:solidFill>
                  <a:schemeClr val="tx1"/>
                </a:solidFill>
              </a:rPr>
              <a:t>contamination effect</a:t>
            </a:r>
            <a:r>
              <a:rPr lang="en-US" sz="3600" dirty="0">
                <a:solidFill>
                  <a:schemeClr val="tx1"/>
                </a:solidFill>
              </a:rPr>
              <a:t>) </a:t>
            </a:r>
            <a:r>
              <a:rPr lang="en-US" sz="3600" b="1" i="1" dirty="0" err="1">
                <a:solidFill>
                  <a:schemeClr val="tx1"/>
                </a:solidFill>
              </a:rPr>
              <a:t>efektam</a:t>
            </a:r>
            <a:r>
              <a:rPr lang="en-US" sz="3600" dirty="0">
                <a:solidFill>
                  <a:schemeClr val="tx1"/>
                </a:solidFill>
              </a:rPr>
              <a:t>. </a:t>
            </a:r>
            <a:r>
              <a:rPr lang="en-US" sz="3600" dirty="0" err="1">
                <a:solidFill>
                  <a:schemeClr val="tx1"/>
                </a:solidFill>
              </a:rPr>
              <a:t>Šis</a:t>
            </a:r>
            <a:r>
              <a:rPr lang="en-US" sz="3600" dirty="0">
                <a:solidFill>
                  <a:schemeClr val="tx1"/>
                </a:solidFill>
              </a:rPr>
              <a:t> </a:t>
            </a:r>
            <a:r>
              <a:rPr lang="en-US" sz="3600" dirty="0" err="1">
                <a:solidFill>
                  <a:srgbClr val="FF0000"/>
                </a:solidFill>
              </a:rPr>
              <a:t>samaitātā</a:t>
            </a:r>
            <a:r>
              <a:rPr lang="en-US" sz="3600" dirty="0">
                <a:solidFill>
                  <a:srgbClr val="FF0000"/>
                </a:solidFill>
              </a:rPr>
              <a:t> </a:t>
            </a:r>
            <a:r>
              <a:rPr lang="en-US" sz="3600" dirty="0" err="1">
                <a:solidFill>
                  <a:srgbClr val="FF0000"/>
                </a:solidFill>
              </a:rPr>
              <a:t>pakalpojuma</a:t>
            </a:r>
            <a:r>
              <a:rPr lang="en-US" sz="3600" dirty="0">
                <a:solidFill>
                  <a:srgbClr val="FF0000"/>
                </a:solidFill>
              </a:rPr>
              <a:t> </a:t>
            </a:r>
            <a:r>
              <a:rPr lang="en-US" sz="3600" dirty="0" err="1">
                <a:solidFill>
                  <a:srgbClr val="FF0000"/>
                </a:solidFill>
              </a:rPr>
              <a:t>pieredzes</a:t>
            </a:r>
            <a:r>
              <a:rPr lang="en-US" sz="3600" dirty="0">
                <a:solidFill>
                  <a:srgbClr val="FF0000"/>
                </a:solidFill>
              </a:rPr>
              <a:t> </a:t>
            </a:r>
            <a:r>
              <a:rPr lang="en-US" sz="3600" dirty="0" err="1">
                <a:solidFill>
                  <a:srgbClr val="FF0000"/>
                </a:solidFill>
              </a:rPr>
              <a:t>efekts</a:t>
            </a:r>
            <a:r>
              <a:rPr lang="en-US" sz="3600" dirty="0">
                <a:solidFill>
                  <a:srgbClr val="FF0000"/>
                </a:solidFill>
              </a:rPr>
              <a:t> </a:t>
            </a:r>
            <a:r>
              <a:rPr lang="en-US" sz="3600" dirty="0" err="1">
                <a:solidFill>
                  <a:srgbClr val="FF0000"/>
                </a:solidFill>
              </a:rPr>
              <a:t>ietekmē</a:t>
            </a:r>
            <a:r>
              <a:rPr lang="en-US" sz="3600" dirty="0">
                <a:solidFill>
                  <a:srgbClr val="FF0000"/>
                </a:solidFill>
              </a:rPr>
              <a:t> </a:t>
            </a:r>
            <a:r>
              <a:rPr lang="en-US" sz="3600" dirty="0" err="1">
                <a:solidFill>
                  <a:srgbClr val="FF0000"/>
                </a:solidFill>
              </a:rPr>
              <a:t>klienta</a:t>
            </a:r>
            <a:r>
              <a:rPr lang="en-US" sz="3600" dirty="0">
                <a:solidFill>
                  <a:srgbClr val="FF0000"/>
                </a:solidFill>
              </a:rPr>
              <a:t> </a:t>
            </a:r>
            <a:r>
              <a:rPr lang="en-US" sz="3600" dirty="0" err="1">
                <a:solidFill>
                  <a:srgbClr val="FF0000"/>
                </a:solidFill>
              </a:rPr>
              <a:t>uztveri</a:t>
            </a:r>
            <a:r>
              <a:rPr lang="en-US" sz="3600" dirty="0">
                <a:solidFill>
                  <a:srgbClr val="FF0000"/>
                </a:solidFill>
              </a:rPr>
              <a:t> </a:t>
            </a:r>
            <a:r>
              <a:rPr lang="en-US" sz="3600" dirty="0" err="1">
                <a:solidFill>
                  <a:srgbClr val="FF0000"/>
                </a:solidFill>
              </a:rPr>
              <a:t>attiecībā</a:t>
            </a:r>
            <a:r>
              <a:rPr lang="en-US" sz="3600" dirty="0">
                <a:solidFill>
                  <a:srgbClr val="FF0000"/>
                </a:solidFill>
              </a:rPr>
              <a:t> </a:t>
            </a:r>
            <a:r>
              <a:rPr lang="en-US" sz="3600" dirty="0" err="1">
                <a:solidFill>
                  <a:schemeClr val="tx1"/>
                </a:solidFill>
              </a:rPr>
              <a:t>uz</a:t>
            </a:r>
            <a:r>
              <a:rPr lang="en-US" sz="3600" dirty="0">
                <a:solidFill>
                  <a:schemeClr val="tx1"/>
                </a:solidFill>
              </a:rPr>
              <a:t> </a:t>
            </a:r>
            <a:r>
              <a:rPr lang="en-US" sz="3600" dirty="0" err="1">
                <a:solidFill>
                  <a:schemeClr val="tx1"/>
                </a:solidFill>
              </a:rPr>
              <a:t>citiem</a:t>
            </a:r>
            <a:r>
              <a:rPr lang="en-US" sz="3600" dirty="0">
                <a:solidFill>
                  <a:schemeClr val="tx1"/>
                </a:solidFill>
              </a:rPr>
              <a:t> </a:t>
            </a:r>
            <a:r>
              <a:rPr lang="en-US" sz="3600" dirty="0" err="1">
                <a:solidFill>
                  <a:schemeClr val="tx1"/>
                </a:solidFill>
              </a:rPr>
              <a:t>pakalpojumiem</a:t>
            </a:r>
            <a:r>
              <a:rPr lang="en-US" sz="3600" dirty="0">
                <a:solidFill>
                  <a:schemeClr val="tx1"/>
                </a:solidFill>
              </a:rPr>
              <a:t>, </a:t>
            </a:r>
            <a:r>
              <a:rPr lang="en-US" sz="3600" dirty="0" err="1">
                <a:solidFill>
                  <a:schemeClr val="tx1"/>
                </a:solidFill>
              </a:rPr>
              <a:t>tostarp</a:t>
            </a:r>
            <a:r>
              <a:rPr lang="en-US" sz="3600" dirty="0">
                <a:solidFill>
                  <a:schemeClr val="tx1"/>
                </a:solidFill>
              </a:rPr>
              <a:t> </a:t>
            </a:r>
            <a:r>
              <a:rPr lang="en-US" sz="3600" dirty="0" err="1">
                <a:solidFill>
                  <a:schemeClr val="tx1"/>
                </a:solidFill>
              </a:rPr>
              <a:t>arī</a:t>
            </a:r>
            <a:r>
              <a:rPr lang="en-US" sz="3600" dirty="0">
                <a:solidFill>
                  <a:srgbClr val="FF0000"/>
                </a:solidFill>
              </a:rPr>
              <a:t> </a:t>
            </a:r>
            <a:r>
              <a:rPr lang="en-US" sz="3600" dirty="0" err="1">
                <a:solidFill>
                  <a:srgbClr val="FF0000"/>
                </a:solidFill>
              </a:rPr>
              <a:t>ar</a:t>
            </a:r>
            <a:r>
              <a:rPr lang="en-US" sz="3600" dirty="0">
                <a:solidFill>
                  <a:srgbClr val="FF0000"/>
                </a:solidFill>
              </a:rPr>
              <a:t> </a:t>
            </a:r>
            <a:r>
              <a:rPr lang="en-US" sz="3600" dirty="0" err="1">
                <a:solidFill>
                  <a:srgbClr val="FF0000"/>
                </a:solidFill>
              </a:rPr>
              <a:t>nesaistītiem</a:t>
            </a:r>
            <a:r>
              <a:rPr lang="en-US" sz="3600" dirty="0">
                <a:solidFill>
                  <a:srgbClr val="FF0000"/>
                </a:solidFill>
              </a:rPr>
              <a:t> </a:t>
            </a:r>
            <a:r>
              <a:rPr lang="en-US" sz="3600" dirty="0" err="1">
                <a:solidFill>
                  <a:srgbClr val="FF0000"/>
                </a:solidFill>
              </a:rPr>
              <a:t>pakalpojumiem</a:t>
            </a:r>
            <a:r>
              <a:rPr lang="en-US" sz="3600" dirty="0">
                <a:solidFill>
                  <a:srgbClr val="FF0000"/>
                </a:solidFill>
              </a:rPr>
              <a:t>. </a:t>
            </a:r>
            <a:r>
              <a:rPr lang="lv-LV" sz="3600" dirty="0">
                <a:solidFill>
                  <a:srgbClr val="FF0000"/>
                </a:solidFill>
              </a:rPr>
              <a:t/>
            </a:r>
            <a:br>
              <a:rPr lang="lv-LV" sz="3600" dirty="0">
                <a:solidFill>
                  <a:srgbClr val="FF0000"/>
                </a:solidFill>
              </a:rPr>
            </a:br>
            <a:r>
              <a:rPr lang="en-US" sz="3600" dirty="0" err="1">
                <a:solidFill>
                  <a:schemeClr val="tx1"/>
                </a:solidFill>
              </a:rPr>
              <a:t>Tā</a:t>
            </a:r>
            <a:r>
              <a:rPr lang="en-US" sz="3600" dirty="0">
                <a:solidFill>
                  <a:schemeClr val="tx1"/>
                </a:solidFill>
              </a:rPr>
              <a:t> </a:t>
            </a:r>
            <a:r>
              <a:rPr lang="en-US" sz="3600" dirty="0" err="1">
                <a:solidFill>
                  <a:schemeClr val="tx1"/>
                </a:solidFill>
              </a:rPr>
              <a:t>saucamais</a:t>
            </a:r>
            <a:r>
              <a:rPr lang="en-US" sz="3600" dirty="0">
                <a:solidFill>
                  <a:schemeClr val="tx1"/>
                </a:solidFill>
              </a:rPr>
              <a:t> </a:t>
            </a:r>
            <a:r>
              <a:rPr lang="en-US" sz="3600" b="1" i="1" dirty="0" err="1">
                <a:solidFill>
                  <a:schemeClr val="tx1"/>
                </a:solidFill>
              </a:rPr>
              <a:t>putekšņu</a:t>
            </a:r>
            <a:r>
              <a:rPr lang="en-US" sz="3600" b="1" i="1" dirty="0">
                <a:solidFill>
                  <a:schemeClr val="tx1"/>
                </a:solidFill>
              </a:rPr>
              <a:t> </a:t>
            </a:r>
            <a:r>
              <a:rPr lang="en-US" sz="3600" b="1" i="1" dirty="0" err="1">
                <a:solidFill>
                  <a:schemeClr val="tx1"/>
                </a:solidFill>
              </a:rPr>
              <a:t>efekts</a:t>
            </a:r>
            <a:r>
              <a:rPr lang="en-US" sz="3600" b="1" i="1" dirty="0">
                <a:solidFill>
                  <a:schemeClr val="tx1"/>
                </a:solidFill>
              </a:rPr>
              <a:t> </a:t>
            </a:r>
            <a:r>
              <a:rPr lang="en-US" sz="3600" dirty="0">
                <a:solidFill>
                  <a:schemeClr val="tx1"/>
                </a:solidFill>
              </a:rPr>
              <a:t>(</a:t>
            </a:r>
            <a:r>
              <a:rPr lang="en-US" sz="3600" i="1" dirty="0">
                <a:solidFill>
                  <a:schemeClr val="tx1"/>
                </a:solidFill>
              </a:rPr>
              <a:t>pollination effect</a:t>
            </a:r>
            <a:r>
              <a:rPr lang="en-US" sz="3600" dirty="0">
                <a:solidFill>
                  <a:schemeClr val="tx1"/>
                </a:solidFill>
              </a:rPr>
              <a:t>) </a:t>
            </a:r>
            <a:r>
              <a:rPr lang="en-US" sz="3600" dirty="0" err="1">
                <a:solidFill>
                  <a:schemeClr val="tx1"/>
                </a:solidFill>
              </a:rPr>
              <a:t>ir</a:t>
            </a:r>
            <a:r>
              <a:rPr lang="en-US" sz="3600" dirty="0">
                <a:solidFill>
                  <a:schemeClr val="tx1"/>
                </a:solidFill>
              </a:rPr>
              <a:t> </a:t>
            </a:r>
            <a:r>
              <a:rPr lang="en-US" sz="3600" dirty="0" err="1">
                <a:solidFill>
                  <a:schemeClr val="tx1"/>
                </a:solidFill>
              </a:rPr>
              <a:t>izcēlies</a:t>
            </a:r>
            <a:r>
              <a:rPr lang="en-US" sz="3600" dirty="0">
                <a:solidFill>
                  <a:schemeClr val="tx1"/>
                </a:solidFill>
              </a:rPr>
              <a:t> </a:t>
            </a:r>
            <a:r>
              <a:rPr lang="en-US" sz="3600" u="sng" dirty="0">
                <a:solidFill>
                  <a:schemeClr val="tx1"/>
                </a:solidFill>
              </a:rPr>
              <a:t>no </a:t>
            </a:r>
            <a:r>
              <a:rPr lang="en-US" sz="3600" u="sng" dirty="0" err="1">
                <a:solidFill>
                  <a:schemeClr val="tx1"/>
                </a:solidFill>
              </a:rPr>
              <a:t>pozitīvās</a:t>
            </a:r>
            <a:r>
              <a:rPr lang="en-US" sz="3600" u="sng" dirty="0">
                <a:solidFill>
                  <a:schemeClr val="tx1"/>
                </a:solidFill>
              </a:rPr>
              <a:t> </a:t>
            </a:r>
            <a:r>
              <a:rPr lang="en-US" sz="3600" u="sng" dirty="0" err="1">
                <a:solidFill>
                  <a:schemeClr val="tx1"/>
                </a:solidFill>
              </a:rPr>
              <a:t>pakalpojuma</a:t>
            </a:r>
            <a:r>
              <a:rPr lang="en-US" sz="3600" u="sng" dirty="0">
                <a:solidFill>
                  <a:schemeClr val="tx1"/>
                </a:solidFill>
              </a:rPr>
              <a:t> </a:t>
            </a:r>
            <a:r>
              <a:rPr lang="en-US" sz="3600" u="sng" dirty="0" err="1">
                <a:solidFill>
                  <a:schemeClr val="tx1"/>
                </a:solidFill>
              </a:rPr>
              <a:t>pieredzes</a:t>
            </a:r>
            <a:r>
              <a:rPr lang="en-US" sz="3600" u="sng" dirty="0">
                <a:solidFill>
                  <a:schemeClr val="tx1"/>
                </a:solidFill>
              </a:rPr>
              <a:t> </a:t>
            </a:r>
            <a:r>
              <a:rPr lang="en-US" sz="3600" u="sng" dirty="0" err="1">
                <a:solidFill>
                  <a:schemeClr val="tx1"/>
                </a:solidFill>
              </a:rPr>
              <a:t>ietekmes</a:t>
            </a:r>
            <a:r>
              <a:rPr lang="en-US" sz="3600" u="sng" dirty="0">
                <a:solidFill>
                  <a:schemeClr val="tx1"/>
                </a:solidFill>
              </a:rPr>
              <a:t> </a:t>
            </a:r>
            <a:r>
              <a:rPr lang="en-US" sz="3600" dirty="0" err="1">
                <a:solidFill>
                  <a:schemeClr val="tx1"/>
                </a:solidFill>
              </a:rPr>
              <a:t>uz</a:t>
            </a:r>
            <a:r>
              <a:rPr lang="en-US" sz="3600" dirty="0">
                <a:solidFill>
                  <a:schemeClr val="tx1"/>
                </a:solidFill>
              </a:rPr>
              <a:t> </a:t>
            </a:r>
            <a:r>
              <a:rPr lang="en-US" sz="3600" dirty="0" err="1">
                <a:solidFill>
                  <a:schemeClr val="tx1"/>
                </a:solidFill>
              </a:rPr>
              <a:t>nākotnes</a:t>
            </a:r>
            <a:r>
              <a:rPr lang="en-US" sz="3600" dirty="0">
                <a:solidFill>
                  <a:schemeClr val="tx1"/>
                </a:solidFill>
              </a:rPr>
              <a:t> </a:t>
            </a:r>
            <a:r>
              <a:rPr lang="en-US" sz="3600" dirty="0" err="1">
                <a:solidFill>
                  <a:schemeClr val="tx1"/>
                </a:solidFill>
              </a:rPr>
              <a:t>pakalpojuma</a:t>
            </a:r>
            <a:r>
              <a:rPr lang="en-US" sz="3600" dirty="0">
                <a:solidFill>
                  <a:schemeClr val="tx1"/>
                </a:solidFill>
              </a:rPr>
              <a:t> </a:t>
            </a:r>
            <a:r>
              <a:rPr lang="en-US" sz="3600" dirty="0" err="1">
                <a:solidFill>
                  <a:schemeClr val="tx1"/>
                </a:solidFill>
              </a:rPr>
              <a:t>iznākumiem</a:t>
            </a:r>
            <a:r>
              <a:rPr lang="en-US" sz="3600" dirty="0">
                <a:solidFill>
                  <a:schemeClr val="tx1"/>
                </a:solidFill>
              </a:rPr>
              <a:t>. </a:t>
            </a:r>
            <a:r>
              <a:rPr lang="en-US" sz="3600" dirty="0" err="1">
                <a:solidFill>
                  <a:schemeClr val="tx1"/>
                </a:solidFill>
              </a:rPr>
              <a:t>Līdzīgi</a:t>
            </a:r>
            <a:r>
              <a:rPr lang="en-US" sz="3600" dirty="0">
                <a:solidFill>
                  <a:schemeClr val="tx1"/>
                </a:solidFill>
              </a:rPr>
              <a:t> </a:t>
            </a:r>
            <a:r>
              <a:rPr lang="en-US" sz="3600" dirty="0" err="1">
                <a:solidFill>
                  <a:schemeClr val="tx1"/>
                </a:solidFill>
              </a:rPr>
              <a:t>kā</a:t>
            </a:r>
            <a:r>
              <a:rPr lang="en-US" sz="3600" dirty="0">
                <a:solidFill>
                  <a:schemeClr val="tx1"/>
                </a:solidFill>
              </a:rPr>
              <a:t> </a:t>
            </a:r>
            <a:r>
              <a:rPr lang="en-US" sz="3600" i="1" dirty="0" err="1">
                <a:solidFill>
                  <a:schemeClr val="tx1"/>
                </a:solidFill>
              </a:rPr>
              <a:t>samaitātais</a:t>
            </a:r>
            <a:r>
              <a:rPr lang="en-US" sz="3600" i="1" dirty="0">
                <a:solidFill>
                  <a:schemeClr val="tx1"/>
                </a:solidFill>
              </a:rPr>
              <a:t> </a:t>
            </a:r>
            <a:r>
              <a:rPr lang="en-US" sz="3600" i="1" dirty="0" err="1">
                <a:solidFill>
                  <a:schemeClr val="tx1"/>
                </a:solidFill>
              </a:rPr>
              <a:t>efekts</a:t>
            </a:r>
            <a:r>
              <a:rPr lang="en-US" sz="3600" dirty="0">
                <a:solidFill>
                  <a:schemeClr val="tx1"/>
                </a:solidFill>
              </a:rPr>
              <a:t>, </a:t>
            </a:r>
            <a:r>
              <a:rPr lang="en-US" sz="3600" dirty="0" err="1">
                <a:solidFill>
                  <a:schemeClr val="tx1"/>
                </a:solidFill>
              </a:rPr>
              <a:t>arī</a:t>
            </a:r>
            <a:r>
              <a:rPr lang="en-US" sz="3600" dirty="0">
                <a:solidFill>
                  <a:schemeClr val="tx1"/>
                </a:solidFill>
              </a:rPr>
              <a:t> </a:t>
            </a:r>
            <a:r>
              <a:rPr lang="en-US" sz="3600" i="1" dirty="0" err="1">
                <a:solidFill>
                  <a:schemeClr val="tx1"/>
                </a:solidFill>
              </a:rPr>
              <a:t>putekšņu</a:t>
            </a:r>
            <a:r>
              <a:rPr lang="en-US" sz="3600" i="1" dirty="0">
                <a:solidFill>
                  <a:schemeClr val="tx1"/>
                </a:solidFill>
              </a:rPr>
              <a:t> </a:t>
            </a:r>
            <a:r>
              <a:rPr lang="en-US" sz="3600" i="1" dirty="0" err="1">
                <a:solidFill>
                  <a:schemeClr val="tx1"/>
                </a:solidFill>
              </a:rPr>
              <a:t>efekts</a:t>
            </a:r>
            <a:r>
              <a:rPr lang="en-US" sz="3600" i="1" dirty="0">
                <a:solidFill>
                  <a:schemeClr val="tx1"/>
                </a:solidFill>
              </a:rPr>
              <a:t> </a:t>
            </a:r>
            <a:r>
              <a:rPr lang="en-US" sz="3600" dirty="0" err="1">
                <a:solidFill>
                  <a:schemeClr val="tx1"/>
                </a:solidFill>
              </a:rPr>
              <a:t>var</a:t>
            </a:r>
            <a:r>
              <a:rPr lang="en-US" sz="3600" dirty="0">
                <a:solidFill>
                  <a:schemeClr val="tx1"/>
                </a:solidFill>
              </a:rPr>
              <a:t> </a:t>
            </a:r>
            <a:r>
              <a:rPr lang="en-US" sz="3600" dirty="0" err="1">
                <a:solidFill>
                  <a:schemeClr val="tx1"/>
                </a:solidFill>
              </a:rPr>
              <a:t>atstāt</a:t>
            </a:r>
            <a:r>
              <a:rPr lang="en-US" sz="3600" dirty="0">
                <a:solidFill>
                  <a:schemeClr val="tx1"/>
                </a:solidFill>
              </a:rPr>
              <a:t> </a:t>
            </a:r>
            <a:r>
              <a:rPr lang="en-US" sz="3600" dirty="0" err="1">
                <a:solidFill>
                  <a:schemeClr val="tx1"/>
                </a:solidFill>
              </a:rPr>
              <a:t>ietekmi</a:t>
            </a:r>
            <a:r>
              <a:rPr lang="en-US" sz="3600" dirty="0">
                <a:solidFill>
                  <a:schemeClr val="tx1"/>
                </a:solidFill>
              </a:rPr>
              <a:t> </a:t>
            </a:r>
            <a:r>
              <a:rPr lang="en-US" sz="3600" dirty="0" err="1">
                <a:solidFill>
                  <a:schemeClr val="tx1"/>
                </a:solidFill>
              </a:rPr>
              <a:t>uz</a:t>
            </a:r>
            <a:r>
              <a:rPr lang="en-US" sz="3600" dirty="0">
                <a:solidFill>
                  <a:schemeClr val="tx1"/>
                </a:solidFill>
              </a:rPr>
              <a:t> </a:t>
            </a:r>
            <a:r>
              <a:rPr lang="en-US" sz="3600" dirty="0" err="1">
                <a:solidFill>
                  <a:schemeClr val="tx1"/>
                </a:solidFill>
              </a:rPr>
              <a:t>pakalpojuma</a:t>
            </a:r>
            <a:r>
              <a:rPr lang="en-US" sz="3600" dirty="0">
                <a:solidFill>
                  <a:schemeClr val="tx1"/>
                </a:solidFill>
              </a:rPr>
              <a:t> </a:t>
            </a:r>
            <a:r>
              <a:rPr lang="en-US" sz="3600" dirty="0" err="1">
                <a:solidFill>
                  <a:schemeClr val="tx1"/>
                </a:solidFill>
              </a:rPr>
              <a:t>piegādātāju</a:t>
            </a:r>
            <a:r>
              <a:rPr lang="en-US" sz="3600" dirty="0">
                <a:solidFill>
                  <a:schemeClr val="tx1"/>
                </a:solidFill>
              </a:rPr>
              <a:t> </a:t>
            </a:r>
            <a:r>
              <a:rPr lang="en-US" sz="3600" dirty="0" err="1">
                <a:solidFill>
                  <a:schemeClr val="tx1"/>
                </a:solidFill>
              </a:rPr>
              <a:t>nākotnē</a:t>
            </a:r>
            <a:r>
              <a:rPr lang="en-US" sz="3600" dirty="0">
                <a:solidFill>
                  <a:schemeClr val="tx1"/>
                </a:solidFill>
              </a:rPr>
              <a:t>, </a:t>
            </a:r>
            <a:r>
              <a:rPr lang="en-US" sz="3600" dirty="0" err="1">
                <a:solidFill>
                  <a:schemeClr val="tx1"/>
                </a:solidFill>
              </a:rPr>
              <a:t>pateicoties</a:t>
            </a:r>
            <a:r>
              <a:rPr lang="en-US" sz="3600" dirty="0">
                <a:solidFill>
                  <a:schemeClr val="tx1"/>
                </a:solidFill>
              </a:rPr>
              <a:t> </a:t>
            </a:r>
            <a:r>
              <a:rPr lang="en-US" sz="3600" dirty="0" err="1">
                <a:solidFill>
                  <a:schemeClr val="tx1"/>
                </a:solidFill>
              </a:rPr>
              <a:t>citiem</a:t>
            </a:r>
            <a:r>
              <a:rPr lang="en-US" sz="3600" dirty="0">
                <a:solidFill>
                  <a:schemeClr val="tx1"/>
                </a:solidFill>
              </a:rPr>
              <a:t> </a:t>
            </a:r>
            <a:r>
              <a:rPr lang="en-US" sz="3600" dirty="0" err="1">
                <a:solidFill>
                  <a:schemeClr val="tx1"/>
                </a:solidFill>
              </a:rPr>
              <a:t>pakalpojuma</a:t>
            </a:r>
            <a:r>
              <a:rPr lang="en-US" sz="3600" dirty="0">
                <a:solidFill>
                  <a:schemeClr val="tx1"/>
                </a:solidFill>
              </a:rPr>
              <a:t> </a:t>
            </a:r>
            <a:r>
              <a:rPr lang="en-US" sz="3600" dirty="0" err="1">
                <a:solidFill>
                  <a:schemeClr val="tx1"/>
                </a:solidFill>
              </a:rPr>
              <a:t>piegādātājiem</a:t>
            </a:r>
            <a:r>
              <a:rPr lang="en-US" sz="3600" dirty="0">
                <a:solidFill>
                  <a:schemeClr val="tx1"/>
                </a:solidFill>
              </a:rPr>
              <a:t> </a:t>
            </a:r>
            <a:r>
              <a:rPr lang="en-US" sz="3600" dirty="0" err="1">
                <a:solidFill>
                  <a:schemeClr val="tx1"/>
                </a:solidFill>
              </a:rPr>
              <a:t>vai</a:t>
            </a:r>
            <a:r>
              <a:rPr lang="en-US" sz="3600" dirty="0">
                <a:solidFill>
                  <a:schemeClr val="tx1"/>
                </a:solidFill>
              </a:rPr>
              <a:t> pat </a:t>
            </a:r>
            <a:r>
              <a:rPr lang="en-US" sz="3600" dirty="0" err="1">
                <a:solidFill>
                  <a:schemeClr val="tx1"/>
                </a:solidFill>
              </a:rPr>
              <a:t>atšķirīgiem</a:t>
            </a:r>
            <a:r>
              <a:rPr lang="en-US" sz="3600" dirty="0">
                <a:solidFill>
                  <a:schemeClr val="tx1"/>
                </a:solidFill>
              </a:rPr>
              <a:t> </a:t>
            </a:r>
            <a:r>
              <a:rPr lang="en-US" sz="3600" dirty="0" err="1">
                <a:solidFill>
                  <a:schemeClr val="tx1"/>
                </a:solidFill>
              </a:rPr>
              <a:t>pakalpojumiem</a:t>
            </a:r>
            <a:r>
              <a:rPr lang="en-US" sz="3600" dirty="0">
                <a:solidFill>
                  <a:schemeClr val="tx1"/>
                </a:solidFill>
              </a:rPr>
              <a:t>. </a:t>
            </a:r>
            <a:r>
              <a:rPr lang="en-US" sz="3600" dirty="0" err="1">
                <a:solidFill>
                  <a:schemeClr val="tx1"/>
                </a:solidFill>
              </a:rPr>
              <a:t>Piem</a:t>
            </a:r>
            <a:r>
              <a:rPr lang="lv-LV" sz="3600" dirty="0">
                <a:solidFill>
                  <a:schemeClr val="tx1"/>
                </a:solidFill>
              </a:rPr>
              <a:t>.(frizētavas </a:t>
            </a:r>
            <a:r>
              <a:rPr lang="lv-LV" sz="3600" dirty="0" err="1">
                <a:solidFill>
                  <a:schemeClr val="tx1"/>
                </a:solidFill>
              </a:rPr>
              <a:t>pakalpoj</a:t>
            </a:r>
            <a:r>
              <a:rPr lang="lv-LV" sz="3600" dirty="0">
                <a:solidFill>
                  <a:schemeClr val="tx1"/>
                </a:solidFill>
              </a:rPr>
              <a:t>.)</a:t>
            </a: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endParaRPr lang="en-US" sz="3600" dirty="0">
              <a:solidFill>
                <a:schemeClr val="tx1"/>
              </a:solidFill>
            </a:endParaRPr>
          </a:p>
        </p:txBody>
      </p:sp>
      <p:sp>
        <p:nvSpPr>
          <p:cNvPr id="3" name="Rectangle 2"/>
          <p:cNvSpPr/>
          <p:nvPr/>
        </p:nvSpPr>
        <p:spPr>
          <a:xfrm>
            <a:off x="1670844" y="10827048"/>
            <a:ext cx="17214850" cy="276999"/>
          </a:xfrm>
          <a:prstGeom prst="rect">
            <a:avLst/>
          </a:prstGeom>
        </p:spPr>
        <p:txBody>
          <a:bodyPr wrap="square">
            <a:spAutoFit/>
          </a:bodyPr>
          <a:lstStyle/>
          <a:p>
            <a:r>
              <a:rPr lang="en-US" sz="1200" dirty="0" smtClean="0"/>
              <a:t>Donnelly,</a:t>
            </a:r>
            <a:r>
              <a:rPr lang="lv-LV" sz="1200" dirty="0" smtClean="0"/>
              <a:t>M.</a:t>
            </a:r>
            <a:r>
              <a:rPr lang="en-US" sz="1200" dirty="0" smtClean="0"/>
              <a:t>, </a:t>
            </a:r>
            <a:r>
              <a:rPr lang="en-US" sz="1200" dirty="0"/>
              <a:t>J</a:t>
            </a:r>
            <a:r>
              <a:rPr lang="en-US" sz="1200" dirty="0" smtClean="0"/>
              <a:t>., Russell</a:t>
            </a:r>
            <a:r>
              <a:rPr lang="lv-LV" sz="1200" dirty="0" smtClean="0"/>
              <a:t>, K. R. (</a:t>
            </a:r>
            <a:r>
              <a:rPr lang="en-US" sz="1200" dirty="0" smtClean="0"/>
              <a:t>2006</a:t>
            </a:r>
            <a:r>
              <a:rPr lang="lv-LV" sz="1200" dirty="0" smtClean="0"/>
              <a:t>).</a:t>
            </a:r>
            <a:r>
              <a:rPr lang="en-US" sz="1200" dirty="0" smtClean="0"/>
              <a:t> </a:t>
            </a:r>
            <a:r>
              <a:rPr lang="en-US" sz="1200" dirty="0"/>
              <a:t>Assessing the quality of police services using SERVQUAL. Policing: An International Journal of Police Strategies &amp; Management, </a:t>
            </a:r>
            <a:r>
              <a:rPr lang="en-US" sz="1200" dirty="0" smtClean="0"/>
              <a:t>Vol.29,</a:t>
            </a:r>
            <a:r>
              <a:rPr lang="lv-LV" sz="1200" dirty="0" smtClean="0"/>
              <a:t> (</a:t>
            </a:r>
            <a:r>
              <a:rPr lang="en-US" sz="1200" dirty="0" smtClean="0"/>
              <a:t>1</a:t>
            </a:r>
            <a:r>
              <a:rPr lang="lv-LV" sz="1200" dirty="0" smtClean="0"/>
              <a:t>)</a:t>
            </a:r>
            <a:r>
              <a:rPr lang="en-US" sz="1200" dirty="0" smtClean="0"/>
              <a:t>,, p</a:t>
            </a:r>
            <a:r>
              <a:rPr lang="lv-LV" sz="1200" dirty="0" smtClean="0"/>
              <a:t>p</a:t>
            </a:r>
            <a:r>
              <a:rPr lang="en-US" sz="1200" dirty="0" smtClean="0"/>
              <a:t>. </a:t>
            </a:r>
            <a:r>
              <a:rPr lang="en-US" sz="1200" dirty="0"/>
              <a:t>92-105</a:t>
            </a:r>
          </a:p>
        </p:txBody>
      </p:sp>
    </p:spTree>
    <p:extLst>
      <p:ext uri="{BB962C8B-B14F-4D97-AF65-F5344CB8AC3E}">
        <p14:creationId xmlns:p14="http://schemas.microsoft.com/office/powerpoint/2010/main" val="2939218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45" y="1844675"/>
            <a:ext cx="10363200" cy="4024179"/>
          </a:xfrm>
        </p:spPr>
        <p:txBody>
          <a:bodyPr/>
          <a:lstStyle/>
          <a:p>
            <a:r>
              <a:rPr lang="lv-LV" sz="8800" dirty="0">
                <a:solidFill>
                  <a:schemeClr val="tx1"/>
                </a:solidFill>
              </a:rPr>
              <a:t>SERVQUAL metode</a:t>
            </a:r>
            <a:br>
              <a:rPr lang="lv-LV" sz="8800" dirty="0">
                <a:solidFill>
                  <a:schemeClr val="tx1"/>
                </a:solidFill>
              </a:rPr>
            </a:br>
            <a:r>
              <a:rPr lang="en-US" sz="8800" dirty="0">
                <a:solidFill>
                  <a:schemeClr val="tx1"/>
                </a:solidFill>
              </a:rPr>
              <a:t/>
            </a:r>
            <a:br>
              <a:rPr lang="en-US" sz="8800" dirty="0">
                <a:solidFill>
                  <a:schemeClr val="tx1"/>
                </a:solidFill>
              </a:rPr>
            </a:br>
            <a:endParaRPr lang="en-US" dirty="0">
              <a:solidFill>
                <a:schemeClr val="tx1"/>
              </a:solidFill>
            </a:endParaRPr>
          </a:p>
        </p:txBody>
      </p:sp>
      <p:sp>
        <p:nvSpPr>
          <p:cNvPr id="3" name="Rectangle 2"/>
          <p:cNvSpPr/>
          <p:nvPr/>
        </p:nvSpPr>
        <p:spPr>
          <a:xfrm>
            <a:off x="832644" y="4639013"/>
            <a:ext cx="18821400" cy="5016758"/>
          </a:xfrm>
          <a:prstGeom prst="rect">
            <a:avLst/>
          </a:prstGeom>
        </p:spPr>
        <p:txBody>
          <a:bodyPr wrap="square">
            <a:spAutoFit/>
          </a:bodyPr>
          <a:lstStyle/>
          <a:p>
            <a:pPr algn="ctr"/>
            <a:r>
              <a:rPr lang="lv-LV" sz="4000" i="1" dirty="0"/>
              <a:t>SERVQUAL</a:t>
            </a:r>
            <a:r>
              <a:rPr lang="lv-LV" sz="4000" dirty="0"/>
              <a:t> metodes </a:t>
            </a:r>
            <a:r>
              <a:rPr lang="lv-LV" sz="4000" i="1" dirty="0"/>
              <a:t>mērķis</a:t>
            </a:r>
            <a:r>
              <a:rPr lang="lv-LV" sz="4000" dirty="0"/>
              <a:t> ir nevis noteikt klientu apmierinātību ar saņemto pakalpojumu, bet gan noskaidrot esošo atšķirību starp pieejamo pakalpojumu un izvirzītajām klientu vajadzībām, t.i., noteikt radušos “</a:t>
            </a:r>
            <a:r>
              <a:rPr lang="lv-LV" sz="4000" dirty="0">
                <a:solidFill>
                  <a:srgbClr val="FF0000"/>
                </a:solidFill>
              </a:rPr>
              <a:t>plaisu</a:t>
            </a:r>
            <a:r>
              <a:rPr lang="lv-LV" sz="4000" dirty="0"/>
              <a:t>”. SERVQUAL metodes izmantošanas uzdevums ir noskaidrot jebkādas </a:t>
            </a:r>
            <a:r>
              <a:rPr lang="lv-LV" sz="4000" u="sng" dirty="0"/>
              <a:t>esošās</a:t>
            </a:r>
            <a:r>
              <a:rPr lang="lv-LV" sz="4000" dirty="0"/>
              <a:t> vai </a:t>
            </a:r>
            <a:r>
              <a:rPr lang="lv-LV" sz="4000" u="sng" dirty="0"/>
              <a:t>iespējamajās</a:t>
            </a:r>
            <a:r>
              <a:rPr lang="lv-LV" sz="4000" dirty="0"/>
              <a:t> “plaisas” starp klientu cerībām un saņemto pakalpojumu. Pakalpojuma novērtēšana dod iespēju atklāt veidu, kādā var uzlabot esošo pakalpojuma vadīšanu, lai tā būtu vēl efektīvāka, vieglāk uztverama un integrētāka.</a:t>
            </a:r>
            <a:br>
              <a:rPr lang="lv-LV" sz="4000" dirty="0"/>
            </a:br>
            <a:endParaRPr lang="en-US" sz="4000" dirty="0"/>
          </a:p>
        </p:txBody>
      </p:sp>
      <p:sp>
        <p:nvSpPr>
          <p:cNvPr id="4" name="Rectangle 3"/>
          <p:cNvSpPr/>
          <p:nvPr/>
        </p:nvSpPr>
        <p:spPr>
          <a:xfrm>
            <a:off x="2364582" y="10760075"/>
            <a:ext cx="17754600" cy="276999"/>
          </a:xfrm>
          <a:prstGeom prst="rect">
            <a:avLst/>
          </a:prstGeom>
        </p:spPr>
        <p:txBody>
          <a:bodyPr wrap="square">
            <a:spAutoFit/>
          </a:bodyPr>
          <a:lstStyle/>
          <a:p>
            <a:r>
              <a:rPr lang="en-US" sz="1200" dirty="0"/>
              <a:t>Donnelly,</a:t>
            </a:r>
            <a:r>
              <a:rPr lang="lv-LV" sz="1200" dirty="0"/>
              <a:t>M.</a:t>
            </a:r>
            <a:r>
              <a:rPr lang="en-US" sz="1200" dirty="0"/>
              <a:t>, J., Russell</a:t>
            </a:r>
            <a:r>
              <a:rPr lang="lv-LV" sz="1200" dirty="0"/>
              <a:t>, K. R. (</a:t>
            </a:r>
            <a:r>
              <a:rPr lang="en-US" sz="1200" dirty="0"/>
              <a:t>2006</a:t>
            </a:r>
            <a:r>
              <a:rPr lang="lv-LV" sz="1200" dirty="0"/>
              <a:t>).</a:t>
            </a:r>
            <a:r>
              <a:rPr lang="en-US" sz="1200" dirty="0"/>
              <a:t> Assessing the quality of police services using SERVQUAL. Policing: An International Journal of Police Strategies &amp; Management, Vol.29,</a:t>
            </a:r>
            <a:r>
              <a:rPr lang="lv-LV" sz="1200" dirty="0"/>
              <a:t> (</a:t>
            </a:r>
            <a:r>
              <a:rPr lang="en-US" sz="1200" dirty="0"/>
              <a:t>1</a:t>
            </a:r>
            <a:r>
              <a:rPr lang="lv-LV" sz="1200" dirty="0"/>
              <a:t>)</a:t>
            </a:r>
            <a:r>
              <a:rPr lang="en-US" sz="1200" dirty="0"/>
              <a:t>,, p</a:t>
            </a:r>
            <a:r>
              <a:rPr lang="lv-LV" sz="1200" dirty="0"/>
              <a:t>p</a:t>
            </a:r>
            <a:r>
              <a:rPr lang="en-US" sz="1200" dirty="0"/>
              <a:t>. 92-105</a:t>
            </a:r>
          </a:p>
        </p:txBody>
      </p:sp>
    </p:spTree>
    <p:extLst>
      <p:ext uri="{BB962C8B-B14F-4D97-AF65-F5344CB8AC3E}">
        <p14:creationId xmlns:p14="http://schemas.microsoft.com/office/powerpoint/2010/main" val="3838961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9444" y="1616075"/>
            <a:ext cx="9379967" cy="1661993"/>
          </a:xfrm>
        </p:spPr>
        <p:txBody>
          <a:bodyPr/>
          <a:lstStyle/>
          <a:p>
            <a:r>
              <a:rPr lang="lv-LV" sz="3600" dirty="0">
                <a:solidFill>
                  <a:schemeClr val="tx1"/>
                </a:solidFill>
              </a:rPr>
              <a:t>Jēdziena SERVQUAL autori </a:t>
            </a:r>
            <a:r>
              <a:rPr lang="lv-LV" sz="3600" dirty="0" err="1">
                <a:solidFill>
                  <a:schemeClr val="tx1"/>
                </a:solidFill>
              </a:rPr>
              <a:t>Parasuraman</a:t>
            </a:r>
            <a:r>
              <a:rPr lang="lv-LV" sz="3600" dirty="0">
                <a:solidFill>
                  <a:schemeClr val="tx1"/>
                </a:solidFill>
              </a:rPr>
              <a:t>, </a:t>
            </a:r>
            <a:r>
              <a:rPr lang="lv-LV" sz="3600" dirty="0" err="1">
                <a:solidFill>
                  <a:schemeClr val="tx1"/>
                </a:solidFill>
              </a:rPr>
              <a:t>Zeithaml</a:t>
            </a:r>
            <a:r>
              <a:rPr lang="lv-LV" sz="3600" dirty="0">
                <a:solidFill>
                  <a:schemeClr val="tx1"/>
                </a:solidFill>
              </a:rPr>
              <a:t> un </a:t>
            </a:r>
            <a:r>
              <a:rPr lang="lv-LV" sz="3600" dirty="0" err="1">
                <a:solidFill>
                  <a:schemeClr val="tx1"/>
                </a:solidFill>
              </a:rPr>
              <a:t>Berry</a:t>
            </a:r>
            <a:r>
              <a:rPr lang="lv-LV" sz="3600" dirty="0">
                <a:solidFill>
                  <a:schemeClr val="tx1"/>
                </a:solidFill>
              </a:rPr>
              <a:t>  piedāvā perfektu klientu servisu sadalīt 5 vērtībās:</a:t>
            </a:r>
            <a:br>
              <a:rPr lang="lv-LV" sz="3600" dirty="0">
                <a:solidFill>
                  <a:schemeClr val="tx1"/>
                </a:solidFill>
              </a:rPr>
            </a:br>
            <a:endParaRPr lang="en-US" sz="3600" dirty="0"/>
          </a:p>
        </p:txBody>
      </p:sp>
      <p:sp>
        <p:nvSpPr>
          <p:cNvPr id="3" name="Rectangle 2"/>
          <p:cNvSpPr/>
          <p:nvPr/>
        </p:nvSpPr>
        <p:spPr>
          <a:xfrm>
            <a:off x="524160" y="4054475"/>
            <a:ext cx="17990567" cy="6863417"/>
          </a:xfrm>
          <a:prstGeom prst="rect">
            <a:avLst/>
          </a:prstGeom>
        </p:spPr>
        <p:txBody>
          <a:bodyPr wrap="square">
            <a:spAutoFit/>
          </a:bodyPr>
          <a:lstStyle/>
          <a:p>
            <a:pPr marL="571500" lvl="0" indent="-571500">
              <a:buFont typeface="Arial" panose="020B0604020202020204" pitchFamily="34" charset="0"/>
              <a:buChar char="•"/>
            </a:pPr>
            <a:r>
              <a:rPr lang="lv-LV" sz="4400" dirty="0" err="1"/>
              <a:t>Materiālie,taustāmie</a:t>
            </a:r>
            <a:r>
              <a:rPr lang="lv-LV" sz="4400" dirty="0"/>
              <a:t> aspekti (</a:t>
            </a:r>
            <a:r>
              <a:rPr lang="lv-LV" sz="4400" dirty="0" err="1"/>
              <a:t>Tangibles</a:t>
            </a:r>
            <a:r>
              <a:rPr lang="lv-LV" sz="4400" dirty="0"/>
              <a:t>)</a:t>
            </a:r>
          </a:p>
          <a:p>
            <a:pPr marL="571500" lvl="0" indent="-571500">
              <a:buFont typeface="Arial" panose="020B0604020202020204" pitchFamily="34" charset="0"/>
              <a:buChar char="•"/>
            </a:pPr>
            <a:r>
              <a:rPr lang="lv-LV" sz="4400" dirty="0"/>
              <a:t>Uzticamība (</a:t>
            </a:r>
            <a:r>
              <a:rPr lang="lv-LV" sz="4400" dirty="0" err="1"/>
              <a:t>Reliability</a:t>
            </a:r>
            <a:r>
              <a:rPr lang="lv-LV" sz="4400" dirty="0"/>
              <a:t>)- uzņēmuma spēja izpildīt klientam solīto precīzi un laikā. </a:t>
            </a:r>
          </a:p>
          <a:p>
            <a:pPr marL="571500" lvl="0" indent="-571500">
              <a:buFont typeface="Arial" panose="020B0604020202020204" pitchFamily="34" charset="0"/>
              <a:buChar char="•"/>
            </a:pPr>
            <a:r>
              <a:rPr lang="lv-LV" sz="4400" dirty="0"/>
              <a:t>Atsaucība (</a:t>
            </a:r>
            <a:r>
              <a:rPr lang="lv-LV" sz="4400" dirty="0" err="1"/>
              <a:t>Responsiveness</a:t>
            </a:r>
            <a:r>
              <a:rPr lang="lv-LV" sz="4400" dirty="0"/>
              <a:t>)- cik viegli, pēc klienta domām, uzņēmuma pārstāvis spēj reaģēt uz viņa pieprasījumu, vēlmēm un garastāvokli</a:t>
            </a:r>
          </a:p>
          <a:p>
            <a:pPr marL="571500" lvl="0" indent="-571500">
              <a:buFont typeface="Arial" panose="020B0604020202020204" pitchFamily="34" charset="0"/>
              <a:buChar char="•"/>
            </a:pPr>
            <a:r>
              <a:rPr lang="lv-LV" sz="4400" dirty="0"/>
              <a:t>Pārliecība (</a:t>
            </a:r>
            <a:r>
              <a:rPr lang="lv-LV" sz="4400" dirty="0" err="1"/>
              <a:t>Assurance</a:t>
            </a:r>
            <a:r>
              <a:rPr lang="lv-LV" sz="4400" dirty="0"/>
              <a:t>)- spēja izraisīt klienta uzticēšanos, kas saistīta ar sajūtu, ka uzņēmuma darbinieki ir kompetenti un sniedz savus pakalpojumus profesionāli.</a:t>
            </a:r>
          </a:p>
          <a:p>
            <a:pPr marL="571500" lvl="0" indent="-571500">
              <a:buFont typeface="Arial" panose="020B0604020202020204" pitchFamily="34" charset="0"/>
              <a:buChar char="•"/>
            </a:pPr>
            <a:r>
              <a:rPr lang="lv-LV" sz="4400" dirty="0"/>
              <a:t>Empātija (</a:t>
            </a:r>
            <a:r>
              <a:rPr lang="lv-LV" sz="4400" dirty="0" err="1"/>
              <a:t>Empathy</a:t>
            </a:r>
            <a:r>
              <a:rPr lang="lv-LV" sz="4400" dirty="0"/>
              <a:t>)</a:t>
            </a:r>
          </a:p>
        </p:txBody>
      </p:sp>
      <p:sp>
        <p:nvSpPr>
          <p:cNvPr id="4" name="Rectangle 3"/>
          <p:cNvSpPr/>
          <p:nvPr/>
        </p:nvSpPr>
        <p:spPr>
          <a:xfrm>
            <a:off x="11729244" y="10733226"/>
            <a:ext cx="7699608" cy="369332"/>
          </a:xfrm>
          <a:prstGeom prst="rect">
            <a:avLst/>
          </a:prstGeom>
        </p:spPr>
        <p:txBody>
          <a:bodyPr wrap="none">
            <a:spAutoFit/>
          </a:bodyPr>
          <a:lstStyle/>
          <a:p>
            <a:r>
              <a:rPr lang="en-US" dirty="0">
                <a:hlinkClick r:id="rId2"/>
              </a:rPr>
              <a:t>https://www.marketingstudyguide.com/understanding-the-servqual-model/</a:t>
            </a:r>
            <a:endParaRPr lang="en-US" dirty="0"/>
          </a:p>
        </p:txBody>
      </p:sp>
    </p:spTree>
    <p:extLst>
      <p:ext uri="{BB962C8B-B14F-4D97-AF65-F5344CB8AC3E}">
        <p14:creationId xmlns:p14="http://schemas.microsoft.com/office/powerpoint/2010/main" val="1960579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8" y="3869451"/>
            <a:ext cx="19583400" cy="5416868"/>
          </a:xfrm>
        </p:spPr>
        <p:txBody>
          <a:bodyPr/>
          <a:lstStyle/>
          <a:p>
            <a:r>
              <a:rPr lang="lv-LV" sz="4400" dirty="0">
                <a:solidFill>
                  <a:schemeClr val="tx1"/>
                </a:solidFill>
              </a:rPr>
              <a:t>Kad bija atlasīti rādītāji (komponenti), kurus varēja iekļaut SERVQUAL apkalpošanas kvalitātes novērtēšanas metodē, pētnieku grupa izveidoja oriģinālo 22 vienību SERVQUAL mērījuma </a:t>
            </a:r>
            <a:r>
              <a:rPr lang="lv-LV" sz="4400" dirty="0" err="1">
                <a:solidFill>
                  <a:schemeClr val="tx1"/>
                </a:solidFill>
              </a:rPr>
              <a:t>skalu.Šī</a:t>
            </a:r>
            <a:r>
              <a:rPr lang="lv-LV" sz="4400" dirty="0">
                <a:solidFill>
                  <a:schemeClr val="tx1"/>
                </a:solidFill>
              </a:rPr>
              <a:t> mērījuma skala patiesībā sastāvēja no jautājumiem, ar kuru palīdzību vajadzēja novērtēt iepriekš jau minētos </a:t>
            </a:r>
            <a:r>
              <a:rPr lang="lv-LV" sz="4400" dirty="0">
                <a:solidFill>
                  <a:srgbClr val="FF0000"/>
                </a:solidFill>
              </a:rPr>
              <a:t>5</a:t>
            </a:r>
            <a:r>
              <a:rPr lang="lv-LV" sz="4400" dirty="0">
                <a:solidFill>
                  <a:schemeClr val="tx1"/>
                </a:solidFill>
              </a:rPr>
              <a:t>  kvalitātes novērtēšanas </a:t>
            </a:r>
            <a:r>
              <a:rPr lang="lv-LV" sz="4400" dirty="0">
                <a:solidFill>
                  <a:srgbClr val="FF0000"/>
                </a:solidFill>
              </a:rPr>
              <a:t>līmeņus</a:t>
            </a:r>
            <a:r>
              <a:rPr lang="lv-LV" sz="4400" dirty="0">
                <a:solidFill>
                  <a:schemeClr val="tx1"/>
                </a:solidFill>
              </a:rPr>
              <a:t>. </a:t>
            </a:r>
            <a:endParaRPr lang="en-US" sz="4400" dirty="0"/>
          </a:p>
        </p:txBody>
      </p:sp>
      <p:graphicFrame>
        <p:nvGraphicFramePr>
          <p:cNvPr id="3" name="Table 2"/>
          <p:cNvGraphicFramePr>
            <a:graphicFrameLocks noGrp="1"/>
          </p:cNvGraphicFramePr>
          <p:nvPr>
            <p:extLst>
              <p:ext uri="{D42A27DB-BD31-4B8C-83A1-F6EECF244321}">
                <p14:modId xmlns:p14="http://schemas.microsoft.com/office/powerpoint/2010/main" val="1388119907"/>
              </p:ext>
            </p:extLst>
          </p:nvPr>
        </p:nvGraphicFramePr>
        <p:xfrm>
          <a:off x="9824244" y="7407275"/>
          <a:ext cx="9677400" cy="3758088"/>
        </p:xfrm>
        <a:graphic>
          <a:graphicData uri="http://schemas.openxmlformats.org/drawingml/2006/table">
            <a:tbl>
              <a:tblPr firstRow="1" bandRow="1">
                <a:tableStyleId>{AF606853-7671-496A-8E4F-DF71F8EC918B}</a:tableStyleId>
              </a:tblPr>
              <a:tblGrid>
                <a:gridCol w="4838700">
                  <a:extLst>
                    <a:ext uri="{9D8B030D-6E8A-4147-A177-3AD203B41FA5}">
                      <a16:colId xmlns:a16="http://schemas.microsoft.com/office/drawing/2014/main" val="20000"/>
                    </a:ext>
                  </a:extLst>
                </a:gridCol>
                <a:gridCol w="4838700">
                  <a:extLst>
                    <a:ext uri="{9D8B030D-6E8A-4147-A177-3AD203B41FA5}">
                      <a16:colId xmlns:a16="http://schemas.microsoft.com/office/drawing/2014/main" val="20001"/>
                    </a:ext>
                  </a:extLst>
                </a:gridCol>
              </a:tblGrid>
              <a:tr h="603579">
                <a:tc>
                  <a:txBody>
                    <a:bodyPr/>
                    <a:lstStyle/>
                    <a:p>
                      <a:pPr algn="ctr"/>
                      <a:r>
                        <a:rPr lang="en-US" sz="2800" b="0" dirty="0" smtClean="0"/>
                        <a:t>Dimensions</a:t>
                      </a:r>
                      <a:endParaRPr lang="en-US" sz="2800" b="0" dirty="0"/>
                    </a:p>
                  </a:txBody>
                  <a:tcPr marL="68580" marR="68580" marT="34290" marB="34290"/>
                </a:tc>
                <a:tc>
                  <a:txBody>
                    <a:bodyPr/>
                    <a:lstStyle/>
                    <a:p>
                      <a:pPr algn="ctr"/>
                      <a:r>
                        <a:rPr lang="en-US" sz="2800" b="0" dirty="0" smtClean="0"/>
                        <a:t>Scale</a:t>
                      </a:r>
                      <a:endParaRPr lang="en-US" sz="2800" b="0" dirty="0"/>
                    </a:p>
                  </a:txBody>
                  <a:tcPr marL="68580" marR="68580" marT="34290" marB="34290"/>
                </a:tc>
                <a:extLst>
                  <a:ext uri="{0D108BD9-81ED-4DB2-BD59-A6C34878D82A}">
                    <a16:rowId xmlns:a16="http://schemas.microsoft.com/office/drawing/2014/main" val="10000"/>
                  </a:ext>
                </a:extLst>
              </a:tr>
              <a:tr h="469481">
                <a:tc>
                  <a:txBody>
                    <a:bodyPr/>
                    <a:lstStyle/>
                    <a:p>
                      <a:pPr algn="ctr"/>
                      <a:r>
                        <a:rPr kumimoji="0" lang="lv-LV" sz="2800" b="0" kern="1200" baseline="0" dirty="0" smtClean="0"/>
                        <a:t>Uzticamība(</a:t>
                      </a:r>
                      <a:r>
                        <a:rPr kumimoji="0" lang="en-US" sz="2800" b="0" kern="1200" baseline="0" dirty="0" smtClean="0"/>
                        <a:t>Reliability</a:t>
                      </a:r>
                      <a:r>
                        <a:rPr kumimoji="0" lang="lv-LV" sz="2800" b="0" kern="1200" baseline="0" dirty="0" smtClean="0"/>
                        <a:t>)</a:t>
                      </a:r>
                      <a:endParaRPr lang="en-US" sz="2800" b="0" dirty="0"/>
                    </a:p>
                  </a:txBody>
                  <a:tcPr marL="68580" marR="68580" marT="34290" marB="34290"/>
                </a:tc>
                <a:tc>
                  <a:txBody>
                    <a:bodyPr/>
                    <a:lstStyle/>
                    <a:p>
                      <a:pPr algn="ctr"/>
                      <a:r>
                        <a:rPr lang="en-US" sz="2800" b="0" dirty="0" smtClean="0"/>
                        <a:t>4</a:t>
                      </a:r>
                      <a:endParaRPr lang="en-US" sz="2800" b="0" dirty="0"/>
                    </a:p>
                  </a:txBody>
                  <a:tcPr marL="68580" marR="68580" marT="34290" marB="34290"/>
                </a:tc>
                <a:extLst>
                  <a:ext uri="{0D108BD9-81ED-4DB2-BD59-A6C34878D82A}">
                    <a16:rowId xmlns:a16="http://schemas.microsoft.com/office/drawing/2014/main" val="10001"/>
                  </a:ext>
                </a:extLst>
              </a:tr>
              <a:tr h="469481">
                <a:tc>
                  <a:txBody>
                    <a:bodyPr/>
                    <a:lstStyle/>
                    <a:p>
                      <a:pPr algn="ctr"/>
                      <a:r>
                        <a:rPr kumimoji="0" lang="lv-LV" sz="2800" b="0" kern="1200" baseline="0" dirty="0" smtClean="0"/>
                        <a:t>Pārliecība(</a:t>
                      </a:r>
                      <a:r>
                        <a:rPr kumimoji="0" lang="en-US" sz="2800" b="0" kern="1200" baseline="0" dirty="0" smtClean="0"/>
                        <a:t>Assurance</a:t>
                      </a:r>
                      <a:r>
                        <a:rPr kumimoji="0" lang="lv-LV" sz="2800" b="0" kern="1200" baseline="0" dirty="0" smtClean="0"/>
                        <a:t>)</a:t>
                      </a:r>
                      <a:endParaRPr lang="en-US" sz="2800" b="0" dirty="0"/>
                    </a:p>
                  </a:txBody>
                  <a:tcPr marL="68580" marR="68580" marT="34290" marB="34290"/>
                </a:tc>
                <a:tc>
                  <a:txBody>
                    <a:bodyPr/>
                    <a:lstStyle/>
                    <a:p>
                      <a:pPr algn="ctr"/>
                      <a:r>
                        <a:rPr lang="en-US" sz="2800" b="0" dirty="0" smtClean="0"/>
                        <a:t>5</a:t>
                      </a:r>
                      <a:endParaRPr lang="en-US" sz="2800" b="0" dirty="0"/>
                    </a:p>
                  </a:txBody>
                  <a:tcPr marL="68580" marR="68580" marT="34290" marB="34290"/>
                </a:tc>
                <a:extLst>
                  <a:ext uri="{0D108BD9-81ED-4DB2-BD59-A6C34878D82A}">
                    <a16:rowId xmlns:a16="http://schemas.microsoft.com/office/drawing/2014/main" val="10002"/>
                  </a:ext>
                </a:extLst>
              </a:tr>
              <a:tr h="746589">
                <a:tc>
                  <a:txBody>
                    <a:bodyPr/>
                    <a:lstStyle/>
                    <a:p>
                      <a:pPr algn="ctr"/>
                      <a:r>
                        <a:rPr kumimoji="0" lang="lv-LV" sz="2800" b="0" kern="1200" baseline="0" dirty="0" smtClean="0"/>
                        <a:t>Taustāmie raksturlielumi(</a:t>
                      </a:r>
                      <a:r>
                        <a:rPr kumimoji="0" lang="en-US" sz="2800" b="0" kern="1200" baseline="0" dirty="0" smtClean="0"/>
                        <a:t>Tangibles</a:t>
                      </a:r>
                      <a:r>
                        <a:rPr kumimoji="0" lang="lv-LV" sz="2800" b="0" kern="1200" baseline="0" dirty="0" smtClean="0"/>
                        <a:t>)</a:t>
                      </a:r>
                      <a:endParaRPr lang="en-US" sz="2800" b="0" dirty="0"/>
                    </a:p>
                  </a:txBody>
                  <a:tcPr marL="68580" marR="68580" marT="34290" marB="34290"/>
                </a:tc>
                <a:tc>
                  <a:txBody>
                    <a:bodyPr/>
                    <a:lstStyle/>
                    <a:p>
                      <a:pPr algn="ctr"/>
                      <a:r>
                        <a:rPr lang="en-US" sz="2800" b="0" dirty="0" smtClean="0"/>
                        <a:t>4</a:t>
                      </a:r>
                      <a:endParaRPr lang="en-US" sz="2800" b="0" dirty="0"/>
                    </a:p>
                  </a:txBody>
                  <a:tcPr marL="68580" marR="68580" marT="34290" marB="34290"/>
                </a:tc>
                <a:extLst>
                  <a:ext uri="{0D108BD9-81ED-4DB2-BD59-A6C34878D82A}">
                    <a16:rowId xmlns:a16="http://schemas.microsoft.com/office/drawing/2014/main" val="10003"/>
                  </a:ext>
                </a:extLst>
              </a:tr>
              <a:tr h="469481">
                <a:tc>
                  <a:txBody>
                    <a:bodyPr/>
                    <a:lstStyle/>
                    <a:p>
                      <a:pPr algn="ctr"/>
                      <a:r>
                        <a:rPr kumimoji="0" lang="lv-LV" sz="2800" b="0" kern="1200" baseline="0" dirty="0" smtClean="0"/>
                        <a:t>Empātija(</a:t>
                      </a:r>
                      <a:r>
                        <a:rPr kumimoji="0" lang="en-US" sz="2800" b="0" kern="1200" baseline="0" dirty="0" smtClean="0"/>
                        <a:t>Empathy</a:t>
                      </a:r>
                      <a:r>
                        <a:rPr kumimoji="0" lang="lv-LV" sz="2800" b="0" kern="1200" baseline="0" dirty="0" smtClean="0"/>
                        <a:t>)</a:t>
                      </a:r>
                      <a:endParaRPr lang="en-US" sz="2800" b="0" dirty="0"/>
                    </a:p>
                  </a:txBody>
                  <a:tcPr marL="68580" marR="68580" marT="34290" marB="34290"/>
                </a:tc>
                <a:tc>
                  <a:txBody>
                    <a:bodyPr/>
                    <a:lstStyle/>
                    <a:p>
                      <a:pPr algn="ctr"/>
                      <a:r>
                        <a:rPr lang="en-US" sz="2800" b="0" dirty="0" smtClean="0"/>
                        <a:t>5</a:t>
                      </a:r>
                      <a:endParaRPr lang="en-US" sz="2800" b="0" dirty="0"/>
                    </a:p>
                  </a:txBody>
                  <a:tcPr marL="68580" marR="68580" marT="34290" marB="34290"/>
                </a:tc>
                <a:extLst>
                  <a:ext uri="{0D108BD9-81ED-4DB2-BD59-A6C34878D82A}">
                    <a16:rowId xmlns:a16="http://schemas.microsoft.com/office/drawing/2014/main" val="10004"/>
                  </a:ext>
                </a:extLst>
              </a:tr>
              <a:tr h="746589">
                <a:tc>
                  <a:txBody>
                    <a:bodyPr/>
                    <a:lstStyle/>
                    <a:p>
                      <a:pPr algn="ctr"/>
                      <a:r>
                        <a:rPr kumimoji="0" lang="lv-LV" sz="2800" b="0" kern="1200" baseline="0" dirty="0" smtClean="0"/>
                        <a:t>Atsaucība(</a:t>
                      </a:r>
                      <a:r>
                        <a:rPr kumimoji="0" lang="en-US" sz="2800" b="0" kern="1200" baseline="0" dirty="0" smtClean="0"/>
                        <a:t>Responsiveness</a:t>
                      </a:r>
                      <a:r>
                        <a:rPr kumimoji="0" lang="lv-LV" sz="2800" b="0" kern="1200" baseline="0" dirty="0" smtClean="0"/>
                        <a:t>)</a:t>
                      </a:r>
                      <a:endParaRPr lang="en-US" sz="2800" b="0" dirty="0"/>
                    </a:p>
                  </a:txBody>
                  <a:tcPr marL="68580" marR="68580" marT="34290" marB="34290"/>
                </a:tc>
                <a:tc>
                  <a:txBody>
                    <a:bodyPr/>
                    <a:lstStyle/>
                    <a:p>
                      <a:pPr algn="ctr"/>
                      <a:r>
                        <a:rPr lang="en-US" sz="2800" b="0" dirty="0" smtClean="0"/>
                        <a:t>4</a:t>
                      </a:r>
                      <a:endParaRPr lang="en-US" sz="2800" b="0" dirty="0"/>
                    </a:p>
                  </a:txBody>
                  <a:tcPr marL="68580" marR="68580" marT="34290" marB="34290"/>
                </a:tc>
                <a:extLst>
                  <a:ext uri="{0D108BD9-81ED-4DB2-BD59-A6C34878D82A}">
                    <a16:rowId xmlns:a16="http://schemas.microsoft.com/office/drawing/2014/main" val="10005"/>
                  </a:ext>
                </a:extLst>
              </a:tr>
            </a:tbl>
          </a:graphicData>
        </a:graphic>
      </p:graphicFrame>
      <p:sp>
        <p:nvSpPr>
          <p:cNvPr id="5" name="Rectangle 4"/>
          <p:cNvSpPr/>
          <p:nvPr/>
        </p:nvSpPr>
        <p:spPr>
          <a:xfrm>
            <a:off x="490228" y="10703698"/>
            <a:ext cx="9182686" cy="461665"/>
          </a:xfrm>
          <a:prstGeom prst="rect">
            <a:avLst/>
          </a:prstGeom>
        </p:spPr>
        <p:txBody>
          <a:bodyPr wrap="square">
            <a:spAutoFit/>
          </a:bodyPr>
          <a:lstStyle/>
          <a:p>
            <a:r>
              <a:rPr lang="en-US" sz="1200" dirty="0"/>
              <a:t>Donnelly,</a:t>
            </a:r>
            <a:r>
              <a:rPr lang="lv-LV" sz="1200" dirty="0"/>
              <a:t>M.</a:t>
            </a:r>
            <a:r>
              <a:rPr lang="en-US" sz="1200" dirty="0"/>
              <a:t>, J., Russell</a:t>
            </a:r>
            <a:r>
              <a:rPr lang="lv-LV" sz="1200" dirty="0"/>
              <a:t>, K. R. (</a:t>
            </a:r>
            <a:r>
              <a:rPr lang="en-US" sz="1200" dirty="0"/>
              <a:t>2006</a:t>
            </a:r>
            <a:r>
              <a:rPr lang="lv-LV" sz="1200" dirty="0"/>
              <a:t>).</a:t>
            </a:r>
            <a:r>
              <a:rPr lang="en-US" sz="1200" dirty="0"/>
              <a:t> Assessing the quality of police services using SERVQUAL. Policing: An International Journal of Police Strategies &amp; Management, Vol.29,</a:t>
            </a:r>
            <a:r>
              <a:rPr lang="lv-LV" sz="1200" dirty="0"/>
              <a:t> (</a:t>
            </a:r>
            <a:r>
              <a:rPr lang="en-US" sz="1200" dirty="0"/>
              <a:t>1</a:t>
            </a:r>
            <a:r>
              <a:rPr lang="lv-LV" sz="1200" dirty="0"/>
              <a:t>)</a:t>
            </a:r>
            <a:r>
              <a:rPr lang="en-US" sz="1200" dirty="0"/>
              <a:t>,, p</a:t>
            </a:r>
            <a:r>
              <a:rPr lang="lv-LV" sz="1200" dirty="0"/>
              <a:t>p</a:t>
            </a:r>
            <a:r>
              <a:rPr lang="en-US" sz="1200" dirty="0"/>
              <a:t>. 92-105</a:t>
            </a:r>
          </a:p>
        </p:txBody>
      </p:sp>
    </p:spTree>
    <p:extLst>
      <p:ext uri="{BB962C8B-B14F-4D97-AF65-F5344CB8AC3E}">
        <p14:creationId xmlns:p14="http://schemas.microsoft.com/office/powerpoint/2010/main" val="3292239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44" y="5426075"/>
            <a:ext cx="17526000" cy="4062651"/>
          </a:xfrm>
        </p:spPr>
        <p:txBody>
          <a:bodyPr/>
          <a:lstStyle/>
          <a:p>
            <a:pPr algn="ctr"/>
            <a:r>
              <a:rPr lang="lv-LV" sz="4400" dirty="0">
                <a:solidFill>
                  <a:schemeClr val="tx1"/>
                </a:solidFill>
              </a:rPr>
              <a:t>Tātad ,</a:t>
            </a:r>
            <a:r>
              <a:rPr lang="lv-LV" sz="4400" i="1" dirty="0">
                <a:solidFill>
                  <a:schemeClr val="tx1"/>
                </a:solidFill>
              </a:rPr>
              <a:t>SERVQUAL</a:t>
            </a:r>
            <a:r>
              <a:rPr lang="lv-LV" sz="4400" dirty="0">
                <a:solidFill>
                  <a:schemeClr val="tx1"/>
                </a:solidFill>
              </a:rPr>
              <a:t> metodes 22 apgalvojumus (mērījuma vienības) var iedala </a:t>
            </a:r>
            <a:r>
              <a:rPr lang="lv-LV" sz="4400" dirty="0">
                <a:solidFill>
                  <a:srgbClr val="FF0000"/>
                </a:solidFill>
              </a:rPr>
              <a:t>2 grupās </a:t>
            </a:r>
            <a:r>
              <a:rPr lang="lv-LV" sz="4400" dirty="0">
                <a:solidFill>
                  <a:schemeClr val="tx1"/>
                </a:solidFill>
              </a:rPr>
              <a:t>– apgalvojumi par klientu </a:t>
            </a:r>
            <a:r>
              <a:rPr lang="lv-LV" sz="4400" b="1" dirty="0">
                <a:solidFill>
                  <a:schemeClr val="tx1"/>
                </a:solidFill>
              </a:rPr>
              <a:t>cerībām</a:t>
            </a:r>
            <a:r>
              <a:rPr lang="lv-LV" sz="4400" dirty="0">
                <a:solidFill>
                  <a:schemeClr val="tx1"/>
                </a:solidFill>
              </a:rPr>
              <a:t> (gaidām), un apgalvojumi attiecībā uz pakalpojuma piegādātāja darbības </a:t>
            </a:r>
            <a:r>
              <a:rPr lang="lv-LV" sz="4400" b="1" dirty="0">
                <a:solidFill>
                  <a:schemeClr val="tx1"/>
                </a:solidFill>
              </a:rPr>
              <a:t>izpildi</a:t>
            </a:r>
            <a:r>
              <a:rPr lang="lv-LV" sz="4400" dirty="0">
                <a:solidFill>
                  <a:schemeClr val="tx1"/>
                </a:solidFill>
              </a:rPr>
              <a:t>. 22 apgalvojumi, kurus klientam jānovērtē pēc savu vajadzību svarīguma.</a:t>
            </a:r>
            <a:br>
              <a:rPr lang="lv-LV" sz="4400" dirty="0">
                <a:solidFill>
                  <a:schemeClr val="tx1"/>
                </a:solidFill>
              </a:rPr>
            </a:br>
            <a:endParaRPr lang="en-US" sz="4400" dirty="0"/>
          </a:p>
        </p:txBody>
      </p:sp>
      <p:sp>
        <p:nvSpPr>
          <p:cNvPr id="4" name="Rectangle 3"/>
          <p:cNvSpPr/>
          <p:nvPr/>
        </p:nvSpPr>
        <p:spPr>
          <a:xfrm>
            <a:off x="11424444" y="10379075"/>
            <a:ext cx="10052050" cy="430887"/>
          </a:xfrm>
          <a:prstGeom prst="rect">
            <a:avLst/>
          </a:prstGeom>
        </p:spPr>
        <p:txBody>
          <a:bodyPr>
            <a:spAutoFit/>
          </a:bodyPr>
          <a:lstStyle/>
          <a:p>
            <a:r>
              <a:rPr lang="en-US" sz="1100" dirty="0">
                <a:solidFill>
                  <a:srgbClr val="0066C0"/>
                </a:solidFill>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Blokdyk</a:t>
            </a:r>
            <a:r>
              <a:rPr lang="lv-LV" sz="1100" dirty="0" smtClean="0">
                <a:latin typeface="Times New Roman" panose="02020603050405020304" pitchFamily="18" charset="0"/>
                <a:cs typeface="Times New Roman" panose="02020603050405020304" pitchFamily="18" charset="0"/>
              </a:rPr>
              <a:t>, G.(</a:t>
            </a:r>
            <a:r>
              <a:rPr lang="en-US" sz="1100" dirty="0">
                <a:latin typeface="Times New Roman" panose="02020603050405020304" pitchFamily="18" charset="0"/>
                <a:cs typeface="Times New Roman" panose="02020603050405020304" pitchFamily="18" charset="0"/>
              </a:rPr>
              <a:t>2019 </a:t>
            </a:r>
            <a:r>
              <a:rPr lang="lv-LV"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SERVQUAL </a:t>
            </a:r>
            <a:r>
              <a:rPr lang="en-US" sz="1100" dirty="0">
                <a:latin typeface="Times New Roman" panose="02020603050405020304" pitchFamily="18" charset="0"/>
                <a:cs typeface="Times New Roman" panose="02020603050405020304" pitchFamily="18" charset="0"/>
              </a:rPr>
              <a:t>A Complete </a:t>
            </a:r>
            <a:r>
              <a:rPr lang="en-US" sz="1100" dirty="0" smtClean="0">
                <a:latin typeface="Times New Roman" panose="02020603050405020304" pitchFamily="18" charset="0"/>
                <a:cs typeface="Times New Roman" panose="02020603050405020304" pitchFamily="18" charset="0"/>
              </a:rPr>
              <a:t>Guide</a:t>
            </a:r>
            <a:r>
              <a:rPr lang="lv-LV" sz="1100" dirty="0" smtClean="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5STARCooks</a:t>
            </a:r>
            <a:r>
              <a:rPr lang="lv-LV" sz="1100" dirty="0" smtClean="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282 </a:t>
            </a:r>
            <a:r>
              <a:rPr lang="lv-LV" sz="1100" dirty="0" smtClean="0">
                <a:latin typeface="Times New Roman" panose="02020603050405020304" pitchFamily="18" charset="0"/>
                <a:cs typeface="Times New Roman" panose="02020603050405020304" pitchFamily="18" charset="0"/>
              </a:rPr>
              <a:t>p.</a:t>
            </a:r>
            <a:r>
              <a:rPr lang="en-US" sz="1100" dirty="0">
                <a:latin typeface="Times New Roman" panose="02020603050405020304" pitchFamily="18" charset="0"/>
                <a:cs typeface="Times New Roman" panose="02020603050405020304" pitchFamily="18" charset="0"/>
              </a:rPr>
              <a:t> </a:t>
            </a:r>
            <a:br>
              <a:rPr lang="en-US" sz="1100" dirty="0">
                <a:latin typeface="Times New Roman" panose="02020603050405020304" pitchFamily="18" charset="0"/>
                <a:cs typeface="Times New Roman" panose="02020603050405020304" pitchFamily="18" charset="0"/>
              </a:rPr>
            </a:b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47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55" y="320675"/>
            <a:ext cx="20531500" cy="2185952"/>
          </a:xfrm>
        </p:spPr>
        <p:txBody>
          <a:bodyPr>
            <a:normAutofit/>
          </a:bodyPr>
          <a:lstStyle/>
          <a:p>
            <a:r>
              <a:rPr lang="lv-LV" sz="3958" dirty="0">
                <a:solidFill>
                  <a:schemeClr val="tx1"/>
                </a:solidFill>
              </a:rPr>
              <a:t>Apgalvojumi, kas raksturo klientu gaidas attiecībā uz konkrēto pakalpojumu (E-</a:t>
            </a:r>
            <a:r>
              <a:rPr lang="lv-LV" sz="3958" i="1" dirty="0" err="1">
                <a:solidFill>
                  <a:schemeClr val="tx1"/>
                </a:solidFill>
              </a:rPr>
              <a:t>expectation</a:t>
            </a:r>
            <a:r>
              <a:rPr lang="lv-LV" sz="3958" i="1" dirty="0">
                <a:solidFill>
                  <a:schemeClr val="tx1"/>
                </a:solidFill>
              </a:rPr>
              <a:t> / vēlmes):</a:t>
            </a:r>
            <a:endParaRPr lang="lv-LV" sz="3958" dirty="0">
              <a:solidFill>
                <a:schemeClr val="tx1"/>
              </a:solidFill>
            </a:endParaRPr>
          </a:p>
        </p:txBody>
      </p:sp>
      <p:sp>
        <p:nvSpPr>
          <p:cNvPr id="3" name="Content Placeholder 2"/>
          <p:cNvSpPr>
            <a:spLocks noGrp="1"/>
          </p:cNvSpPr>
          <p:nvPr>
            <p:ph idx="1"/>
          </p:nvPr>
        </p:nvSpPr>
        <p:spPr>
          <a:xfrm>
            <a:off x="202906" y="2185952"/>
            <a:ext cx="10170899" cy="8905989"/>
          </a:xfrm>
        </p:spPr>
        <p:txBody>
          <a:bodyPr>
            <a:normAutofit/>
          </a:bodyPr>
          <a:lstStyle/>
          <a:p>
            <a:pPr>
              <a:buNone/>
            </a:pPr>
            <a:r>
              <a:rPr lang="lv-LV" sz="3200" dirty="0">
                <a:solidFill>
                  <a:schemeClr val="tx1"/>
                </a:solidFill>
              </a:rPr>
              <a:t>E1. Iestāde </a:t>
            </a:r>
            <a:r>
              <a:rPr lang="lv-LV" sz="3200" b="1" dirty="0" smtClean="0">
                <a:solidFill>
                  <a:schemeClr val="tx1"/>
                </a:solidFill>
              </a:rPr>
              <a:t>būs</a:t>
            </a:r>
            <a:r>
              <a:rPr lang="lv-LV" sz="3200" dirty="0" smtClean="0">
                <a:solidFill>
                  <a:schemeClr val="tx1"/>
                </a:solidFill>
              </a:rPr>
              <a:t> </a:t>
            </a:r>
            <a:r>
              <a:rPr lang="lv-LV" sz="3200" dirty="0">
                <a:solidFill>
                  <a:schemeClr val="tx1"/>
                </a:solidFill>
              </a:rPr>
              <a:t>mūsdienīgi </a:t>
            </a:r>
            <a:r>
              <a:rPr lang="lv-LV" sz="3200" b="1" dirty="0">
                <a:solidFill>
                  <a:schemeClr val="tx1"/>
                </a:solidFill>
              </a:rPr>
              <a:t>aprīkota</a:t>
            </a:r>
          </a:p>
          <a:p>
            <a:pPr>
              <a:buNone/>
            </a:pPr>
            <a:r>
              <a:rPr lang="lv-LV" sz="3200" dirty="0">
                <a:solidFill>
                  <a:schemeClr val="tx1"/>
                </a:solidFill>
              </a:rPr>
              <a:t>E2</a:t>
            </a:r>
            <a:r>
              <a:rPr lang="lv-LV" sz="3200" b="1" dirty="0">
                <a:solidFill>
                  <a:schemeClr val="tx1"/>
                </a:solidFill>
              </a:rPr>
              <a:t>. </a:t>
            </a:r>
            <a:r>
              <a:rPr lang="lv-LV" sz="3200" dirty="0">
                <a:solidFill>
                  <a:schemeClr val="tx1"/>
                </a:solidFill>
              </a:rPr>
              <a:t>Telpu</a:t>
            </a:r>
            <a:r>
              <a:rPr lang="lv-LV" sz="3200" b="1" dirty="0">
                <a:solidFill>
                  <a:schemeClr val="tx1"/>
                </a:solidFill>
              </a:rPr>
              <a:t> iekārtojums būs</a:t>
            </a:r>
            <a:r>
              <a:rPr lang="lv-LV" sz="3200" dirty="0">
                <a:solidFill>
                  <a:schemeClr val="tx1"/>
                </a:solidFill>
              </a:rPr>
              <a:t> </a:t>
            </a:r>
            <a:r>
              <a:rPr lang="lv-LV" sz="3200" b="1" dirty="0">
                <a:solidFill>
                  <a:schemeClr val="tx1"/>
                </a:solidFill>
              </a:rPr>
              <a:t>vizuāli</a:t>
            </a:r>
            <a:r>
              <a:rPr lang="lv-LV" sz="3200" dirty="0">
                <a:solidFill>
                  <a:schemeClr val="tx1"/>
                </a:solidFill>
              </a:rPr>
              <a:t> pievilcīgs</a:t>
            </a:r>
          </a:p>
          <a:p>
            <a:pPr>
              <a:buNone/>
            </a:pPr>
            <a:r>
              <a:rPr lang="lv-LV" sz="3200" dirty="0">
                <a:solidFill>
                  <a:schemeClr val="tx1"/>
                </a:solidFill>
              </a:rPr>
              <a:t>E3. Darbinieki </a:t>
            </a:r>
            <a:r>
              <a:rPr lang="lv-LV" sz="3200" b="1" dirty="0">
                <a:solidFill>
                  <a:schemeClr val="tx1"/>
                </a:solidFill>
              </a:rPr>
              <a:t>būs</a:t>
            </a:r>
            <a:r>
              <a:rPr lang="lv-LV" sz="3200" dirty="0">
                <a:solidFill>
                  <a:schemeClr val="tx1"/>
                </a:solidFill>
              </a:rPr>
              <a:t> glīti un kārtīgi </a:t>
            </a:r>
            <a:r>
              <a:rPr lang="lv-LV" sz="3200" b="1" dirty="0">
                <a:solidFill>
                  <a:schemeClr val="tx1"/>
                </a:solidFill>
              </a:rPr>
              <a:t>ģērbti</a:t>
            </a:r>
          </a:p>
          <a:p>
            <a:pPr>
              <a:buNone/>
            </a:pPr>
            <a:r>
              <a:rPr lang="lv-LV" sz="3200" dirty="0">
                <a:solidFill>
                  <a:schemeClr val="tx1"/>
                </a:solidFill>
              </a:rPr>
              <a:t>E4. </a:t>
            </a:r>
            <a:r>
              <a:rPr lang="lv-LV" sz="3200" b="1" dirty="0">
                <a:solidFill>
                  <a:schemeClr val="tx1"/>
                </a:solidFill>
              </a:rPr>
              <a:t>Telpu iekārtojums </a:t>
            </a:r>
            <a:r>
              <a:rPr lang="lv-LV" sz="3200" dirty="0">
                <a:solidFill>
                  <a:schemeClr val="tx1"/>
                </a:solidFill>
              </a:rPr>
              <a:t>būs </a:t>
            </a:r>
            <a:r>
              <a:rPr lang="lv-LV" sz="3200" b="1" dirty="0">
                <a:solidFill>
                  <a:schemeClr val="tx1"/>
                </a:solidFill>
              </a:rPr>
              <a:t>atbilstošs</a:t>
            </a:r>
            <a:r>
              <a:rPr lang="lv-LV" sz="3200" dirty="0">
                <a:solidFill>
                  <a:schemeClr val="tx1"/>
                </a:solidFill>
              </a:rPr>
              <a:t> piedāvātajiem</a:t>
            </a:r>
          </a:p>
          <a:p>
            <a:pPr>
              <a:buNone/>
            </a:pPr>
            <a:r>
              <a:rPr lang="lv-LV" sz="3200" dirty="0">
                <a:solidFill>
                  <a:schemeClr val="tx1"/>
                </a:solidFill>
              </a:rPr>
              <a:t>pakalpojumiem</a:t>
            </a:r>
          </a:p>
          <a:p>
            <a:pPr>
              <a:buNone/>
            </a:pPr>
            <a:r>
              <a:rPr lang="lv-LV" sz="3200" dirty="0">
                <a:solidFill>
                  <a:schemeClr val="tx1"/>
                </a:solidFill>
              </a:rPr>
              <a:t>E5. </a:t>
            </a:r>
            <a:r>
              <a:rPr lang="lv-LV" sz="3200" b="1" dirty="0">
                <a:solidFill>
                  <a:schemeClr val="tx1"/>
                </a:solidFill>
              </a:rPr>
              <a:t>Solījumi</a:t>
            </a:r>
            <a:r>
              <a:rPr lang="lv-LV" sz="3200" dirty="0">
                <a:solidFill>
                  <a:schemeClr val="tx1"/>
                </a:solidFill>
              </a:rPr>
              <a:t> </a:t>
            </a:r>
            <a:r>
              <a:rPr lang="lv-LV" sz="3200" b="1" dirty="0">
                <a:solidFill>
                  <a:schemeClr val="tx1"/>
                </a:solidFill>
              </a:rPr>
              <a:t>tiks</a:t>
            </a:r>
            <a:r>
              <a:rPr lang="lv-LV" sz="3200" dirty="0">
                <a:solidFill>
                  <a:schemeClr val="tx1"/>
                </a:solidFill>
              </a:rPr>
              <a:t> izpildīti norādītajā </a:t>
            </a:r>
            <a:r>
              <a:rPr lang="lv-LV" sz="3200" b="1" dirty="0">
                <a:solidFill>
                  <a:schemeClr val="tx1"/>
                </a:solidFill>
              </a:rPr>
              <a:t>laikā</a:t>
            </a:r>
          </a:p>
          <a:p>
            <a:pPr>
              <a:buNone/>
            </a:pPr>
            <a:r>
              <a:rPr lang="lv-LV" sz="3200" dirty="0">
                <a:solidFill>
                  <a:schemeClr val="tx1"/>
                </a:solidFill>
              </a:rPr>
              <a:t>E6. Ja </a:t>
            </a:r>
            <a:r>
              <a:rPr lang="lv-LV" sz="3200" b="1" dirty="0">
                <a:solidFill>
                  <a:schemeClr val="tx1"/>
                </a:solidFill>
              </a:rPr>
              <a:t>klientam</a:t>
            </a:r>
            <a:r>
              <a:rPr lang="lv-LV" sz="3200" dirty="0">
                <a:solidFill>
                  <a:schemeClr val="tx1"/>
                </a:solidFill>
              </a:rPr>
              <a:t> radusies </a:t>
            </a:r>
            <a:r>
              <a:rPr lang="lv-LV" sz="3200" b="1" dirty="0">
                <a:solidFill>
                  <a:schemeClr val="tx1"/>
                </a:solidFill>
              </a:rPr>
              <a:t>problēma</a:t>
            </a:r>
            <a:r>
              <a:rPr lang="lv-LV" sz="3200" dirty="0">
                <a:solidFill>
                  <a:schemeClr val="tx1"/>
                </a:solidFill>
              </a:rPr>
              <a:t>, iestāde </a:t>
            </a:r>
            <a:r>
              <a:rPr lang="lv-LV" sz="3200" u="sng" dirty="0">
                <a:solidFill>
                  <a:schemeClr val="tx1"/>
                </a:solidFill>
              </a:rPr>
              <a:t>darīs visu</a:t>
            </a:r>
          </a:p>
          <a:p>
            <a:pPr>
              <a:buNone/>
            </a:pPr>
            <a:r>
              <a:rPr lang="lv-LV" sz="3200" dirty="0">
                <a:solidFill>
                  <a:schemeClr val="tx1"/>
                </a:solidFill>
              </a:rPr>
              <a:t>iespējamo tās </a:t>
            </a:r>
            <a:r>
              <a:rPr lang="lv-LV" sz="3200" b="1" dirty="0">
                <a:solidFill>
                  <a:schemeClr val="tx1"/>
                </a:solidFill>
              </a:rPr>
              <a:t>risināšanā</a:t>
            </a:r>
          </a:p>
          <a:p>
            <a:pPr>
              <a:buNone/>
            </a:pPr>
            <a:r>
              <a:rPr lang="lv-LV" sz="3200" dirty="0">
                <a:solidFill>
                  <a:schemeClr val="tx1"/>
                </a:solidFill>
              </a:rPr>
              <a:t>E7. </a:t>
            </a:r>
            <a:r>
              <a:rPr lang="lv-LV" sz="3200" b="1" dirty="0">
                <a:solidFill>
                  <a:schemeClr val="tx1"/>
                </a:solidFill>
              </a:rPr>
              <a:t>Personāls</a:t>
            </a:r>
            <a:r>
              <a:rPr lang="lv-LV" sz="3200" dirty="0">
                <a:solidFill>
                  <a:schemeClr val="tx1"/>
                </a:solidFill>
              </a:rPr>
              <a:t> būs </a:t>
            </a:r>
            <a:r>
              <a:rPr lang="lv-LV" sz="3200" b="1" dirty="0">
                <a:solidFill>
                  <a:schemeClr val="tx1"/>
                </a:solidFill>
              </a:rPr>
              <a:t>uzticams</a:t>
            </a:r>
            <a:r>
              <a:rPr lang="lv-LV" sz="3200" dirty="0">
                <a:solidFill>
                  <a:schemeClr val="tx1"/>
                </a:solidFill>
              </a:rPr>
              <a:t> un nepieļaus kļūdas</a:t>
            </a:r>
          </a:p>
          <a:p>
            <a:pPr>
              <a:buNone/>
            </a:pPr>
            <a:r>
              <a:rPr lang="lv-LV" sz="3200" dirty="0">
                <a:solidFill>
                  <a:schemeClr val="tx1"/>
                </a:solidFill>
              </a:rPr>
              <a:t>E8. </a:t>
            </a:r>
            <a:r>
              <a:rPr lang="lv-LV" sz="3200" b="1" dirty="0">
                <a:solidFill>
                  <a:schemeClr val="tx1"/>
                </a:solidFill>
              </a:rPr>
              <a:t>Personāls</a:t>
            </a:r>
            <a:r>
              <a:rPr lang="lv-LV" sz="3200" dirty="0">
                <a:solidFill>
                  <a:schemeClr val="tx1"/>
                </a:solidFill>
              </a:rPr>
              <a:t> sniegs </a:t>
            </a:r>
            <a:r>
              <a:rPr lang="lv-LV" sz="3200" b="1" dirty="0">
                <a:solidFill>
                  <a:schemeClr val="tx1"/>
                </a:solidFill>
              </a:rPr>
              <a:t>pakalpojumus</a:t>
            </a:r>
            <a:r>
              <a:rPr lang="lv-LV" sz="3200" dirty="0">
                <a:solidFill>
                  <a:schemeClr val="tx1"/>
                </a:solidFill>
              </a:rPr>
              <a:t> apsolītajā </a:t>
            </a:r>
            <a:r>
              <a:rPr lang="lv-LV" sz="3200" b="1" dirty="0">
                <a:solidFill>
                  <a:schemeClr val="tx1"/>
                </a:solidFill>
              </a:rPr>
              <a:t>laikā</a:t>
            </a:r>
          </a:p>
          <a:p>
            <a:pPr>
              <a:buNone/>
            </a:pPr>
            <a:r>
              <a:rPr lang="lv-LV" sz="3200" dirty="0">
                <a:solidFill>
                  <a:schemeClr val="tx1"/>
                </a:solidFill>
              </a:rPr>
              <a:t>E9. Iestādes </a:t>
            </a:r>
            <a:r>
              <a:rPr lang="lv-LV" sz="3200" b="1" dirty="0">
                <a:solidFill>
                  <a:schemeClr val="tx1"/>
                </a:solidFill>
              </a:rPr>
              <a:t>dokumenti</a:t>
            </a:r>
            <a:r>
              <a:rPr lang="lv-LV" sz="3200" dirty="0">
                <a:solidFill>
                  <a:schemeClr val="tx1"/>
                </a:solidFill>
              </a:rPr>
              <a:t> tiks glabāti </a:t>
            </a:r>
            <a:r>
              <a:rPr lang="lv-LV" sz="3200" b="1" dirty="0">
                <a:solidFill>
                  <a:schemeClr val="tx1"/>
                </a:solidFill>
              </a:rPr>
              <a:t>akurāti</a:t>
            </a:r>
          </a:p>
          <a:p>
            <a:pPr>
              <a:buNone/>
            </a:pPr>
            <a:r>
              <a:rPr lang="lv-LV" sz="3200" dirty="0">
                <a:solidFill>
                  <a:schemeClr val="tx1"/>
                </a:solidFill>
              </a:rPr>
              <a:t>E10. Personāls klientus </a:t>
            </a:r>
            <a:r>
              <a:rPr lang="lv-LV" sz="3200" b="1" dirty="0">
                <a:solidFill>
                  <a:schemeClr val="tx1"/>
                </a:solidFill>
              </a:rPr>
              <a:t>informēs</a:t>
            </a:r>
            <a:r>
              <a:rPr lang="lv-LV" sz="3200" dirty="0">
                <a:solidFill>
                  <a:schemeClr val="tx1"/>
                </a:solidFill>
              </a:rPr>
              <a:t> par pakalpojuma </a:t>
            </a:r>
            <a:r>
              <a:rPr lang="lv-LV" sz="3200" b="1" dirty="0" smtClean="0">
                <a:solidFill>
                  <a:schemeClr val="tx1"/>
                </a:solidFill>
              </a:rPr>
              <a:t>saņemšanas </a:t>
            </a:r>
            <a:r>
              <a:rPr lang="lv-LV" sz="3200" b="1" dirty="0">
                <a:solidFill>
                  <a:schemeClr val="tx1"/>
                </a:solidFill>
              </a:rPr>
              <a:t>laiku</a:t>
            </a:r>
          </a:p>
          <a:p>
            <a:pPr>
              <a:buNone/>
            </a:pPr>
            <a:r>
              <a:rPr lang="lv-LV" sz="3200" dirty="0">
                <a:solidFill>
                  <a:schemeClr val="tx1"/>
                </a:solidFill>
              </a:rPr>
              <a:t>E11. Nav reāli </a:t>
            </a:r>
            <a:r>
              <a:rPr lang="lv-LV" sz="3200" b="1" dirty="0">
                <a:solidFill>
                  <a:schemeClr val="tx1"/>
                </a:solidFill>
              </a:rPr>
              <a:t>sagaidīt</a:t>
            </a:r>
            <a:r>
              <a:rPr lang="lv-LV" sz="3200" dirty="0">
                <a:solidFill>
                  <a:schemeClr val="tx1"/>
                </a:solidFill>
              </a:rPr>
              <a:t> </a:t>
            </a:r>
            <a:r>
              <a:rPr lang="lv-LV" sz="3200" b="1" dirty="0">
                <a:solidFill>
                  <a:schemeClr val="tx1"/>
                </a:solidFill>
              </a:rPr>
              <a:t>tūlītēju</a:t>
            </a:r>
            <a:r>
              <a:rPr lang="lv-LV" sz="3200" dirty="0">
                <a:solidFill>
                  <a:schemeClr val="tx1"/>
                </a:solidFill>
              </a:rPr>
              <a:t> pakalpojumu</a:t>
            </a:r>
          </a:p>
          <a:p>
            <a:pPr>
              <a:buNone/>
            </a:pPr>
            <a:r>
              <a:rPr lang="lv-LV" sz="3200" dirty="0">
                <a:solidFill>
                  <a:schemeClr val="tx1"/>
                </a:solidFill>
              </a:rPr>
              <a:t>E12. </a:t>
            </a:r>
            <a:r>
              <a:rPr lang="lv-LV" sz="3200" b="1" dirty="0">
                <a:solidFill>
                  <a:schemeClr val="tx1"/>
                </a:solidFill>
              </a:rPr>
              <a:t>Personāls</a:t>
            </a:r>
            <a:r>
              <a:rPr lang="lv-LV" sz="3200" dirty="0">
                <a:solidFill>
                  <a:schemeClr val="tx1"/>
                </a:solidFill>
              </a:rPr>
              <a:t> vienmēr būs </a:t>
            </a:r>
            <a:r>
              <a:rPr lang="lv-LV" sz="3200" b="1" dirty="0">
                <a:solidFill>
                  <a:schemeClr val="tx1"/>
                </a:solidFill>
              </a:rPr>
              <a:t>izpalīdzīgs</a:t>
            </a:r>
            <a:r>
              <a:rPr lang="lv-LV" sz="3200" dirty="0">
                <a:solidFill>
                  <a:schemeClr val="tx1"/>
                </a:solidFill>
              </a:rPr>
              <a:t> un </a:t>
            </a:r>
            <a:r>
              <a:rPr lang="lv-LV" sz="3200" b="1" dirty="0">
                <a:solidFill>
                  <a:schemeClr val="tx1"/>
                </a:solidFill>
              </a:rPr>
              <a:t>laipns</a:t>
            </a:r>
          </a:p>
          <a:p>
            <a:pPr>
              <a:buNone/>
            </a:pPr>
            <a:r>
              <a:rPr lang="lv-LV" sz="3200" dirty="0">
                <a:solidFill>
                  <a:schemeClr val="tx1"/>
                </a:solidFill>
              </a:rPr>
              <a:t>E13. </a:t>
            </a:r>
            <a:r>
              <a:rPr lang="lv-LV" sz="3200" b="1" dirty="0">
                <a:solidFill>
                  <a:schemeClr val="tx1"/>
                </a:solidFill>
              </a:rPr>
              <a:t>Personāls</a:t>
            </a:r>
            <a:r>
              <a:rPr lang="lv-LV" sz="3200" dirty="0">
                <a:solidFill>
                  <a:schemeClr val="tx1"/>
                </a:solidFill>
              </a:rPr>
              <a:t> nekad </a:t>
            </a:r>
            <a:r>
              <a:rPr lang="lv-LV" sz="3200" b="1" dirty="0">
                <a:solidFill>
                  <a:schemeClr val="tx1"/>
                </a:solidFill>
              </a:rPr>
              <a:t>nebūs tik aizņemts</a:t>
            </a:r>
            <a:r>
              <a:rPr lang="lv-LV" sz="3200" dirty="0">
                <a:solidFill>
                  <a:schemeClr val="tx1"/>
                </a:solidFill>
              </a:rPr>
              <a:t>, lai </a:t>
            </a:r>
            <a:r>
              <a:rPr lang="lv-LV" sz="3200" dirty="0" smtClean="0">
                <a:solidFill>
                  <a:schemeClr val="tx1"/>
                </a:solidFill>
              </a:rPr>
              <a:t>nevarētu atsaukties </a:t>
            </a:r>
            <a:r>
              <a:rPr lang="lv-LV" sz="3200" dirty="0">
                <a:solidFill>
                  <a:schemeClr val="tx1"/>
                </a:solidFill>
              </a:rPr>
              <a:t>klienta </a:t>
            </a:r>
            <a:r>
              <a:rPr lang="lv-LV" sz="3200" dirty="0" smtClean="0">
                <a:solidFill>
                  <a:schemeClr val="tx1"/>
                </a:solidFill>
              </a:rPr>
              <a:t>lūgumam</a:t>
            </a:r>
          </a:p>
        </p:txBody>
      </p:sp>
      <p:sp>
        <p:nvSpPr>
          <p:cNvPr id="4" name="Rectangle 3"/>
          <p:cNvSpPr/>
          <p:nvPr/>
        </p:nvSpPr>
        <p:spPr>
          <a:xfrm>
            <a:off x="11354856" y="1877510"/>
            <a:ext cx="8123961" cy="8956298"/>
          </a:xfrm>
          <a:prstGeom prst="rect">
            <a:avLst/>
          </a:prstGeom>
        </p:spPr>
        <p:txBody>
          <a:bodyPr wrap="square">
            <a:spAutoFit/>
          </a:bodyPr>
          <a:lstStyle/>
          <a:p>
            <a:pPr>
              <a:buNone/>
            </a:pPr>
            <a:r>
              <a:rPr lang="lv-LV" sz="3200" dirty="0"/>
              <a:t>E14. </a:t>
            </a:r>
            <a:r>
              <a:rPr lang="lv-LV" sz="3200" b="1" dirty="0"/>
              <a:t>Klients</a:t>
            </a:r>
            <a:r>
              <a:rPr lang="lv-LV" sz="3200" dirty="0"/>
              <a:t> </a:t>
            </a:r>
            <a:r>
              <a:rPr lang="lv-LV" sz="3200" dirty="0" err="1" smtClean="0"/>
              <a:t>jūtīs</a:t>
            </a:r>
            <a:r>
              <a:rPr lang="lv-LV" sz="3200" dirty="0" smtClean="0"/>
              <a:t> </a:t>
            </a:r>
            <a:r>
              <a:rPr lang="lv-LV" sz="3200" b="1" dirty="0"/>
              <a:t>uzticību</a:t>
            </a:r>
            <a:r>
              <a:rPr lang="lv-LV" sz="3200" dirty="0"/>
              <a:t> pret iestādes </a:t>
            </a:r>
            <a:r>
              <a:rPr lang="lv-LV" sz="3200" b="1" dirty="0"/>
              <a:t>personālu</a:t>
            </a:r>
          </a:p>
          <a:p>
            <a:pPr>
              <a:buNone/>
            </a:pPr>
            <a:r>
              <a:rPr lang="lv-LV" sz="3200" dirty="0"/>
              <a:t>E15. Klients </a:t>
            </a:r>
            <a:r>
              <a:rPr lang="lv-LV" sz="3200" dirty="0" smtClean="0"/>
              <a:t>būs  </a:t>
            </a:r>
            <a:r>
              <a:rPr lang="lv-LV" sz="3200" b="1" dirty="0"/>
              <a:t>drošs</a:t>
            </a:r>
            <a:r>
              <a:rPr lang="lv-LV" sz="3200" dirty="0"/>
              <a:t>, kārtojot darījumus ar iestādes </a:t>
            </a:r>
            <a:r>
              <a:rPr lang="lv-LV" sz="3200" b="1" dirty="0"/>
              <a:t>personālu</a:t>
            </a:r>
          </a:p>
          <a:p>
            <a:pPr>
              <a:buNone/>
            </a:pPr>
            <a:r>
              <a:rPr lang="lv-LV" sz="3200" dirty="0"/>
              <a:t>E16. </a:t>
            </a:r>
            <a:r>
              <a:rPr lang="lv-LV" sz="3200" b="1" dirty="0"/>
              <a:t>Personāls</a:t>
            </a:r>
            <a:r>
              <a:rPr lang="lv-LV" sz="3200" dirty="0"/>
              <a:t> pret klientu </a:t>
            </a:r>
            <a:r>
              <a:rPr lang="lv-LV" sz="3200" dirty="0" smtClean="0"/>
              <a:t>būs </a:t>
            </a:r>
            <a:r>
              <a:rPr lang="lv-LV" sz="3200" b="1" dirty="0"/>
              <a:t>pieklājīgs</a:t>
            </a:r>
            <a:r>
              <a:rPr lang="lv-LV" sz="3200" dirty="0"/>
              <a:t> un </a:t>
            </a:r>
            <a:r>
              <a:rPr lang="lv-LV" sz="3200" b="1" dirty="0"/>
              <a:t>uzmanīgs</a:t>
            </a:r>
          </a:p>
          <a:p>
            <a:pPr>
              <a:buNone/>
            </a:pPr>
            <a:r>
              <a:rPr lang="lv-LV" sz="3200" dirty="0"/>
              <a:t>E17. </a:t>
            </a:r>
            <a:r>
              <a:rPr lang="lv-LV" sz="3200" b="1" dirty="0"/>
              <a:t>Personāls</a:t>
            </a:r>
            <a:r>
              <a:rPr lang="lv-LV" sz="3200" dirty="0"/>
              <a:t> būs </a:t>
            </a:r>
            <a:r>
              <a:rPr lang="lv-LV" sz="3200" b="1" dirty="0"/>
              <a:t>kompetents</a:t>
            </a:r>
            <a:r>
              <a:rPr lang="lv-LV" sz="3200" dirty="0"/>
              <a:t>, labi veic savu darbu</a:t>
            </a:r>
          </a:p>
          <a:p>
            <a:pPr>
              <a:buNone/>
            </a:pPr>
            <a:r>
              <a:rPr lang="lv-LV" sz="3200" dirty="0"/>
              <a:t>E18. Iestādes </a:t>
            </a:r>
            <a:r>
              <a:rPr lang="lv-LV" sz="3200" b="1" dirty="0"/>
              <a:t>darbs</a:t>
            </a:r>
            <a:r>
              <a:rPr lang="lv-LV" sz="3200" dirty="0"/>
              <a:t> </a:t>
            </a:r>
            <a:r>
              <a:rPr lang="lv-LV" sz="3200" dirty="0" smtClean="0"/>
              <a:t>būs </a:t>
            </a:r>
            <a:r>
              <a:rPr lang="lv-LV" sz="3200" b="1" dirty="0"/>
              <a:t>pakārtots</a:t>
            </a:r>
            <a:r>
              <a:rPr lang="lv-LV" sz="3200" dirty="0"/>
              <a:t> klientu </a:t>
            </a:r>
            <a:r>
              <a:rPr lang="lv-LV" sz="3200" b="1" dirty="0"/>
              <a:t>vajadzībām</a:t>
            </a:r>
          </a:p>
          <a:p>
            <a:pPr>
              <a:buNone/>
            </a:pPr>
            <a:r>
              <a:rPr lang="lv-LV" sz="3200" dirty="0"/>
              <a:t>E19. Personāls </a:t>
            </a:r>
            <a:r>
              <a:rPr lang="lv-LV" sz="3200" dirty="0" smtClean="0"/>
              <a:t>sniegs klientam </a:t>
            </a:r>
            <a:r>
              <a:rPr lang="lv-LV" sz="3200" b="1" dirty="0"/>
              <a:t>individuālu</a:t>
            </a:r>
            <a:r>
              <a:rPr lang="lv-LV" sz="3200" dirty="0"/>
              <a:t> uzmanību</a:t>
            </a:r>
          </a:p>
          <a:p>
            <a:pPr>
              <a:buNone/>
            </a:pPr>
            <a:r>
              <a:rPr lang="lv-LV" sz="3200" dirty="0"/>
              <a:t>E20. Personāls labi </a:t>
            </a:r>
            <a:r>
              <a:rPr lang="lv-LV" sz="3200" b="1" dirty="0" smtClean="0"/>
              <a:t>izpratīs</a:t>
            </a:r>
            <a:r>
              <a:rPr lang="lv-LV" sz="3200" dirty="0" smtClean="0"/>
              <a:t> </a:t>
            </a:r>
            <a:r>
              <a:rPr lang="lv-LV" sz="3200" dirty="0"/>
              <a:t>klienta </a:t>
            </a:r>
            <a:r>
              <a:rPr lang="lv-LV" sz="3200" b="1" dirty="0"/>
              <a:t>vajadzības</a:t>
            </a:r>
          </a:p>
          <a:p>
            <a:pPr>
              <a:buNone/>
            </a:pPr>
            <a:r>
              <a:rPr lang="lv-LV" sz="3200" dirty="0"/>
              <a:t>E21. Klienta </a:t>
            </a:r>
            <a:r>
              <a:rPr lang="lv-LV" sz="3200" b="1" dirty="0"/>
              <a:t>vēlmes</a:t>
            </a:r>
            <a:r>
              <a:rPr lang="lv-LV" sz="3200" dirty="0"/>
              <a:t> un vajadzības </a:t>
            </a:r>
            <a:r>
              <a:rPr lang="lv-LV" sz="3200" dirty="0" smtClean="0"/>
              <a:t>būs </a:t>
            </a:r>
            <a:r>
              <a:rPr lang="lv-LV" sz="3200" b="1" dirty="0"/>
              <a:t>ņemtas vērā</a:t>
            </a:r>
          </a:p>
          <a:p>
            <a:pPr>
              <a:buNone/>
            </a:pPr>
            <a:r>
              <a:rPr lang="lv-LV" sz="3200" dirty="0"/>
              <a:t>E22. </a:t>
            </a:r>
            <a:r>
              <a:rPr lang="lv-LV" sz="3200" b="1" dirty="0"/>
              <a:t>Darba laiks</a:t>
            </a:r>
            <a:r>
              <a:rPr lang="lv-LV" sz="3200" dirty="0"/>
              <a:t> </a:t>
            </a:r>
            <a:r>
              <a:rPr lang="lv-LV" sz="3200" dirty="0" smtClean="0"/>
              <a:t>būs </a:t>
            </a:r>
            <a:r>
              <a:rPr lang="lv-LV" sz="3200" b="1" dirty="0"/>
              <a:t>piemērots</a:t>
            </a:r>
            <a:r>
              <a:rPr lang="lv-LV" sz="3200" dirty="0"/>
              <a:t> klienta vēlmēm</a:t>
            </a:r>
          </a:p>
        </p:txBody>
      </p:sp>
      <p:sp>
        <p:nvSpPr>
          <p:cNvPr id="5" name="Rectangle 4"/>
          <p:cNvSpPr/>
          <p:nvPr/>
        </p:nvSpPr>
        <p:spPr>
          <a:xfrm>
            <a:off x="12415044" y="10722609"/>
            <a:ext cx="7477303" cy="369332"/>
          </a:xfrm>
          <a:prstGeom prst="rect">
            <a:avLst/>
          </a:prstGeom>
        </p:spPr>
        <p:txBody>
          <a:bodyPr wrap="none">
            <a:spAutoFit/>
          </a:bodyPr>
          <a:lstStyle/>
          <a:p>
            <a:r>
              <a:rPr lang="lv-LV" dirty="0" smtClean="0"/>
              <a:t>Autores veidots, izmantojot </a:t>
            </a:r>
            <a:r>
              <a:rPr lang="en-US" dirty="0" smtClean="0"/>
              <a:t>https</a:t>
            </a:r>
            <a:r>
              <a:rPr lang="en-US" dirty="0"/>
              <a:t>://www.proserv.nu/b/Docs/Servqual.pdf</a:t>
            </a:r>
          </a:p>
        </p:txBody>
      </p:sp>
    </p:spTree>
    <p:extLst>
      <p:ext uri="{BB962C8B-B14F-4D97-AF65-F5344CB8AC3E}">
        <p14:creationId xmlns:p14="http://schemas.microsoft.com/office/powerpoint/2010/main" val="1167313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44" y="441667"/>
            <a:ext cx="19348276" cy="2185952"/>
          </a:xfrm>
        </p:spPr>
        <p:txBody>
          <a:bodyPr>
            <a:normAutofit/>
          </a:bodyPr>
          <a:lstStyle/>
          <a:p>
            <a:r>
              <a:rPr lang="lv-LV" sz="4617" dirty="0">
                <a:solidFill>
                  <a:schemeClr val="tx1"/>
                </a:solidFill>
              </a:rPr>
              <a:t>Klients vērtē reālās situācijas atbilstību savām vēlmēm (P-</a:t>
            </a:r>
            <a:r>
              <a:rPr lang="lv-LV" sz="4617" i="1" dirty="0" err="1">
                <a:solidFill>
                  <a:schemeClr val="tx1"/>
                </a:solidFill>
              </a:rPr>
              <a:t>perception</a:t>
            </a:r>
            <a:r>
              <a:rPr lang="lv-LV" sz="4617" i="1" dirty="0">
                <a:solidFill>
                  <a:schemeClr val="tx1"/>
                </a:solidFill>
              </a:rPr>
              <a:t>  jeb uztvere):</a:t>
            </a:r>
            <a:endParaRPr lang="lv-LV" sz="4617" dirty="0">
              <a:solidFill>
                <a:schemeClr val="tx1"/>
              </a:solidFill>
            </a:endParaRPr>
          </a:p>
        </p:txBody>
      </p:sp>
      <p:sp>
        <p:nvSpPr>
          <p:cNvPr id="3" name="Content Placeholder 2"/>
          <p:cNvSpPr>
            <a:spLocks noGrp="1"/>
          </p:cNvSpPr>
          <p:nvPr>
            <p:ph idx="1"/>
          </p:nvPr>
        </p:nvSpPr>
        <p:spPr>
          <a:xfrm>
            <a:off x="310164" y="1925733"/>
            <a:ext cx="10593699" cy="8549750"/>
          </a:xfrm>
        </p:spPr>
        <p:txBody>
          <a:bodyPr>
            <a:noAutofit/>
          </a:bodyPr>
          <a:lstStyle/>
          <a:p>
            <a:pPr>
              <a:buNone/>
            </a:pPr>
            <a:r>
              <a:rPr lang="lv-LV" sz="3200" dirty="0">
                <a:solidFill>
                  <a:schemeClr val="tx1"/>
                </a:solidFill>
              </a:rPr>
              <a:t>P1. </a:t>
            </a:r>
            <a:r>
              <a:rPr lang="lv-LV" sz="3200" dirty="0" smtClean="0">
                <a:solidFill>
                  <a:schemeClr val="tx1"/>
                </a:solidFill>
              </a:rPr>
              <a:t>Iestāde X </a:t>
            </a:r>
            <a:r>
              <a:rPr lang="lv-LV" sz="3200" b="1" dirty="0">
                <a:solidFill>
                  <a:schemeClr val="tx1"/>
                </a:solidFill>
              </a:rPr>
              <a:t>ir</a:t>
            </a:r>
            <a:r>
              <a:rPr lang="lv-LV" sz="3200" dirty="0">
                <a:solidFill>
                  <a:schemeClr val="tx1"/>
                </a:solidFill>
              </a:rPr>
              <a:t> mūsdienīgi </a:t>
            </a:r>
            <a:r>
              <a:rPr lang="lv-LV" sz="3200" b="1" dirty="0">
                <a:solidFill>
                  <a:schemeClr val="tx1"/>
                </a:solidFill>
              </a:rPr>
              <a:t>iekārtota</a:t>
            </a:r>
          </a:p>
          <a:p>
            <a:pPr>
              <a:buNone/>
            </a:pPr>
            <a:r>
              <a:rPr lang="lv-LV" sz="3200" dirty="0">
                <a:solidFill>
                  <a:schemeClr val="tx1"/>
                </a:solidFill>
              </a:rPr>
              <a:t>P2. Telpu iekārtojums </a:t>
            </a:r>
            <a:r>
              <a:rPr lang="lv-LV" sz="3200" dirty="0" smtClean="0">
                <a:solidFill>
                  <a:schemeClr val="tx1"/>
                </a:solidFill>
              </a:rPr>
              <a:t>iestādē X </a:t>
            </a:r>
            <a:r>
              <a:rPr lang="lv-LV" sz="3200" b="1" dirty="0" smtClean="0">
                <a:solidFill>
                  <a:schemeClr val="tx1"/>
                </a:solidFill>
              </a:rPr>
              <a:t>ir </a:t>
            </a:r>
            <a:r>
              <a:rPr lang="lv-LV" sz="3200" b="1" dirty="0">
                <a:solidFill>
                  <a:schemeClr val="tx1"/>
                </a:solidFill>
              </a:rPr>
              <a:t>vizuāli pievilcīgs</a:t>
            </a:r>
          </a:p>
          <a:p>
            <a:pPr>
              <a:buNone/>
            </a:pPr>
            <a:r>
              <a:rPr lang="lv-LV" sz="3200" dirty="0">
                <a:solidFill>
                  <a:schemeClr val="tx1"/>
                </a:solidFill>
              </a:rPr>
              <a:t>P3. </a:t>
            </a:r>
            <a:r>
              <a:rPr lang="lv-LV" sz="3200" dirty="0" smtClean="0">
                <a:solidFill>
                  <a:schemeClr val="tx1"/>
                </a:solidFill>
              </a:rPr>
              <a:t>Darbinieki iestādē X </a:t>
            </a:r>
            <a:r>
              <a:rPr lang="lv-LV" sz="3200" dirty="0">
                <a:solidFill>
                  <a:schemeClr val="tx1"/>
                </a:solidFill>
              </a:rPr>
              <a:t>i</a:t>
            </a:r>
            <a:r>
              <a:rPr lang="lv-LV" sz="3200" b="1" dirty="0">
                <a:solidFill>
                  <a:schemeClr val="tx1"/>
                </a:solidFill>
              </a:rPr>
              <a:t>r</a:t>
            </a:r>
            <a:r>
              <a:rPr lang="lv-LV" sz="3200" dirty="0">
                <a:solidFill>
                  <a:schemeClr val="tx1"/>
                </a:solidFill>
              </a:rPr>
              <a:t> </a:t>
            </a:r>
            <a:r>
              <a:rPr lang="lv-LV" sz="3200" b="1" dirty="0">
                <a:solidFill>
                  <a:schemeClr val="tx1"/>
                </a:solidFill>
              </a:rPr>
              <a:t>glīti</a:t>
            </a:r>
            <a:r>
              <a:rPr lang="lv-LV" sz="3200" dirty="0">
                <a:solidFill>
                  <a:schemeClr val="tx1"/>
                </a:solidFill>
              </a:rPr>
              <a:t> un kārtīgi</a:t>
            </a:r>
            <a:r>
              <a:rPr lang="lv-LV" sz="3200" b="1" dirty="0">
                <a:solidFill>
                  <a:schemeClr val="tx1"/>
                </a:solidFill>
              </a:rPr>
              <a:t> ģērbti</a:t>
            </a:r>
          </a:p>
          <a:p>
            <a:pPr>
              <a:buNone/>
            </a:pPr>
            <a:r>
              <a:rPr lang="lv-LV" sz="3200" dirty="0">
                <a:solidFill>
                  <a:schemeClr val="tx1"/>
                </a:solidFill>
              </a:rPr>
              <a:t>P4. </a:t>
            </a:r>
            <a:r>
              <a:rPr lang="lv-LV" sz="3200" b="1" dirty="0">
                <a:solidFill>
                  <a:schemeClr val="tx1"/>
                </a:solidFill>
              </a:rPr>
              <a:t>Telpu izskats </a:t>
            </a:r>
            <a:r>
              <a:rPr lang="lv-LV" sz="3200" dirty="0" smtClean="0">
                <a:solidFill>
                  <a:schemeClr val="tx1"/>
                </a:solidFill>
              </a:rPr>
              <a:t>iestādē X atbilst </a:t>
            </a:r>
            <a:r>
              <a:rPr lang="lv-LV" sz="3200" dirty="0">
                <a:solidFill>
                  <a:schemeClr val="tx1"/>
                </a:solidFill>
              </a:rPr>
              <a:t>piedāvātā pakalpojuma </a:t>
            </a:r>
            <a:r>
              <a:rPr lang="lv-LV" sz="3200" dirty="0" smtClean="0">
                <a:solidFill>
                  <a:schemeClr val="tx1"/>
                </a:solidFill>
              </a:rPr>
              <a:t>specifikai</a:t>
            </a:r>
          </a:p>
          <a:p>
            <a:pPr>
              <a:buNone/>
            </a:pPr>
            <a:r>
              <a:rPr lang="lv-LV" sz="3200" dirty="0">
                <a:solidFill>
                  <a:schemeClr val="tx1"/>
                </a:solidFill>
              </a:rPr>
              <a:t>P5. Iestāde </a:t>
            </a:r>
            <a:r>
              <a:rPr lang="lv-LV" sz="3200" dirty="0" smtClean="0">
                <a:solidFill>
                  <a:schemeClr val="tx1"/>
                </a:solidFill>
              </a:rPr>
              <a:t>X vienmēr </a:t>
            </a:r>
            <a:r>
              <a:rPr lang="lv-LV" sz="3200" b="1" dirty="0">
                <a:solidFill>
                  <a:schemeClr val="tx1"/>
                </a:solidFill>
              </a:rPr>
              <a:t>izpilda solīto</a:t>
            </a:r>
          </a:p>
          <a:p>
            <a:pPr>
              <a:buNone/>
            </a:pPr>
            <a:r>
              <a:rPr lang="pl-PL" sz="3200" dirty="0">
                <a:solidFill>
                  <a:schemeClr val="tx1"/>
                </a:solidFill>
              </a:rPr>
              <a:t>P6. Ja klientam radusies problēma, </a:t>
            </a:r>
            <a:r>
              <a:rPr lang="pl-PL" sz="3200" dirty="0" smtClean="0">
                <a:solidFill>
                  <a:schemeClr val="tx1"/>
                </a:solidFill>
              </a:rPr>
              <a:t>iestādes</a:t>
            </a:r>
            <a:r>
              <a:rPr lang="lv-LV" sz="3200" dirty="0" smtClean="0">
                <a:solidFill>
                  <a:schemeClr val="tx1"/>
                </a:solidFill>
              </a:rPr>
              <a:t> X</a:t>
            </a:r>
            <a:r>
              <a:rPr lang="pl-PL" sz="3200" dirty="0" smtClean="0">
                <a:solidFill>
                  <a:schemeClr val="tx1"/>
                </a:solidFill>
              </a:rPr>
              <a:t> </a:t>
            </a:r>
            <a:r>
              <a:rPr lang="pl-PL" sz="3200" b="1" dirty="0" smtClean="0">
                <a:solidFill>
                  <a:schemeClr val="tx1"/>
                </a:solidFill>
              </a:rPr>
              <a:t>perso</a:t>
            </a:r>
            <a:r>
              <a:rPr lang="lv-LV" sz="3200" b="1" dirty="0" err="1" smtClean="0">
                <a:solidFill>
                  <a:schemeClr val="tx1"/>
                </a:solidFill>
              </a:rPr>
              <a:t>nāls</a:t>
            </a:r>
            <a:r>
              <a:rPr lang="lv-LV" sz="3200" b="1" dirty="0" smtClean="0">
                <a:solidFill>
                  <a:schemeClr val="tx1"/>
                </a:solidFill>
              </a:rPr>
              <a:t> </a:t>
            </a:r>
            <a:r>
              <a:rPr lang="lv-LV" sz="3200" dirty="0">
                <a:solidFill>
                  <a:schemeClr val="tx1"/>
                </a:solidFill>
              </a:rPr>
              <a:t>dara visu iespējamo </a:t>
            </a:r>
            <a:r>
              <a:rPr lang="lv-LV" sz="3200" b="1" dirty="0">
                <a:solidFill>
                  <a:schemeClr val="tx1"/>
                </a:solidFill>
              </a:rPr>
              <a:t>problēmas risināšanai</a:t>
            </a:r>
          </a:p>
          <a:p>
            <a:pPr>
              <a:buNone/>
            </a:pPr>
            <a:r>
              <a:rPr lang="lv-LV" sz="3200" dirty="0">
                <a:solidFill>
                  <a:schemeClr val="tx1"/>
                </a:solidFill>
              </a:rPr>
              <a:t>P7. </a:t>
            </a:r>
            <a:r>
              <a:rPr lang="lv-LV" sz="3200" dirty="0" smtClean="0">
                <a:solidFill>
                  <a:schemeClr val="tx1"/>
                </a:solidFill>
              </a:rPr>
              <a:t>Iestādes X </a:t>
            </a:r>
            <a:r>
              <a:rPr lang="lv-LV" sz="3200" dirty="0">
                <a:solidFill>
                  <a:schemeClr val="tx1"/>
                </a:solidFill>
              </a:rPr>
              <a:t>pakalpojumi ir </a:t>
            </a:r>
            <a:r>
              <a:rPr lang="lv-LV" sz="3200" b="1" dirty="0">
                <a:solidFill>
                  <a:schemeClr val="tx1"/>
                </a:solidFill>
              </a:rPr>
              <a:t>uzticami</a:t>
            </a:r>
          </a:p>
          <a:p>
            <a:pPr>
              <a:buNone/>
            </a:pPr>
            <a:r>
              <a:rPr lang="lv-LV" sz="3200" dirty="0">
                <a:solidFill>
                  <a:schemeClr val="tx1"/>
                </a:solidFill>
              </a:rPr>
              <a:t>P8. Iestāde </a:t>
            </a:r>
            <a:r>
              <a:rPr lang="lv-LV" sz="3200" dirty="0" smtClean="0">
                <a:solidFill>
                  <a:schemeClr val="tx1"/>
                </a:solidFill>
              </a:rPr>
              <a:t>X nodrošina </a:t>
            </a:r>
            <a:r>
              <a:rPr lang="lv-LV" sz="3200" dirty="0">
                <a:solidFill>
                  <a:schemeClr val="tx1"/>
                </a:solidFill>
              </a:rPr>
              <a:t>pakalpojumu </a:t>
            </a:r>
            <a:r>
              <a:rPr lang="lv-LV" sz="3200" b="1" dirty="0">
                <a:solidFill>
                  <a:schemeClr val="tx1"/>
                </a:solidFill>
              </a:rPr>
              <a:t>solītajā laikā</a:t>
            </a:r>
          </a:p>
          <a:p>
            <a:pPr>
              <a:buNone/>
            </a:pPr>
            <a:r>
              <a:rPr lang="lv-LV" sz="3200" dirty="0">
                <a:solidFill>
                  <a:schemeClr val="tx1"/>
                </a:solidFill>
              </a:rPr>
              <a:t>P9. Iestāde </a:t>
            </a:r>
            <a:r>
              <a:rPr lang="lv-LV" sz="3200" dirty="0" smtClean="0">
                <a:solidFill>
                  <a:schemeClr val="tx1"/>
                </a:solidFill>
              </a:rPr>
              <a:t>X </a:t>
            </a:r>
            <a:r>
              <a:rPr lang="lv-LV" sz="3200" b="1" dirty="0" smtClean="0">
                <a:solidFill>
                  <a:schemeClr val="tx1"/>
                </a:solidFill>
              </a:rPr>
              <a:t>akurāti</a:t>
            </a:r>
            <a:r>
              <a:rPr lang="lv-LV" sz="3200" dirty="0" smtClean="0">
                <a:solidFill>
                  <a:schemeClr val="tx1"/>
                </a:solidFill>
              </a:rPr>
              <a:t> </a:t>
            </a:r>
            <a:r>
              <a:rPr lang="lv-LV" sz="3200" dirty="0">
                <a:solidFill>
                  <a:schemeClr val="tx1"/>
                </a:solidFill>
              </a:rPr>
              <a:t>glabā dokumentāciju</a:t>
            </a:r>
          </a:p>
          <a:p>
            <a:pPr>
              <a:buNone/>
            </a:pPr>
            <a:r>
              <a:rPr lang="lv-LV" sz="3200" dirty="0">
                <a:solidFill>
                  <a:schemeClr val="tx1"/>
                </a:solidFill>
              </a:rPr>
              <a:t>P10. </a:t>
            </a:r>
            <a:r>
              <a:rPr lang="lv-LV" sz="3200" dirty="0" smtClean="0">
                <a:solidFill>
                  <a:schemeClr val="tx1"/>
                </a:solidFill>
              </a:rPr>
              <a:t>Iestāde X </a:t>
            </a:r>
            <a:r>
              <a:rPr lang="lv-LV" sz="3200" dirty="0">
                <a:solidFill>
                  <a:schemeClr val="tx1"/>
                </a:solidFill>
              </a:rPr>
              <a:t>informē klientus par to, kad pieprasītais</a:t>
            </a:r>
          </a:p>
          <a:p>
            <a:pPr>
              <a:buNone/>
            </a:pPr>
            <a:r>
              <a:rPr lang="lv-LV" sz="3200" b="1" dirty="0">
                <a:solidFill>
                  <a:schemeClr val="tx1"/>
                </a:solidFill>
              </a:rPr>
              <a:t>pakalpojums</a:t>
            </a:r>
            <a:r>
              <a:rPr lang="lv-LV" sz="3200" dirty="0">
                <a:solidFill>
                  <a:schemeClr val="tx1"/>
                </a:solidFill>
              </a:rPr>
              <a:t> tiks </a:t>
            </a:r>
            <a:r>
              <a:rPr lang="lv-LV" sz="3200" b="1" dirty="0">
                <a:solidFill>
                  <a:schemeClr val="tx1"/>
                </a:solidFill>
              </a:rPr>
              <a:t>nodrošināts</a:t>
            </a:r>
          </a:p>
          <a:p>
            <a:pPr>
              <a:buNone/>
            </a:pPr>
            <a:r>
              <a:rPr lang="lv-LV" sz="3200" dirty="0">
                <a:solidFill>
                  <a:schemeClr val="tx1"/>
                </a:solidFill>
              </a:rPr>
              <a:t>P11. </a:t>
            </a:r>
            <a:r>
              <a:rPr lang="lv-LV" sz="3200" b="1" dirty="0" smtClean="0">
                <a:solidFill>
                  <a:schemeClr val="tx1"/>
                </a:solidFill>
              </a:rPr>
              <a:t>Saņem</a:t>
            </a:r>
            <a:r>
              <a:rPr lang="lv-LV" sz="3200" dirty="0" smtClean="0">
                <a:solidFill>
                  <a:schemeClr val="tx1"/>
                </a:solidFill>
              </a:rPr>
              <a:t> </a:t>
            </a:r>
            <a:r>
              <a:rPr lang="lv-LV" sz="3200" dirty="0">
                <a:solidFill>
                  <a:schemeClr val="tx1"/>
                </a:solidFill>
              </a:rPr>
              <a:t>tūlītēju </a:t>
            </a:r>
            <a:r>
              <a:rPr lang="lv-LV" sz="3200" b="1" dirty="0">
                <a:solidFill>
                  <a:schemeClr val="tx1"/>
                </a:solidFill>
              </a:rPr>
              <a:t>pakalpojumu</a:t>
            </a:r>
            <a:r>
              <a:rPr lang="lv-LV" sz="3200" dirty="0">
                <a:solidFill>
                  <a:schemeClr val="tx1"/>
                </a:solidFill>
              </a:rPr>
              <a:t> no </a:t>
            </a:r>
            <a:r>
              <a:rPr lang="lv-LV" sz="3200" dirty="0" smtClean="0">
                <a:solidFill>
                  <a:schemeClr val="tx1"/>
                </a:solidFill>
              </a:rPr>
              <a:t>iestādes X</a:t>
            </a:r>
            <a:r>
              <a:rPr lang="lv-LV" sz="3200" dirty="0">
                <a:solidFill>
                  <a:schemeClr val="tx1"/>
                </a:solidFill>
              </a:rPr>
              <a:t> </a:t>
            </a:r>
            <a:r>
              <a:rPr lang="lv-LV" sz="3200" dirty="0" smtClean="0">
                <a:solidFill>
                  <a:schemeClr val="tx1"/>
                </a:solidFill>
              </a:rPr>
              <a:t>personāla</a:t>
            </a:r>
            <a:endParaRPr lang="lv-LV" sz="3200" dirty="0">
              <a:solidFill>
                <a:schemeClr val="tx1"/>
              </a:solidFill>
            </a:endParaRPr>
          </a:p>
          <a:p>
            <a:pPr>
              <a:buNone/>
            </a:pPr>
            <a:r>
              <a:rPr lang="lv-LV" sz="3200" dirty="0">
                <a:solidFill>
                  <a:schemeClr val="tx1"/>
                </a:solidFill>
              </a:rPr>
              <a:t>P12. Personāls </a:t>
            </a:r>
            <a:r>
              <a:rPr lang="lv-LV" sz="3200" dirty="0" smtClean="0">
                <a:solidFill>
                  <a:schemeClr val="tx1"/>
                </a:solidFill>
              </a:rPr>
              <a:t>iestādē X vienmēr </a:t>
            </a:r>
            <a:r>
              <a:rPr lang="lv-LV" sz="3200" dirty="0">
                <a:solidFill>
                  <a:schemeClr val="tx1"/>
                </a:solidFill>
              </a:rPr>
              <a:t>ir </a:t>
            </a:r>
            <a:r>
              <a:rPr lang="lv-LV" sz="3200" b="1" dirty="0">
                <a:solidFill>
                  <a:schemeClr val="tx1"/>
                </a:solidFill>
              </a:rPr>
              <a:t>laipns</a:t>
            </a:r>
            <a:r>
              <a:rPr lang="lv-LV" sz="3200" dirty="0">
                <a:solidFill>
                  <a:schemeClr val="tx1"/>
                </a:solidFill>
              </a:rPr>
              <a:t> un </a:t>
            </a:r>
            <a:r>
              <a:rPr lang="lv-LV" sz="3200" b="1" dirty="0">
                <a:solidFill>
                  <a:schemeClr val="tx1"/>
                </a:solidFill>
              </a:rPr>
              <a:t>izpalīdzīgs</a:t>
            </a:r>
          </a:p>
          <a:p>
            <a:pPr>
              <a:buNone/>
            </a:pPr>
            <a:r>
              <a:rPr lang="fr-FR" sz="3200" dirty="0">
                <a:solidFill>
                  <a:schemeClr val="tx1"/>
                </a:solidFill>
              </a:rPr>
              <a:t>P13. </a:t>
            </a:r>
            <a:r>
              <a:rPr lang="fr-FR" sz="3200" dirty="0" err="1">
                <a:solidFill>
                  <a:schemeClr val="tx1"/>
                </a:solidFill>
              </a:rPr>
              <a:t>Personāls</a:t>
            </a:r>
            <a:r>
              <a:rPr lang="fr-FR" sz="3200" dirty="0">
                <a:solidFill>
                  <a:schemeClr val="tx1"/>
                </a:solidFill>
              </a:rPr>
              <a:t> </a:t>
            </a:r>
            <a:r>
              <a:rPr lang="lv-LV" sz="3200" dirty="0" smtClean="0">
                <a:solidFill>
                  <a:schemeClr val="tx1"/>
                </a:solidFill>
              </a:rPr>
              <a:t>iestādē X </a:t>
            </a:r>
            <a:r>
              <a:rPr lang="fr-FR" sz="3200" dirty="0" err="1" smtClean="0">
                <a:solidFill>
                  <a:schemeClr val="tx1"/>
                </a:solidFill>
              </a:rPr>
              <a:t>vienmēr</a:t>
            </a:r>
            <a:r>
              <a:rPr lang="fr-FR" sz="3200" dirty="0" smtClean="0">
                <a:solidFill>
                  <a:schemeClr val="tx1"/>
                </a:solidFill>
              </a:rPr>
              <a:t> </a:t>
            </a:r>
            <a:r>
              <a:rPr lang="fr-FR" sz="3200" b="1" dirty="0" err="1">
                <a:solidFill>
                  <a:schemeClr val="tx1"/>
                </a:solidFill>
              </a:rPr>
              <a:t>atsaucas</a:t>
            </a:r>
            <a:r>
              <a:rPr lang="fr-FR" sz="3200" dirty="0">
                <a:solidFill>
                  <a:schemeClr val="tx1"/>
                </a:solidFill>
              </a:rPr>
              <a:t> </a:t>
            </a:r>
            <a:r>
              <a:rPr lang="fr-FR" sz="3200" dirty="0" err="1">
                <a:solidFill>
                  <a:schemeClr val="tx1"/>
                </a:solidFill>
              </a:rPr>
              <a:t>uz</a:t>
            </a:r>
            <a:r>
              <a:rPr lang="fr-FR" sz="3200" dirty="0">
                <a:solidFill>
                  <a:schemeClr val="tx1"/>
                </a:solidFill>
              </a:rPr>
              <a:t> </a:t>
            </a:r>
            <a:r>
              <a:rPr lang="fr-FR" sz="3200" dirty="0" err="1">
                <a:solidFill>
                  <a:schemeClr val="tx1"/>
                </a:solidFill>
              </a:rPr>
              <a:t>lūgumiem</a:t>
            </a:r>
            <a:endParaRPr lang="fr-FR" sz="3200" dirty="0">
              <a:solidFill>
                <a:schemeClr val="tx1"/>
              </a:solidFill>
            </a:endParaRPr>
          </a:p>
          <a:p>
            <a:pPr>
              <a:buNone/>
            </a:pPr>
            <a:r>
              <a:rPr lang="lv-LV" sz="3200" dirty="0">
                <a:solidFill>
                  <a:schemeClr val="tx1"/>
                </a:solidFill>
              </a:rPr>
              <a:t>P14. </a:t>
            </a:r>
            <a:r>
              <a:rPr lang="lv-LV" sz="3200" dirty="0" smtClean="0">
                <a:solidFill>
                  <a:schemeClr val="tx1"/>
                </a:solidFill>
              </a:rPr>
              <a:t>var  </a:t>
            </a:r>
            <a:r>
              <a:rPr lang="lv-LV" sz="3200" b="1" dirty="0">
                <a:solidFill>
                  <a:schemeClr val="tx1"/>
                </a:solidFill>
              </a:rPr>
              <a:t>uzticēties</a:t>
            </a:r>
            <a:r>
              <a:rPr lang="lv-LV" sz="3200" dirty="0">
                <a:solidFill>
                  <a:schemeClr val="tx1"/>
                </a:solidFill>
              </a:rPr>
              <a:t> </a:t>
            </a:r>
            <a:r>
              <a:rPr lang="lv-LV" sz="3200" dirty="0" smtClean="0">
                <a:solidFill>
                  <a:schemeClr val="tx1"/>
                </a:solidFill>
              </a:rPr>
              <a:t>iestādes X  personālam</a:t>
            </a:r>
          </a:p>
          <a:p>
            <a:pPr>
              <a:buNone/>
            </a:pPr>
            <a:endParaRPr lang="lv-LV" sz="3200" dirty="0">
              <a:solidFill>
                <a:schemeClr val="tx1"/>
              </a:solidFill>
            </a:endParaRPr>
          </a:p>
        </p:txBody>
      </p:sp>
      <p:sp>
        <p:nvSpPr>
          <p:cNvPr id="4" name="Rectangle 3"/>
          <p:cNvSpPr/>
          <p:nvPr/>
        </p:nvSpPr>
        <p:spPr>
          <a:xfrm>
            <a:off x="11938912" y="2319624"/>
            <a:ext cx="7334132" cy="8463855"/>
          </a:xfrm>
          <a:prstGeom prst="rect">
            <a:avLst/>
          </a:prstGeom>
        </p:spPr>
        <p:txBody>
          <a:bodyPr wrap="square">
            <a:spAutoFit/>
          </a:bodyPr>
          <a:lstStyle/>
          <a:p>
            <a:pPr>
              <a:buNone/>
            </a:pPr>
            <a:r>
              <a:rPr lang="lv-LV" sz="3200" dirty="0"/>
              <a:t>E15. Klients jūtas </a:t>
            </a:r>
            <a:r>
              <a:rPr lang="lv-LV" sz="3200" b="1" dirty="0"/>
              <a:t>droši</a:t>
            </a:r>
            <a:r>
              <a:rPr lang="lv-LV" sz="3200" dirty="0"/>
              <a:t>, kārtojot darījumus ar iestādes</a:t>
            </a:r>
          </a:p>
          <a:p>
            <a:pPr>
              <a:buNone/>
            </a:pPr>
            <a:r>
              <a:rPr lang="lv-LV" sz="3200" b="1" dirty="0"/>
              <a:t>personālu</a:t>
            </a:r>
          </a:p>
          <a:p>
            <a:pPr>
              <a:buNone/>
            </a:pPr>
            <a:r>
              <a:rPr lang="lv-LV" sz="3200" dirty="0"/>
              <a:t>E16. </a:t>
            </a:r>
            <a:r>
              <a:rPr lang="lv-LV" sz="3200" b="1" dirty="0"/>
              <a:t>Personāls</a:t>
            </a:r>
            <a:r>
              <a:rPr lang="lv-LV" sz="3200" dirty="0"/>
              <a:t> pret klientu </a:t>
            </a:r>
            <a:r>
              <a:rPr lang="lv-LV" sz="3200" dirty="0" smtClean="0"/>
              <a:t>ir </a:t>
            </a:r>
            <a:r>
              <a:rPr lang="lv-LV" sz="3200" b="1" dirty="0"/>
              <a:t>pieklājīgs</a:t>
            </a:r>
            <a:r>
              <a:rPr lang="lv-LV" sz="3200" dirty="0"/>
              <a:t> un </a:t>
            </a:r>
            <a:r>
              <a:rPr lang="lv-LV" sz="3200" b="1" dirty="0"/>
              <a:t>uzmanīgs</a:t>
            </a:r>
          </a:p>
          <a:p>
            <a:pPr>
              <a:buNone/>
            </a:pPr>
            <a:r>
              <a:rPr lang="lv-LV" sz="3200" dirty="0"/>
              <a:t>E17. </a:t>
            </a:r>
            <a:r>
              <a:rPr lang="lv-LV" sz="3200" b="1" dirty="0"/>
              <a:t>Personāls</a:t>
            </a:r>
            <a:r>
              <a:rPr lang="lv-LV" sz="3200" dirty="0"/>
              <a:t> </a:t>
            </a:r>
            <a:r>
              <a:rPr lang="lv-LV" sz="3200" dirty="0" smtClean="0"/>
              <a:t>ir </a:t>
            </a:r>
            <a:r>
              <a:rPr lang="lv-LV" sz="3200" b="1" dirty="0"/>
              <a:t>kompetents</a:t>
            </a:r>
            <a:r>
              <a:rPr lang="lv-LV" sz="3200" dirty="0"/>
              <a:t>, labi veiks savu darbu</a:t>
            </a:r>
          </a:p>
          <a:p>
            <a:pPr>
              <a:buNone/>
            </a:pPr>
            <a:r>
              <a:rPr lang="lv-LV" sz="3200" dirty="0"/>
              <a:t>E18. Iestādes </a:t>
            </a:r>
            <a:r>
              <a:rPr lang="lv-LV" sz="3200" b="1" dirty="0"/>
              <a:t>darbs</a:t>
            </a:r>
            <a:r>
              <a:rPr lang="lv-LV" sz="3200" dirty="0"/>
              <a:t> </a:t>
            </a:r>
            <a:r>
              <a:rPr lang="lv-LV" sz="3200" dirty="0" smtClean="0"/>
              <a:t>ir </a:t>
            </a:r>
            <a:r>
              <a:rPr lang="lv-LV" sz="3200" b="1" dirty="0"/>
              <a:t>pakārtots</a:t>
            </a:r>
            <a:r>
              <a:rPr lang="lv-LV" sz="3200" dirty="0"/>
              <a:t> klientu </a:t>
            </a:r>
            <a:r>
              <a:rPr lang="lv-LV" sz="3200" b="1" dirty="0"/>
              <a:t>vajadzībām</a:t>
            </a:r>
          </a:p>
          <a:p>
            <a:pPr>
              <a:buNone/>
            </a:pPr>
            <a:r>
              <a:rPr lang="lv-LV" sz="3200" dirty="0"/>
              <a:t>E19. Personāls </a:t>
            </a:r>
            <a:r>
              <a:rPr lang="lv-LV" sz="3200" dirty="0" smtClean="0"/>
              <a:t>sniedz </a:t>
            </a:r>
            <a:r>
              <a:rPr lang="lv-LV" sz="3200" dirty="0"/>
              <a:t>klientam </a:t>
            </a:r>
            <a:r>
              <a:rPr lang="lv-LV" sz="3200" b="1" dirty="0"/>
              <a:t>individuālu</a:t>
            </a:r>
            <a:r>
              <a:rPr lang="lv-LV" sz="3200" dirty="0"/>
              <a:t> uzmanību</a:t>
            </a:r>
          </a:p>
          <a:p>
            <a:pPr>
              <a:buNone/>
            </a:pPr>
            <a:r>
              <a:rPr lang="lv-LV" sz="3200" dirty="0"/>
              <a:t>E20. Personāls labi </a:t>
            </a:r>
            <a:r>
              <a:rPr lang="lv-LV" sz="3200" b="1" dirty="0" smtClean="0"/>
              <a:t>izprot</a:t>
            </a:r>
            <a:r>
              <a:rPr lang="lv-LV" sz="3200" dirty="0" smtClean="0"/>
              <a:t> </a:t>
            </a:r>
            <a:r>
              <a:rPr lang="lv-LV" sz="3200" dirty="0"/>
              <a:t>klienta </a:t>
            </a:r>
            <a:r>
              <a:rPr lang="lv-LV" sz="3200" b="1" dirty="0"/>
              <a:t>vajadzības</a:t>
            </a:r>
          </a:p>
          <a:p>
            <a:pPr>
              <a:buNone/>
            </a:pPr>
            <a:r>
              <a:rPr lang="lv-LV" sz="3200" dirty="0"/>
              <a:t>E21. Klienta </a:t>
            </a:r>
            <a:r>
              <a:rPr lang="lv-LV" sz="3200" b="1" dirty="0"/>
              <a:t>vēlmes</a:t>
            </a:r>
            <a:r>
              <a:rPr lang="lv-LV" sz="3200" dirty="0"/>
              <a:t> un vajadzības </a:t>
            </a:r>
            <a:r>
              <a:rPr lang="lv-LV" sz="3200" b="1" dirty="0" smtClean="0"/>
              <a:t>ņem </a:t>
            </a:r>
            <a:r>
              <a:rPr lang="lv-LV" sz="3200" b="1" dirty="0"/>
              <a:t>vērā</a:t>
            </a:r>
          </a:p>
          <a:p>
            <a:pPr>
              <a:buNone/>
            </a:pPr>
            <a:r>
              <a:rPr lang="lv-LV" sz="3200" dirty="0"/>
              <a:t>E22. </a:t>
            </a:r>
            <a:r>
              <a:rPr lang="lv-LV" sz="3200" b="1" dirty="0"/>
              <a:t>Darba laiks</a:t>
            </a:r>
            <a:r>
              <a:rPr lang="lv-LV" sz="3200" dirty="0"/>
              <a:t> </a:t>
            </a:r>
            <a:r>
              <a:rPr lang="lv-LV" sz="3200" dirty="0" smtClean="0"/>
              <a:t>ir </a:t>
            </a:r>
            <a:r>
              <a:rPr lang="lv-LV" sz="3200" b="1" dirty="0"/>
              <a:t>piemērots</a:t>
            </a:r>
            <a:r>
              <a:rPr lang="lv-LV" sz="3200" dirty="0"/>
              <a:t> klienta vēlmēm</a:t>
            </a:r>
          </a:p>
        </p:txBody>
      </p:sp>
      <p:sp>
        <p:nvSpPr>
          <p:cNvPr id="5" name="Rectangle 4"/>
          <p:cNvSpPr/>
          <p:nvPr/>
        </p:nvSpPr>
        <p:spPr>
          <a:xfrm>
            <a:off x="11558880" y="10761254"/>
            <a:ext cx="7477303" cy="369332"/>
          </a:xfrm>
          <a:prstGeom prst="rect">
            <a:avLst/>
          </a:prstGeom>
        </p:spPr>
        <p:txBody>
          <a:bodyPr wrap="none">
            <a:spAutoFit/>
          </a:bodyPr>
          <a:lstStyle/>
          <a:p>
            <a:r>
              <a:rPr lang="lv-LV" dirty="0"/>
              <a:t>Autores veidots, izmantojot </a:t>
            </a:r>
            <a:r>
              <a:rPr lang="en-US" dirty="0"/>
              <a:t>https://www.proserv.nu/b/Docs/Servqual.pdf</a:t>
            </a:r>
          </a:p>
        </p:txBody>
      </p:sp>
    </p:spTree>
    <p:extLst>
      <p:ext uri="{BB962C8B-B14F-4D97-AF65-F5344CB8AC3E}">
        <p14:creationId xmlns:p14="http://schemas.microsoft.com/office/powerpoint/2010/main" val="3823047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9878" y="2378075"/>
            <a:ext cx="11277600" cy="1231106"/>
          </a:xfrm>
        </p:spPr>
        <p:txBody>
          <a:bodyPr/>
          <a:lstStyle/>
          <a:p>
            <a:r>
              <a:rPr lang="lv-LV" sz="4000" dirty="0">
                <a:solidFill>
                  <a:schemeClr val="tx1"/>
                </a:solidFill>
              </a:rPr>
              <a:t>SERVQUAL ļauj datus analizēt </a:t>
            </a:r>
            <a:r>
              <a:rPr lang="lv-LV" sz="4000" dirty="0" smtClean="0">
                <a:solidFill>
                  <a:schemeClr val="tx1"/>
                </a:solidFill>
              </a:rPr>
              <a:t>vairākos veidos:</a:t>
            </a:r>
            <a:endParaRPr lang="en-US" sz="4000" dirty="0">
              <a:solidFill>
                <a:schemeClr val="tx1"/>
              </a:solidFill>
            </a:endParaRPr>
          </a:p>
        </p:txBody>
      </p:sp>
      <p:sp>
        <p:nvSpPr>
          <p:cNvPr id="3" name="Rectangle 2"/>
          <p:cNvSpPr/>
          <p:nvPr/>
        </p:nvSpPr>
        <p:spPr>
          <a:xfrm>
            <a:off x="908844" y="4777512"/>
            <a:ext cx="17907000" cy="4154984"/>
          </a:xfrm>
          <a:prstGeom prst="rect">
            <a:avLst/>
          </a:prstGeom>
        </p:spPr>
        <p:txBody>
          <a:bodyPr wrap="square">
            <a:spAutoFit/>
          </a:bodyPr>
          <a:lstStyle/>
          <a:p>
            <a:pPr marL="571500" indent="-571500">
              <a:buFont typeface="Arial" panose="020B0604020202020204" pitchFamily="34" charset="0"/>
              <a:buChar char="•"/>
            </a:pPr>
            <a:r>
              <a:rPr lang="lv-LV" sz="4400" dirty="0"/>
              <a:t>Atsevišķu klientu vēlmju un pakalpojuma  kvalitātes indikatoru salīdzinājums(piemēram (piem., P1-E1; P2-E2 utt.);</a:t>
            </a:r>
          </a:p>
          <a:p>
            <a:pPr marL="571500" indent="-571500">
              <a:buFont typeface="Arial" panose="020B0604020202020204" pitchFamily="34" charset="0"/>
              <a:buChar char="•"/>
            </a:pPr>
            <a:r>
              <a:rPr lang="lv-LV" sz="4400" dirty="0"/>
              <a:t> klientu vēlmju un pakalpojuma kvalitātes dimensiju salīdzinājums (piemēram, (P1+P2+P3</a:t>
            </a:r>
            <a:r>
              <a:rPr lang="lv-LV" sz="4400" dirty="0" smtClean="0"/>
              <a:t>..)–(</a:t>
            </a:r>
            <a:r>
              <a:rPr lang="lv-LV" sz="4400" dirty="0"/>
              <a:t>E1+E2+E3);</a:t>
            </a:r>
          </a:p>
          <a:p>
            <a:pPr marL="571500" indent="-571500">
              <a:buFont typeface="Arial" panose="020B0604020202020204" pitchFamily="34" charset="0"/>
              <a:buChar char="•"/>
            </a:pPr>
            <a:r>
              <a:rPr lang="lv-LV" sz="4400" dirty="0"/>
              <a:t> klientu vēlmju un pakalpojuma kvalitātes salīdzinājums kopumā (piemēram, (P1+P2+P3....+P22)–(E1+E2+E3...+E22)).</a:t>
            </a:r>
          </a:p>
        </p:txBody>
      </p:sp>
      <p:sp>
        <p:nvSpPr>
          <p:cNvPr id="4" name="Rectangle 3"/>
          <p:cNvSpPr/>
          <p:nvPr/>
        </p:nvSpPr>
        <p:spPr>
          <a:xfrm>
            <a:off x="2585244" y="10683875"/>
            <a:ext cx="17291050" cy="369332"/>
          </a:xfrm>
          <a:prstGeom prst="rect">
            <a:avLst/>
          </a:prstGeom>
        </p:spPr>
        <p:txBody>
          <a:bodyPr wrap="square">
            <a:spAutoFit/>
          </a:bodyPr>
          <a:lstStyle/>
          <a:p>
            <a:r>
              <a:rPr lang="en-US" dirty="0" err="1" smtClean="0"/>
              <a:t>Buttle</a:t>
            </a:r>
            <a:r>
              <a:rPr lang="en-US" dirty="0"/>
              <a:t>, </a:t>
            </a:r>
            <a:r>
              <a:rPr lang="en-US" dirty="0" smtClean="0"/>
              <a:t>F.</a:t>
            </a:r>
            <a:r>
              <a:rPr lang="lv-LV" dirty="0" smtClean="0"/>
              <a:t>(1996).</a:t>
            </a:r>
            <a:r>
              <a:rPr lang="en-US" dirty="0" smtClean="0"/>
              <a:t> </a:t>
            </a:r>
            <a:r>
              <a:rPr lang="en-US" dirty="0"/>
              <a:t>SERVQUAL: review, critique, research agenda. European Journal of Marketing, </a:t>
            </a:r>
            <a:r>
              <a:rPr lang="en-US" dirty="0" smtClean="0"/>
              <a:t>Vol.30</a:t>
            </a:r>
            <a:r>
              <a:rPr lang="lv-LV" dirty="0" smtClean="0"/>
              <a:t> (</a:t>
            </a:r>
            <a:r>
              <a:rPr lang="en-US" dirty="0" smtClean="0"/>
              <a:t>1</a:t>
            </a:r>
            <a:r>
              <a:rPr lang="lv-LV" dirty="0" smtClean="0"/>
              <a:t>)</a:t>
            </a:r>
            <a:r>
              <a:rPr lang="en-US" dirty="0" smtClean="0"/>
              <a:t>, p</a:t>
            </a:r>
            <a:r>
              <a:rPr lang="lv-LV" dirty="0" smtClean="0"/>
              <a:t>p</a:t>
            </a:r>
            <a:r>
              <a:rPr lang="en-US" dirty="0" smtClean="0"/>
              <a:t>. 8-32</a:t>
            </a:r>
            <a:endParaRPr lang="en-US" dirty="0"/>
          </a:p>
        </p:txBody>
      </p:sp>
    </p:spTree>
    <p:extLst>
      <p:ext uri="{BB962C8B-B14F-4D97-AF65-F5344CB8AC3E}">
        <p14:creationId xmlns:p14="http://schemas.microsoft.com/office/powerpoint/2010/main" val="3653180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44" y="3984268"/>
            <a:ext cx="19730244" cy="6093976"/>
          </a:xfrm>
        </p:spPr>
        <p:txBody>
          <a:bodyPr/>
          <a:lstStyle/>
          <a:p>
            <a:pPr algn="l"/>
            <a:r>
              <a:rPr lang="lv-LV" sz="3600" i="1" dirty="0">
                <a:solidFill>
                  <a:schemeClr val="tx1"/>
                </a:solidFill>
              </a:rPr>
              <a:t>SERVQUAL vērtējuma skalā lietotāji </a:t>
            </a:r>
            <a:r>
              <a:rPr lang="lv-LV" sz="3600" i="1" dirty="0" smtClean="0">
                <a:solidFill>
                  <a:schemeClr val="tx1"/>
                </a:solidFill>
              </a:rPr>
              <a:t>atzīmē, </a:t>
            </a:r>
            <a:r>
              <a:rPr lang="lv-LV" sz="3600" dirty="0" smtClean="0">
                <a:solidFill>
                  <a:schemeClr val="tx1"/>
                </a:solidFill>
              </a:rPr>
              <a:t>kādā </a:t>
            </a:r>
            <a:r>
              <a:rPr lang="lv-LV" sz="3600" dirty="0">
                <a:solidFill>
                  <a:schemeClr val="tx1"/>
                </a:solidFill>
              </a:rPr>
              <a:t>pakāpē viņi piekrīt vai nepiekrīt katram apgalvojumam, sākot ar 7 ballēm (piekrītu pilnībā) un beidzot ar 1 (nepiekrītu nemaz). </a:t>
            </a:r>
            <a:br>
              <a:rPr lang="lv-LV" sz="3600" dirty="0">
                <a:solidFill>
                  <a:schemeClr val="tx1"/>
                </a:solidFill>
              </a:rPr>
            </a:br>
            <a:r>
              <a:rPr lang="lv-LV" sz="3600" dirty="0">
                <a:solidFill>
                  <a:schemeClr val="tx1"/>
                </a:solidFill>
              </a:rPr>
              <a:t/>
            </a:r>
            <a:br>
              <a:rPr lang="lv-LV" sz="3600" dirty="0">
                <a:solidFill>
                  <a:schemeClr val="tx1"/>
                </a:solidFill>
              </a:rPr>
            </a:br>
            <a:r>
              <a:rPr lang="lv-LV" sz="3600" dirty="0">
                <a:solidFill>
                  <a:schemeClr val="tx1"/>
                </a:solidFill>
              </a:rPr>
              <a:t>Kvalitātes līmeni </a:t>
            </a:r>
            <a:r>
              <a:rPr lang="lv-LV" sz="3600" dirty="0" err="1" smtClean="0">
                <a:solidFill>
                  <a:schemeClr val="tx1"/>
                </a:solidFill>
              </a:rPr>
              <a:t>nosaka,salīdzinot</a:t>
            </a:r>
            <a:r>
              <a:rPr lang="lv-LV" sz="3600" dirty="0" smtClean="0">
                <a:solidFill>
                  <a:schemeClr val="tx1"/>
                </a:solidFill>
              </a:rPr>
              <a:t> </a:t>
            </a:r>
            <a:r>
              <a:rPr lang="lv-LV" sz="3600" dirty="0">
                <a:solidFill>
                  <a:schemeClr val="tx1"/>
                </a:solidFill>
              </a:rPr>
              <a:t>klientu vēlmju punktu attiecību pret pakalpojuma izpildes punktu skaitu. </a:t>
            </a:r>
            <a:r>
              <a:rPr lang="lv-LV" sz="3600" dirty="0">
                <a:solidFill>
                  <a:srgbClr val="FF0000"/>
                </a:solidFill>
              </a:rPr>
              <a:t>Negatīvā starpība</a:t>
            </a:r>
            <a:r>
              <a:rPr lang="lv-LV" sz="3600" dirty="0"/>
              <a:t> </a:t>
            </a:r>
            <a:r>
              <a:rPr lang="lv-LV" sz="3600" dirty="0">
                <a:solidFill>
                  <a:schemeClr val="tx1"/>
                </a:solidFill>
              </a:rPr>
              <a:t>starp vēlamo un reālo kvalitāti parāda </a:t>
            </a:r>
            <a:r>
              <a:rPr lang="lv-LV" sz="3600" dirty="0"/>
              <a:t>“</a:t>
            </a:r>
            <a:r>
              <a:rPr lang="lv-LV" sz="3600" dirty="0">
                <a:solidFill>
                  <a:srgbClr val="FF0000"/>
                </a:solidFill>
              </a:rPr>
              <a:t>plaisu</a:t>
            </a:r>
            <a:r>
              <a:rPr lang="lv-LV" sz="3600" dirty="0"/>
              <a:t>”, </a:t>
            </a:r>
            <a:r>
              <a:rPr lang="lv-LV" sz="3600" dirty="0" smtClean="0">
                <a:solidFill>
                  <a:schemeClr val="tx1"/>
                </a:solidFill>
              </a:rPr>
              <a:t>kuras </a:t>
            </a:r>
            <a:r>
              <a:rPr lang="pt-BR" sz="3600" dirty="0" smtClean="0">
                <a:solidFill>
                  <a:schemeClr val="tx1"/>
                </a:solidFill>
              </a:rPr>
              <a:t>noteikšana </a:t>
            </a:r>
            <a:r>
              <a:rPr lang="pt-BR" sz="3600" dirty="0">
                <a:solidFill>
                  <a:schemeClr val="tx1"/>
                </a:solidFill>
              </a:rPr>
              <a:t>ir viens no metodes svarīgākajiem uzde</a:t>
            </a:r>
            <a:r>
              <a:rPr lang="lv-LV" sz="3600" dirty="0" err="1">
                <a:solidFill>
                  <a:schemeClr val="tx1"/>
                </a:solidFill>
              </a:rPr>
              <a:t>vumiem</a:t>
            </a:r>
            <a:r>
              <a:rPr lang="lv-LV" sz="3600" dirty="0">
                <a:solidFill>
                  <a:schemeClr val="tx1"/>
                </a:solidFill>
              </a:rPr>
              <a:t>.</a:t>
            </a:r>
            <a:br>
              <a:rPr lang="lv-LV" sz="3600" dirty="0">
                <a:solidFill>
                  <a:schemeClr val="tx1"/>
                </a:solidFill>
              </a:rPr>
            </a:br>
            <a:r>
              <a:rPr lang="lv-LV" sz="3600" dirty="0">
                <a:solidFill>
                  <a:schemeClr val="tx1"/>
                </a:solidFill>
              </a:rPr>
              <a:t>Tātad, ja klienta vēlmju rādītāji pilnībā sakrīt ar reālā pakalpojumu vērtējuma rādītājiem, pakalpojums ir atbilstošs klienta </a:t>
            </a:r>
            <a:r>
              <a:rPr lang="lv-LV" sz="3600" dirty="0" smtClean="0">
                <a:solidFill>
                  <a:schemeClr val="tx1"/>
                </a:solidFill>
              </a:rPr>
              <a:t>vēlmēm.</a:t>
            </a:r>
            <a:r>
              <a:rPr lang="lv-LV" sz="3600" dirty="0" smtClean="0"/>
              <a:t> </a:t>
            </a:r>
            <a:r>
              <a:rPr lang="lv-LV" sz="3600" dirty="0" smtClean="0">
                <a:solidFill>
                  <a:schemeClr val="tx1"/>
                </a:solidFill>
              </a:rPr>
              <a:t>Šajā </a:t>
            </a:r>
            <a:r>
              <a:rPr lang="lv-LV" sz="3600" dirty="0">
                <a:solidFill>
                  <a:schemeClr val="tx1"/>
                </a:solidFill>
              </a:rPr>
              <a:t>gadījumā </a:t>
            </a:r>
            <a:r>
              <a:rPr lang="lv-LV" sz="3600" dirty="0" smtClean="0">
                <a:solidFill>
                  <a:schemeClr val="tx1"/>
                </a:solidFill>
              </a:rPr>
              <a:t>pakalpojuma kvalitāte </a:t>
            </a:r>
            <a:r>
              <a:rPr lang="lv-LV" sz="3600" dirty="0">
                <a:solidFill>
                  <a:schemeClr val="tx1"/>
                </a:solidFill>
              </a:rPr>
              <a:t>ir apmierinoša, jo kvalitātes rādītājs šeit būs</a:t>
            </a:r>
            <a:br>
              <a:rPr lang="lv-LV" sz="3600" dirty="0">
                <a:solidFill>
                  <a:schemeClr val="tx1"/>
                </a:solidFill>
              </a:rPr>
            </a:br>
            <a:r>
              <a:rPr lang="lv-LV" sz="3600" dirty="0">
                <a:solidFill>
                  <a:schemeClr val="tx1"/>
                </a:solidFill>
              </a:rPr>
              <a:t>vienāds ar nulli (=0). Pozitīvs rādītājs liecinās, ka </a:t>
            </a:r>
            <a:r>
              <a:rPr lang="lv-LV" sz="3600" dirty="0" smtClean="0">
                <a:solidFill>
                  <a:schemeClr val="tx1"/>
                </a:solidFill>
              </a:rPr>
              <a:t>pie- dāvātais </a:t>
            </a:r>
            <a:r>
              <a:rPr lang="lv-LV" sz="3600" dirty="0">
                <a:solidFill>
                  <a:schemeClr val="tx1"/>
                </a:solidFill>
              </a:rPr>
              <a:t>pakalpojums ir </a:t>
            </a:r>
            <a:r>
              <a:rPr lang="lv-LV" sz="3600" dirty="0">
                <a:solidFill>
                  <a:srgbClr val="FF0000"/>
                </a:solidFill>
              </a:rPr>
              <a:t>labāks</a:t>
            </a:r>
            <a:r>
              <a:rPr lang="lv-LV" sz="3600" dirty="0"/>
              <a:t> </a:t>
            </a:r>
            <a:r>
              <a:rPr lang="lv-LV" sz="3600" dirty="0">
                <a:solidFill>
                  <a:schemeClr val="tx1"/>
                </a:solidFill>
              </a:rPr>
              <a:t>nekā klients </a:t>
            </a:r>
            <a:r>
              <a:rPr lang="lv-LV" sz="3600" dirty="0" smtClean="0">
                <a:solidFill>
                  <a:schemeClr val="tx1"/>
                </a:solidFill>
              </a:rPr>
              <a:t>iepriekš cerējis</a:t>
            </a:r>
            <a:r>
              <a:rPr lang="lv-LV" sz="3600" dirty="0">
                <a:solidFill>
                  <a:schemeClr val="tx1"/>
                </a:solidFill>
              </a:rPr>
              <a:t>, turpretī negatīvs rādītājs — ka </a:t>
            </a:r>
            <a:r>
              <a:rPr lang="lv-LV" sz="3600" dirty="0" smtClean="0">
                <a:solidFill>
                  <a:schemeClr val="tx1"/>
                </a:solidFill>
              </a:rPr>
              <a:t>pakalpojuma kvalitāte </a:t>
            </a:r>
            <a:r>
              <a:rPr lang="lv-LV" sz="3600" dirty="0">
                <a:solidFill>
                  <a:schemeClr val="tx1"/>
                </a:solidFill>
              </a:rPr>
              <a:t>ir </a:t>
            </a:r>
            <a:r>
              <a:rPr lang="lv-LV" sz="3600" dirty="0">
                <a:solidFill>
                  <a:srgbClr val="FF0000"/>
                </a:solidFill>
              </a:rPr>
              <a:t>neapmierinoša</a:t>
            </a:r>
            <a:r>
              <a:rPr lang="lv-LV" sz="3600" dirty="0"/>
              <a:t>.</a:t>
            </a:r>
            <a:endParaRPr lang="en-US" sz="3600" dirty="0"/>
          </a:p>
        </p:txBody>
      </p:sp>
      <p:sp>
        <p:nvSpPr>
          <p:cNvPr id="3" name="Rectangle 2"/>
          <p:cNvSpPr/>
          <p:nvPr/>
        </p:nvSpPr>
        <p:spPr>
          <a:xfrm>
            <a:off x="4109244" y="10683875"/>
            <a:ext cx="15690850" cy="369332"/>
          </a:xfrm>
          <a:prstGeom prst="rect">
            <a:avLst/>
          </a:prstGeom>
        </p:spPr>
        <p:txBody>
          <a:bodyPr wrap="square">
            <a:spAutoFit/>
          </a:bodyPr>
          <a:lstStyle/>
          <a:p>
            <a:r>
              <a:rPr lang="en-US" dirty="0" err="1"/>
              <a:t>Ladhari</a:t>
            </a:r>
            <a:r>
              <a:rPr lang="en-US" dirty="0"/>
              <a:t>, R. (2009). A review of twenty years of SERVQUAL research, International Journal of Quality and Service Sciences, Vol. </a:t>
            </a:r>
            <a:r>
              <a:rPr lang="en-US" dirty="0" smtClean="0"/>
              <a:t>1</a:t>
            </a:r>
            <a:r>
              <a:rPr lang="lv-LV" dirty="0" smtClean="0"/>
              <a:t> (</a:t>
            </a:r>
            <a:r>
              <a:rPr lang="en-US" dirty="0" smtClean="0"/>
              <a:t>2</a:t>
            </a:r>
            <a:r>
              <a:rPr lang="lv-LV" dirty="0"/>
              <a:t>)</a:t>
            </a:r>
            <a:r>
              <a:rPr lang="en-US" dirty="0" smtClean="0"/>
              <a:t> </a:t>
            </a:r>
            <a:r>
              <a:rPr lang="lv-LV" dirty="0" err="1" smtClean="0"/>
              <a:t>pp</a:t>
            </a:r>
            <a:r>
              <a:rPr lang="en-US" dirty="0" smtClean="0"/>
              <a:t>.172-198</a:t>
            </a:r>
            <a:r>
              <a:rPr lang="en-US" dirty="0"/>
              <a:t>. </a:t>
            </a:r>
          </a:p>
        </p:txBody>
      </p:sp>
    </p:spTree>
    <p:extLst>
      <p:ext uri="{BB962C8B-B14F-4D97-AF65-F5344CB8AC3E}">
        <p14:creationId xmlns:p14="http://schemas.microsoft.com/office/powerpoint/2010/main" val="3027904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644" y="2149475"/>
            <a:ext cx="12663933" cy="2215991"/>
          </a:xfrm>
        </p:spPr>
        <p:txBody>
          <a:bodyPr/>
          <a:lstStyle/>
          <a:p>
            <a:r>
              <a:rPr lang="lv-LV" sz="4800" dirty="0">
                <a:solidFill>
                  <a:schemeClr val="tx1"/>
                </a:solidFill>
              </a:rPr>
              <a:t>4 </a:t>
            </a:r>
            <a:r>
              <a:rPr lang="en-US" sz="4800" dirty="0" err="1">
                <a:solidFill>
                  <a:schemeClr val="tx1"/>
                </a:solidFill>
              </a:rPr>
              <a:t>iespējam</a:t>
            </a:r>
            <a:r>
              <a:rPr lang="lv-LV" sz="4800" dirty="0" err="1">
                <a:solidFill>
                  <a:schemeClr val="tx1"/>
                </a:solidFill>
              </a:rPr>
              <a:t>ie</a:t>
            </a:r>
            <a:r>
              <a:rPr lang="lv-LV" sz="4800" dirty="0">
                <a:solidFill>
                  <a:schemeClr val="tx1"/>
                </a:solidFill>
              </a:rPr>
              <a:t> </a:t>
            </a:r>
            <a:r>
              <a:rPr lang="en-US" sz="4800" dirty="0" err="1">
                <a:solidFill>
                  <a:schemeClr val="tx1"/>
                </a:solidFill>
              </a:rPr>
              <a:t>risinājum</a:t>
            </a:r>
            <a:r>
              <a:rPr lang="lv-LV" sz="4800" dirty="0">
                <a:solidFill>
                  <a:schemeClr val="tx1"/>
                </a:solidFill>
              </a:rPr>
              <a:t>i</a:t>
            </a:r>
            <a:r>
              <a:rPr lang="en-US" sz="4800" dirty="0">
                <a:solidFill>
                  <a:schemeClr val="tx1"/>
                </a:solidFill>
              </a:rPr>
              <a:t>, </a:t>
            </a:r>
            <a:r>
              <a:rPr lang="en-US" sz="4800" dirty="0" err="1">
                <a:solidFill>
                  <a:schemeClr val="tx1"/>
                </a:solidFill>
              </a:rPr>
              <a:t>pamatojoties</a:t>
            </a:r>
            <a:r>
              <a:rPr lang="en-US" sz="4800" dirty="0">
                <a:solidFill>
                  <a:schemeClr val="tx1"/>
                </a:solidFill>
              </a:rPr>
              <a:t> </a:t>
            </a:r>
            <a:r>
              <a:rPr lang="en-US" sz="4800" dirty="0" err="1">
                <a:solidFill>
                  <a:schemeClr val="tx1"/>
                </a:solidFill>
              </a:rPr>
              <a:t>uz</a:t>
            </a:r>
            <a:r>
              <a:rPr lang="en-US" sz="4800" dirty="0">
                <a:solidFill>
                  <a:schemeClr val="tx1"/>
                </a:solidFill>
              </a:rPr>
              <a:t> </a:t>
            </a:r>
            <a:r>
              <a:rPr lang="en-US" sz="4800" dirty="0" err="1">
                <a:solidFill>
                  <a:schemeClr val="tx1"/>
                </a:solidFill>
              </a:rPr>
              <a:t>pētījuma</a:t>
            </a:r>
            <a:r>
              <a:rPr lang="en-US" sz="4800" dirty="0">
                <a:solidFill>
                  <a:schemeClr val="tx1"/>
                </a:solidFill>
              </a:rPr>
              <a:t> </a:t>
            </a:r>
            <a:r>
              <a:rPr lang="lv-LV" sz="4800" dirty="0">
                <a:solidFill>
                  <a:schemeClr val="tx1"/>
                </a:solidFill>
              </a:rPr>
              <a:t> </a:t>
            </a:r>
            <a:r>
              <a:rPr lang="en-US" sz="4800" dirty="0" err="1">
                <a:solidFill>
                  <a:schemeClr val="tx1"/>
                </a:solidFill>
              </a:rPr>
              <a:t>rezultātiem</a:t>
            </a:r>
            <a:r>
              <a:rPr lang="en-US" sz="4800" dirty="0">
                <a:solidFill>
                  <a:schemeClr val="tx1"/>
                </a:solidFill>
              </a:rPr>
              <a:t>: </a:t>
            </a:r>
            <a:br>
              <a:rPr lang="en-US" sz="4800" dirty="0">
                <a:solidFill>
                  <a:schemeClr val="tx1"/>
                </a:solidFill>
              </a:rPr>
            </a:br>
            <a:endParaRPr lang="en-US" sz="4800" dirty="0"/>
          </a:p>
        </p:txBody>
      </p:sp>
      <p:sp>
        <p:nvSpPr>
          <p:cNvPr id="3" name="Rectangle 2"/>
          <p:cNvSpPr/>
          <p:nvPr/>
        </p:nvSpPr>
        <p:spPr>
          <a:xfrm>
            <a:off x="524347" y="4338092"/>
            <a:ext cx="19577844" cy="5693866"/>
          </a:xfrm>
          <a:prstGeom prst="rect">
            <a:avLst/>
          </a:prstGeom>
        </p:spPr>
        <p:txBody>
          <a:bodyPr wrap="square">
            <a:spAutoFit/>
          </a:bodyPr>
          <a:lstStyle/>
          <a:p>
            <a:pPr>
              <a:buNone/>
            </a:pPr>
            <a:r>
              <a:rPr lang="en-US" sz="2800" dirty="0"/>
              <a:t>1) ja </a:t>
            </a:r>
            <a:r>
              <a:rPr lang="en-US" sz="2800" dirty="0" err="1"/>
              <a:t>attiecīgajam</a:t>
            </a:r>
            <a:r>
              <a:rPr lang="en-US" sz="2800" dirty="0"/>
              <a:t> </a:t>
            </a:r>
            <a:r>
              <a:rPr lang="en-US" sz="2800" dirty="0" err="1"/>
              <a:t>komponentu</a:t>
            </a:r>
            <a:r>
              <a:rPr lang="en-US" sz="2800" dirty="0"/>
              <a:t> </a:t>
            </a:r>
            <a:r>
              <a:rPr lang="en-US" sz="2800" dirty="0" err="1"/>
              <a:t>kritērijam</a:t>
            </a:r>
            <a:r>
              <a:rPr lang="en-US" sz="2800" dirty="0"/>
              <a:t>/</a:t>
            </a:r>
            <a:r>
              <a:rPr lang="en-US" sz="2800" dirty="0" err="1"/>
              <a:t>vienībai</a:t>
            </a:r>
            <a:r>
              <a:rPr lang="en-US" sz="2800" dirty="0"/>
              <a:t> </a:t>
            </a:r>
            <a:r>
              <a:rPr lang="en-US" sz="2800" dirty="0" err="1"/>
              <a:t>ir</a:t>
            </a:r>
            <a:r>
              <a:rPr lang="en-US" sz="2800" dirty="0"/>
              <a:t> </a:t>
            </a:r>
            <a:r>
              <a:rPr lang="en-US" sz="2800" b="1" dirty="0" err="1"/>
              <a:t>norādīts</a:t>
            </a:r>
            <a:r>
              <a:rPr lang="en-US" sz="2800" b="1" dirty="0"/>
              <a:t> </a:t>
            </a:r>
            <a:r>
              <a:rPr lang="en-US" sz="2800" b="1" dirty="0" err="1"/>
              <a:t>zems</a:t>
            </a:r>
            <a:r>
              <a:rPr lang="en-US" sz="2800" b="1" dirty="0"/>
              <a:t> </a:t>
            </a:r>
            <a:r>
              <a:rPr lang="en-US" sz="2800" b="1" dirty="0" err="1"/>
              <a:t>vērtējums</a:t>
            </a:r>
            <a:r>
              <a:rPr lang="en-US" sz="2800" b="1" dirty="0"/>
              <a:t> </a:t>
            </a:r>
            <a:r>
              <a:rPr lang="en-US" sz="2800" dirty="0" err="1"/>
              <a:t>attiecībā</a:t>
            </a:r>
            <a:r>
              <a:rPr lang="en-US" sz="2800" dirty="0"/>
              <a:t> </a:t>
            </a:r>
            <a:r>
              <a:rPr lang="lv-LV" sz="2800" dirty="0"/>
              <a:t> </a:t>
            </a:r>
            <a:r>
              <a:rPr lang="en-US" sz="2800" dirty="0" err="1"/>
              <a:t>uz</a:t>
            </a:r>
            <a:r>
              <a:rPr lang="en-US" sz="2800" dirty="0"/>
              <a:t> </a:t>
            </a:r>
            <a:r>
              <a:rPr lang="en-US" sz="2800" dirty="0" err="1"/>
              <a:t>tā</a:t>
            </a:r>
            <a:r>
              <a:rPr lang="en-US" sz="2800" dirty="0"/>
              <a:t> </a:t>
            </a:r>
            <a:r>
              <a:rPr lang="en-US" sz="2800" dirty="0" err="1"/>
              <a:t>kvalitātes</a:t>
            </a:r>
            <a:r>
              <a:rPr lang="en-US" sz="2800" dirty="0"/>
              <a:t> </a:t>
            </a:r>
            <a:r>
              <a:rPr lang="en-US" sz="2800" dirty="0" err="1"/>
              <a:t>līmeni</a:t>
            </a:r>
            <a:r>
              <a:rPr lang="en-US" sz="2800" dirty="0"/>
              <a:t>, tad </a:t>
            </a:r>
            <a:r>
              <a:rPr lang="en-US" sz="2800" dirty="0" err="1"/>
              <a:t>tas</a:t>
            </a:r>
            <a:r>
              <a:rPr lang="en-US" sz="2800" dirty="0"/>
              <a:t> </a:t>
            </a:r>
            <a:r>
              <a:rPr lang="en-US" sz="2800" dirty="0" err="1"/>
              <a:t>ir</a:t>
            </a:r>
            <a:r>
              <a:rPr lang="en-US" sz="2800" dirty="0"/>
              <a:t> </a:t>
            </a:r>
            <a:r>
              <a:rPr lang="en-US" sz="2800" u="sng" dirty="0" err="1"/>
              <a:t>salīdzinoši</a:t>
            </a:r>
            <a:r>
              <a:rPr lang="en-US" sz="2800" u="sng" dirty="0"/>
              <a:t> </a:t>
            </a:r>
            <a:r>
              <a:rPr lang="en-US" sz="2800" u="sng" dirty="0" err="1"/>
              <a:t>mazsvarīgi</a:t>
            </a:r>
            <a:r>
              <a:rPr lang="en-US" sz="2800" u="sng" dirty="0"/>
              <a:t> </a:t>
            </a:r>
            <a:r>
              <a:rPr lang="en-US" sz="2800" u="sng" dirty="0" err="1"/>
              <a:t>vadībā</a:t>
            </a:r>
            <a:r>
              <a:rPr lang="en-US" sz="2800" dirty="0"/>
              <a:t>, tad </a:t>
            </a:r>
            <a:r>
              <a:rPr lang="en-US" sz="2800" dirty="0" err="1"/>
              <a:t>šo</a:t>
            </a:r>
            <a:r>
              <a:rPr lang="en-US" sz="2800" dirty="0"/>
              <a:t> </a:t>
            </a:r>
            <a:r>
              <a:rPr lang="en-US" sz="2800" dirty="0" err="1"/>
              <a:t>kritēriju</a:t>
            </a:r>
            <a:r>
              <a:rPr lang="en-US" sz="2800" dirty="0"/>
              <a:t> </a:t>
            </a:r>
            <a:r>
              <a:rPr lang="en-US" sz="2800" dirty="0" err="1">
                <a:solidFill>
                  <a:srgbClr val="FF0000"/>
                </a:solidFill>
              </a:rPr>
              <a:t>var</a:t>
            </a:r>
            <a:r>
              <a:rPr lang="en-US" sz="2800" dirty="0"/>
              <a:t> </a:t>
            </a:r>
            <a:r>
              <a:rPr lang="lv-LV" sz="2800" dirty="0"/>
              <a:t> </a:t>
            </a:r>
            <a:r>
              <a:rPr lang="en-US" sz="2800" dirty="0" err="1">
                <a:solidFill>
                  <a:srgbClr val="FF0000"/>
                </a:solidFill>
              </a:rPr>
              <a:t>uzlabot</a:t>
            </a:r>
            <a:r>
              <a:rPr lang="en-US" sz="2800" dirty="0">
                <a:solidFill>
                  <a:srgbClr val="FF0000"/>
                </a:solidFill>
              </a:rPr>
              <a:t>, </a:t>
            </a:r>
            <a:r>
              <a:rPr lang="en-US" sz="2800" dirty="0"/>
              <a:t>bet ne </a:t>
            </a:r>
            <a:r>
              <a:rPr lang="en-US" sz="2800" dirty="0" err="1"/>
              <a:t>uz</a:t>
            </a:r>
            <a:r>
              <a:rPr lang="en-US" sz="2800" dirty="0"/>
              <a:t> </a:t>
            </a:r>
            <a:r>
              <a:rPr lang="en-US" sz="2800" dirty="0" err="1"/>
              <a:t>citu</a:t>
            </a:r>
            <a:r>
              <a:rPr lang="en-US" sz="2800" dirty="0"/>
              <a:t> </a:t>
            </a:r>
            <a:r>
              <a:rPr lang="en-US" sz="2800" dirty="0" err="1"/>
              <a:t>kritēriju</a:t>
            </a:r>
            <a:r>
              <a:rPr lang="en-US" sz="2800" dirty="0"/>
              <a:t> </a:t>
            </a:r>
            <a:r>
              <a:rPr lang="en-US" sz="2800" dirty="0" err="1"/>
              <a:t>rēķina</a:t>
            </a:r>
            <a:r>
              <a:rPr lang="en-US" sz="2800" dirty="0"/>
              <a:t> </a:t>
            </a:r>
            <a:r>
              <a:rPr lang="en-US" sz="2800" dirty="0" err="1"/>
              <a:t>vai</a:t>
            </a:r>
            <a:r>
              <a:rPr lang="en-US" sz="2800" dirty="0"/>
              <a:t> </a:t>
            </a:r>
            <a:r>
              <a:rPr lang="en-US" sz="2800" dirty="0" err="1"/>
              <a:t>palielinot</a:t>
            </a:r>
            <a:r>
              <a:rPr lang="en-US" sz="2800" dirty="0"/>
              <a:t> </a:t>
            </a:r>
            <a:r>
              <a:rPr lang="lv-LV" sz="2800" dirty="0"/>
              <a:t>uzņēmuma </a:t>
            </a:r>
            <a:r>
              <a:rPr lang="en-US" sz="2800" dirty="0" err="1"/>
              <a:t>darbības</a:t>
            </a:r>
            <a:r>
              <a:rPr lang="en-US" sz="2800" dirty="0"/>
              <a:t> </a:t>
            </a:r>
            <a:r>
              <a:rPr lang="en-US" sz="2800" dirty="0" err="1"/>
              <a:t>izmaksas</a:t>
            </a:r>
            <a:r>
              <a:rPr lang="en-US" sz="2800" dirty="0"/>
              <a:t>; </a:t>
            </a:r>
          </a:p>
          <a:p>
            <a:pPr>
              <a:buNone/>
            </a:pPr>
            <a:r>
              <a:rPr lang="en-US" sz="2800" dirty="0"/>
              <a:t>2) ja </a:t>
            </a:r>
            <a:r>
              <a:rPr lang="en-US" sz="2800" dirty="0" err="1"/>
              <a:t>attiecīgajam</a:t>
            </a:r>
            <a:r>
              <a:rPr lang="en-US" sz="2800" dirty="0"/>
              <a:t> </a:t>
            </a:r>
            <a:r>
              <a:rPr lang="en-US" sz="2800" dirty="0" err="1"/>
              <a:t>komponentu</a:t>
            </a:r>
            <a:r>
              <a:rPr lang="en-US" sz="2800" dirty="0"/>
              <a:t> </a:t>
            </a:r>
            <a:r>
              <a:rPr lang="en-US" sz="2800" b="1" dirty="0" err="1"/>
              <a:t>kritērijam</a:t>
            </a:r>
            <a:r>
              <a:rPr lang="en-US" sz="2800" dirty="0"/>
              <a:t> </a:t>
            </a:r>
            <a:r>
              <a:rPr lang="en-US" sz="2800" dirty="0" err="1"/>
              <a:t>tiek</a:t>
            </a:r>
            <a:r>
              <a:rPr lang="en-US" sz="2800" dirty="0"/>
              <a:t> dots </a:t>
            </a:r>
            <a:r>
              <a:rPr lang="en-US" sz="2800" dirty="0" err="1"/>
              <a:t>samērā</a:t>
            </a:r>
            <a:r>
              <a:rPr lang="en-US" sz="2800" dirty="0"/>
              <a:t> </a:t>
            </a:r>
            <a:r>
              <a:rPr lang="en-US" sz="2800" b="1" dirty="0" err="1"/>
              <a:t>augsts</a:t>
            </a:r>
            <a:r>
              <a:rPr lang="en-US" sz="2800" b="1" dirty="0"/>
              <a:t> </a:t>
            </a:r>
            <a:r>
              <a:rPr lang="en-US" sz="2800" b="1" dirty="0" err="1"/>
              <a:t>vērtējums</a:t>
            </a:r>
            <a:r>
              <a:rPr lang="en-US" sz="2800" b="1" dirty="0"/>
              <a:t> </a:t>
            </a:r>
            <a:r>
              <a:rPr lang="en-US" sz="2800" dirty="0" err="1"/>
              <a:t>attiecībā</a:t>
            </a:r>
            <a:r>
              <a:rPr lang="en-US" sz="2800" dirty="0"/>
              <a:t> </a:t>
            </a:r>
            <a:r>
              <a:rPr lang="lv-LV" sz="2800" dirty="0"/>
              <a:t> </a:t>
            </a:r>
            <a:r>
              <a:rPr lang="en-US" sz="2800" dirty="0" err="1"/>
              <a:t>uz</a:t>
            </a:r>
            <a:r>
              <a:rPr lang="en-US" sz="2800" dirty="0"/>
              <a:t> </a:t>
            </a:r>
            <a:r>
              <a:rPr lang="en-US" sz="2800" dirty="0" err="1"/>
              <a:t>kvalitātes</a:t>
            </a:r>
            <a:r>
              <a:rPr lang="en-US" sz="2800" dirty="0"/>
              <a:t> </a:t>
            </a:r>
            <a:r>
              <a:rPr lang="en-US" sz="2800" dirty="0" err="1"/>
              <a:t>līmeni</a:t>
            </a:r>
            <a:r>
              <a:rPr lang="en-US" sz="2800" dirty="0"/>
              <a:t> un </a:t>
            </a:r>
            <a:r>
              <a:rPr lang="en-US" sz="2800" dirty="0" err="1"/>
              <a:t>tas</a:t>
            </a:r>
            <a:r>
              <a:rPr lang="en-US" sz="2800" dirty="0"/>
              <a:t> </a:t>
            </a:r>
            <a:r>
              <a:rPr lang="en-US" sz="2800" dirty="0" err="1"/>
              <a:t>ir</a:t>
            </a:r>
            <a:r>
              <a:rPr lang="en-US" sz="2800" dirty="0"/>
              <a:t> </a:t>
            </a:r>
            <a:r>
              <a:rPr lang="en-US" sz="2800" dirty="0" err="1"/>
              <a:t>salīdzinoši</a:t>
            </a:r>
            <a:r>
              <a:rPr lang="en-US" sz="2800" dirty="0"/>
              <a:t> </a:t>
            </a:r>
            <a:r>
              <a:rPr lang="en-US" sz="2800" dirty="0" err="1"/>
              <a:t>nesvarīgi</a:t>
            </a:r>
            <a:r>
              <a:rPr lang="en-US" sz="2800" dirty="0"/>
              <a:t> </a:t>
            </a:r>
            <a:r>
              <a:rPr lang="en-US" sz="2800" dirty="0" err="1"/>
              <a:t>vadībai</a:t>
            </a:r>
            <a:r>
              <a:rPr lang="en-US" sz="2800" dirty="0"/>
              <a:t>, tad </a:t>
            </a:r>
            <a:r>
              <a:rPr lang="en-US" sz="2800" dirty="0" err="1"/>
              <a:t>šis</a:t>
            </a:r>
            <a:r>
              <a:rPr lang="en-US" sz="2800" dirty="0"/>
              <a:t> </a:t>
            </a:r>
            <a:r>
              <a:rPr lang="en-US" sz="2800" dirty="0" err="1"/>
              <a:t>kritērijs</a:t>
            </a:r>
            <a:r>
              <a:rPr lang="en-US" sz="2800" dirty="0"/>
              <a:t> </a:t>
            </a:r>
            <a:r>
              <a:rPr lang="en-US" sz="2800" dirty="0" err="1">
                <a:solidFill>
                  <a:srgbClr val="FF0000"/>
                </a:solidFill>
              </a:rPr>
              <a:t>nav</a:t>
            </a:r>
            <a:r>
              <a:rPr lang="en-US" sz="2800" dirty="0">
                <a:solidFill>
                  <a:srgbClr val="FF0000"/>
                </a:solidFill>
              </a:rPr>
              <a:t> </a:t>
            </a:r>
            <a:r>
              <a:rPr lang="lv-LV" sz="2800" dirty="0">
                <a:solidFill>
                  <a:srgbClr val="FF0000"/>
                </a:solidFill>
              </a:rPr>
              <a:t> </a:t>
            </a:r>
            <a:r>
              <a:rPr lang="en-US" sz="2800" dirty="0" err="1">
                <a:solidFill>
                  <a:srgbClr val="FF0000"/>
                </a:solidFill>
              </a:rPr>
              <a:t>jāmaina</a:t>
            </a:r>
            <a:r>
              <a:rPr lang="en-US" sz="2800" dirty="0">
                <a:solidFill>
                  <a:srgbClr val="FF0000"/>
                </a:solidFill>
              </a:rPr>
              <a:t>; </a:t>
            </a:r>
          </a:p>
          <a:p>
            <a:pPr>
              <a:buNone/>
            </a:pPr>
            <a:r>
              <a:rPr lang="en-US" sz="2800" dirty="0"/>
              <a:t>3) ja </a:t>
            </a:r>
            <a:r>
              <a:rPr lang="en-US" sz="2800" dirty="0" err="1"/>
              <a:t>attiecīgajam</a:t>
            </a:r>
            <a:r>
              <a:rPr lang="en-US" sz="2800" dirty="0"/>
              <a:t> </a:t>
            </a:r>
            <a:r>
              <a:rPr lang="en-US" sz="2800" dirty="0" err="1"/>
              <a:t>kritērijam</a:t>
            </a:r>
            <a:r>
              <a:rPr lang="en-US" sz="2800" dirty="0"/>
              <a:t> </a:t>
            </a:r>
            <a:r>
              <a:rPr lang="en-US" sz="2800" dirty="0" err="1"/>
              <a:t>ir</a:t>
            </a:r>
            <a:r>
              <a:rPr lang="en-US" sz="2800" dirty="0"/>
              <a:t> dots </a:t>
            </a:r>
            <a:r>
              <a:rPr lang="en-US" sz="2800" b="1" dirty="0" err="1"/>
              <a:t>relatīvi</a:t>
            </a:r>
            <a:r>
              <a:rPr lang="en-US" sz="2800" b="1" dirty="0"/>
              <a:t> </a:t>
            </a:r>
            <a:r>
              <a:rPr lang="en-US" sz="2800" b="1" dirty="0" err="1"/>
              <a:t>zems</a:t>
            </a:r>
            <a:r>
              <a:rPr lang="en-US" sz="2800" b="1" dirty="0"/>
              <a:t> </a:t>
            </a:r>
            <a:r>
              <a:rPr lang="en-US" sz="2800" dirty="0" err="1"/>
              <a:t>vērtējums</a:t>
            </a:r>
            <a:r>
              <a:rPr lang="en-US" sz="2800" dirty="0"/>
              <a:t> </a:t>
            </a:r>
            <a:r>
              <a:rPr lang="en-US" sz="2800" dirty="0" err="1"/>
              <a:t>attiecībā</a:t>
            </a:r>
            <a:r>
              <a:rPr lang="en-US" sz="2800" dirty="0"/>
              <a:t> </a:t>
            </a:r>
            <a:r>
              <a:rPr lang="en-US" sz="2800" dirty="0" err="1"/>
              <a:t>uz</a:t>
            </a:r>
            <a:r>
              <a:rPr lang="en-US" sz="2800" dirty="0"/>
              <a:t> </a:t>
            </a:r>
            <a:r>
              <a:rPr lang="en-US" sz="2800" dirty="0" err="1"/>
              <a:t>tā</a:t>
            </a:r>
            <a:r>
              <a:rPr lang="en-US" sz="2800" dirty="0"/>
              <a:t> </a:t>
            </a:r>
            <a:r>
              <a:rPr lang="en-US" sz="2800" dirty="0" err="1"/>
              <a:t>kvalitātes</a:t>
            </a:r>
            <a:r>
              <a:rPr lang="en-US" sz="2800" dirty="0"/>
              <a:t> </a:t>
            </a:r>
            <a:r>
              <a:rPr lang="lv-LV" sz="2800" dirty="0"/>
              <a:t> </a:t>
            </a:r>
            <a:r>
              <a:rPr lang="en-US" sz="2800" dirty="0" err="1"/>
              <a:t>līmeni</a:t>
            </a:r>
            <a:r>
              <a:rPr lang="en-US" sz="2800" dirty="0"/>
              <a:t>, </a:t>
            </a:r>
            <a:r>
              <a:rPr lang="en-US" sz="2800" dirty="0" err="1"/>
              <a:t>taču</a:t>
            </a:r>
            <a:r>
              <a:rPr lang="en-US" sz="2800" dirty="0"/>
              <a:t> </a:t>
            </a:r>
            <a:r>
              <a:rPr lang="en-US" sz="2800" u="sng" dirty="0" err="1"/>
              <a:t>tas</a:t>
            </a:r>
            <a:r>
              <a:rPr lang="en-US" sz="2800" u="sng" dirty="0"/>
              <a:t> </a:t>
            </a:r>
            <a:r>
              <a:rPr lang="en-US" sz="2800" u="sng" dirty="0" err="1"/>
              <a:t>ir</a:t>
            </a:r>
            <a:r>
              <a:rPr lang="en-US" sz="2800" u="sng" dirty="0"/>
              <a:t> </a:t>
            </a:r>
            <a:r>
              <a:rPr lang="en-US" sz="2800" u="sng" dirty="0" err="1"/>
              <a:t>salīdzinoši</a:t>
            </a:r>
            <a:r>
              <a:rPr lang="en-US" sz="2800" u="sng" dirty="0"/>
              <a:t> </a:t>
            </a:r>
            <a:r>
              <a:rPr lang="en-US" sz="2800" u="sng" dirty="0" err="1"/>
              <a:t>svarīgi</a:t>
            </a:r>
            <a:r>
              <a:rPr lang="en-US" sz="2800" u="sng" dirty="0"/>
              <a:t> </a:t>
            </a:r>
            <a:r>
              <a:rPr lang="en-US" sz="2800" u="sng" dirty="0" err="1"/>
              <a:t>vadībai</a:t>
            </a:r>
            <a:r>
              <a:rPr lang="en-US" sz="2800" dirty="0"/>
              <a:t>, tad </a:t>
            </a:r>
            <a:r>
              <a:rPr lang="lv-LV" sz="2800" dirty="0"/>
              <a:t>uzņēmumam </a:t>
            </a:r>
            <a:r>
              <a:rPr lang="en-US" sz="2800" dirty="0"/>
              <a:t>un </a:t>
            </a:r>
            <a:r>
              <a:rPr lang="lv-LV" sz="2800" dirty="0"/>
              <a:t>darbiniekiem </a:t>
            </a:r>
            <a:r>
              <a:rPr lang="en-US" sz="2800" dirty="0" err="1"/>
              <a:t>tas</a:t>
            </a:r>
            <a:r>
              <a:rPr lang="en-US" sz="2800" dirty="0"/>
              <a:t> </a:t>
            </a:r>
            <a:r>
              <a:rPr lang="lv-LV" sz="2800" dirty="0"/>
              <a:t> </a:t>
            </a:r>
            <a:r>
              <a:rPr lang="en-US" sz="2800" dirty="0" err="1">
                <a:solidFill>
                  <a:srgbClr val="FF0000"/>
                </a:solidFill>
              </a:rPr>
              <a:t>jāizmanto</a:t>
            </a:r>
            <a:r>
              <a:rPr lang="en-US" sz="2800" dirty="0"/>
              <a:t> </a:t>
            </a:r>
            <a:r>
              <a:rPr lang="en-US" sz="2800" dirty="0" err="1"/>
              <a:t>kā</a:t>
            </a:r>
            <a:r>
              <a:rPr lang="en-US" sz="2800" dirty="0"/>
              <a:t> </a:t>
            </a:r>
            <a:r>
              <a:rPr lang="en-US" sz="2800" dirty="0" err="1"/>
              <a:t>svarīga</a:t>
            </a:r>
            <a:r>
              <a:rPr lang="en-US" sz="2800" dirty="0"/>
              <a:t> </a:t>
            </a:r>
            <a:r>
              <a:rPr lang="en-US" sz="2800" dirty="0" err="1"/>
              <a:t>savas</a:t>
            </a:r>
            <a:r>
              <a:rPr lang="en-US" sz="2800" dirty="0"/>
              <a:t> </a:t>
            </a:r>
            <a:r>
              <a:rPr lang="en-US" sz="2800" dirty="0" err="1">
                <a:solidFill>
                  <a:srgbClr val="FF0000"/>
                </a:solidFill>
              </a:rPr>
              <a:t>priekšrocības</a:t>
            </a:r>
            <a:r>
              <a:rPr lang="en-US" sz="2800" dirty="0">
                <a:solidFill>
                  <a:srgbClr val="FF0000"/>
                </a:solidFill>
              </a:rPr>
              <a:t> </a:t>
            </a:r>
            <a:r>
              <a:rPr lang="en-US" sz="2800" dirty="0" err="1">
                <a:solidFill>
                  <a:srgbClr val="FF0000"/>
                </a:solidFill>
              </a:rPr>
              <a:t>sastāvdaļa</a:t>
            </a:r>
            <a:r>
              <a:rPr lang="en-US" sz="2800" dirty="0">
                <a:solidFill>
                  <a:srgbClr val="FF0000"/>
                </a:solidFill>
              </a:rPr>
              <a:t> </a:t>
            </a:r>
            <a:r>
              <a:rPr lang="en-US" sz="2800" dirty="0" err="1"/>
              <a:t>konkurencē</a:t>
            </a:r>
            <a:r>
              <a:rPr lang="en-US" sz="2800" dirty="0"/>
              <a:t>; </a:t>
            </a:r>
          </a:p>
          <a:p>
            <a:pPr>
              <a:buNone/>
            </a:pPr>
            <a:r>
              <a:rPr lang="en-US" sz="2800" dirty="0"/>
              <a:t>4) ja </a:t>
            </a:r>
            <a:r>
              <a:rPr lang="en-US" sz="2800" dirty="0" err="1"/>
              <a:t>attiecīgajam</a:t>
            </a:r>
            <a:r>
              <a:rPr lang="en-US" sz="2800" dirty="0"/>
              <a:t> </a:t>
            </a:r>
            <a:r>
              <a:rPr lang="en-US" sz="2800" dirty="0" err="1"/>
              <a:t>kritērijam</a:t>
            </a:r>
            <a:r>
              <a:rPr lang="en-US" sz="2800" dirty="0"/>
              <a:t> </a:t>
            </a:r>
            <a:r>
              <a:rPr lang="en-US" sz="2800" dirty="0" err="1"/>
              <a:t>ir</a:t>
            </a:r>
            <a:r>
              <a:rPr lang="en-US" sz="2800" dirty="0"/>
              <a:t> dots </a:t>
            </a:r>
            <a:r>
              <a:rPr lang="en-US" sz="2800" b="1" dirty="0" err="1"/>
              <a:t>relatīvi</a:t>
            </a:r>
            <a:r>
              <a:rPr lang="en-US" sz="2800" b="1" dirty="0"/>
              <a:t> </a:t>
            </a:r>
            <a:r>
              <a:rPr lang="en-US" sz="2800" b="1" dirty="0" err="1"/>
              <a:t>augsts</a:t>
            </a:r>
            <a:r>
              <a:rPr lang="en-US" sz="2800" b="1" dirty="0"/>
              <a:t> </a:t>
            </a:r>
            <a:r>
              <a:rPr lang="en-US" sz="2800" b="1" dirty="0" err="1"/>
              <a:t>rādītājs</a:t>
            </a:r>
            <a:r>
              <a:rPr lang="en-US" sz="2800" b="1" dirty="0"/>
              <a:t> </a:t>
            </a:r>
            <a:r>
              <a:rPr lang="en-US" sz="2800" dirty="0" err="1"/>
              <a:t>attiecībā</a:t>
            </a:r>
            <a:r>
              <a:rPr lang="en-US" sz="2800" dirty="0"/>
              <a:t> </a:t>
            </a:r>
            <a:r>
              <a:rPr lang="en-US" sz="2800" dirty="0" err="1"/>
              <a:t>uz</a:t>
            </a:r>
            <a:r>
              <a:rPr lang="en-US" sz="2800" dirty="0"/>
              <a:t> </a:t>
            </a:r>
            <a:r>
              <a:rPr lang="en-US" sz="2800" dirty="0" err="1"/>
              <a:t>tā</a:t>
            </a:r>
            <a:r>
              <a:rPr lang="en-US" sz="2800" dirty="0"/>
              <a:t> </a:t>
            </a:r>
            <a:r>
              <a:rPr lang="en-US" sz="2800" dirty="0" err="1"/>
              <a:t>kvalitātes</a:t>
            </a:r>
            <a:r>
              <a:rPr lang="en-US" sz="2800" dirty="0"/>
              <a:t> </a:t>
            </a:r>
            <a:r>
              <a:rPr lang="en-US" sz="2800" dirty="0" err="1"/>
              <a:t>līmeni</a:t>
            </a:r>
            <a:r>
              <a:rPr lang="en-US" sz="2800" dirty="0"/>
              <a:t> un </a:t>
            </a:r>
            <a:r>
              <a:rPr lang="en-US" sz="2800" dirty="0" err="1"/>
              <a:t>tas</a:t>
            </a:r>
            <a:r>
              <a:rPr lang="en-US" sz="2800" dirty="0"/>
              <a:t> </a:t>
            </a:r>
            <a:r>
              <a:rPr lang="en-US" sz="2800" dirty="0" err="1"/>
              <a:t>ir</a:t>
            </a:r>
            <a:r>
              <a:rPr lang="en-US" sz="2800" dirty="0"/>
              <a:t> </a:t>
            </a:r>
            <a:r>
              <a:rPr lang="en-US" sz="2800" u="sng" dirty="0" err="1"/>
              <a:t>salīdzinoši</a:t>
            </a:r>
            <a:r>
              <a:rPr lang="en-US" sz="2800" u="sng" dirty="0"/>
              <a:t> </a:t>
            </a:r>
            <a:r>
              <a:rPr lang="en-US" sz="2800" u="sng" dirty="0" err="1"/>
              <a:t>svarīgi</a:t>
            </a:r>
            <a:r>
              <a:rPr lang="en-US" sz="2800" u="sng" dirty="0"/>
              <a:t> </a:t>
            </a:r>
            <a:r>
              <a:rPr lang="en-US" sz="2800" u="sng" dirty="0" err="1"/>
              <a:t>vadībai</a:t>
            </a:r>
            <a:r>
              <a:rPr lang="en-US" sz="2800" dirty="0"/>
              <a:t>, tad </a:t>
            </a:r>
            <a:r>
              <a:rPr lang="lv-LV" sz="2800" dirty="0"/>
              <a:t>uzņēmumam </a:t>
            </a:r>
            <a:r>
              <a:rPr lang="en-US" sz="2800" dirty="0"/>
              <a:t>un </a:t>
            </a:r>
            <a:r>
              <a:rPr lang="lv-LV" sz="2800" dirty="0"/>
              <a:t>darbiniekiem </a:t>
            </a:r>
            <a:r>
              <a:rPr lang="en-US" sz="2800" dirty="0" err="1"/>
              <a:t>tas</a:t>
            </a:r>
            <a:r>
              <a:rPr lang="en-US" sz="2800" dirty="0"/>
              <a:t> </a:t>
            </a:r>
            <a:r>
              <a:rPr lang="en-US" sz="2800" dirty="0" err="1">
                <a:solidFill>
                  <a:srgbClr val="FF0000"/>
                </a:solidFill>
              </a:rPr>
              <a:t>jāizmanto</a:t>
            </a:r>
            <a:r>
              <a:rPr lang="en-US" sz="2800" dirty="0"/>
              <a:t> </a:t>
            </a:r>
            <a:r>
              <a:rPr lang="en-US" sz="2800" dirty="0" err="1"/>
              <a:t>kā</a:t>
            </a:r>
            <a:r>
              <a:rPr lang="en-US" sz="2800" dirty="0"/>
              <a:t> </a:t>
            </a:r>
            <a:r>
              <a:rPr lang="en-US" sz="2800" dirty="0" err="1"/>
              <a:t>svarīga</a:t>
            </a:r>
            <a:r>
              <a:rPr lang="en-US" sz="2800" dirty="0"/>
              <a:t> </a:t>
            </a:r>
            <a:r>
              <a:rPr lang="en-US" sz="2800" dirty="0" err="1"/>
              <a:t>savas</a:t>
            </a:r>
            <a:r>
              <a:rPr lang="en-US" sz="2800" dirty="0"/>
              <a:t> </a:t>
            </a:r>
            <a:r>
              <a:rPr lang="en-US" sz="2800" dirty="0" err="1">
                <a:solidFill>
                  <a:srgbClr val="FF0000"/>
                </a:solidFill>
              </a:rPr>
              <a:t>konkurences</a:t>
            </a:r>
            <a:r>
              <a:rPr lang="en-US" sz="2800" dirty="0">
                <a:solidFill>
                  <a:srgbClr val="FF0000"/>
                </a:solidFill>
              </a:rPr>
              <a:t> </a:t>
            </a:r>
            <a:r>
              <a:rPr lang="en-US" sz="2800" dirty="0" err="1">
                <a:solidFill>
                  <a:srgbClr val="FF0000"/>
                </a:solidFill>
              </a:rPr>
              <a:t>priekšrocības</a:t>
            </a:r>
            <a:r>
              <a:rPr lang="en-US" sz="2800" dirty="0">
                <a:solidFill>
                  <a:srgbClr val="FF0000"/>
                </a:solidFill>
              </a:rPr>
              <a:t> </a:t>
            </a:r>
            <a:r>
              <a:rPr lang="en-US" sz="2800" dirty="0" err="1"/>
              <a:t>sastāvdaļa</a:t>
            </a:r>
            <a:r>
              <a:rPr lang="en-US" sz="2800" dirty="0"/>
              <a:t>. </a:t>
            </a:r>
          </a:p>
          <a:p>
            <a:pPr>
              <a:buNone/>
            </a:pPr>
            <a:r>
              <a:rPr lang="lv-LV" sz="2800" dirty="0"/>
              <a:t>       A</a:t>
            </a:r>
            <a:r>
              <a:rPr lang="en-US" sz="2800" dirty="0" err="1"/>
              <a:t>tšķirība</a:t>
            </a:r>
            <a:r>
              <a:rPr lang="en-US" sz="2800" dirty="0"/>
              <a:t> </a:t>
            </a:r>
            <a:r>
              <a:rPr lang="en-US" sz="2800" dirty="0" err="1"/>
              <a:t>starp</a:t>
            </a:r>
            <a:r>
              <a:rPr lang="en-US" sz="2800" dirty="0"/>
              <a:t> </a:t>
            </a:r>
            <a:r>
              <a:rPr lang="en-US" sz="2800" dirty="0" err="1"/>
              <a:t>gaidām</a:t>
            </a:r>
            <a:r>
              <a:rPr lang="en-US" sz="2800" dirty="0"/>
              <a:t>, </a:t>
            </a:r>
            <a:r>
              <a:rPr lang="en-US" sz="2800" dirty="0" err="1"/>
              <a:t>izpratni</a:t>
            </a:r>
            <a:r>
              <a:rPr lang="en-US" sz="2800" dirty="0"/>
              <a:t> un </a:t>
            </a:r>
            <a:r>
              <a:rPr lang="en-US" sz="2800" dirty="0" err="1"/>
              <a:t>realitāti</a:t>
            </a:r>
            <a:r>
              <a:rPr lang="en-US" sz="2800" dirty="0"/>
              <a:t> </a:t>
            </a:r>
            <a:r>
              <a:rPr lang="lv-LV" sz="2800" dirty="0"/>
              <a:t> </a:t>
            </a:r>
            <a:r>
              <a:rPr lang="en-US" sz="2800" dirty="0" err="1"/>
              <a:t>ietekmē</a:t>
            </a:r>
            <a:r>
              <a:rPr lang="en-US" sz="2800" dirty="0"/>
              <a:t> </a:t>
            </a:r>
            <a:r>
              <a:rPr lang="en-US" sz="2800" dirty="0" err="1"/>
              <a:t>pakalpojuma</a:t>
            </a:r>
            <a:r>
              <a:rPr lang="en-US" sz="2800" dirty="0"/>
              <a:t> </a:t>
            </a:r>
            <a:r>
              <a:rPr lang="en-US" sz="2800" dirty="0" err="1"/>
              <a:t>kvalitātes</a:t>
            </a:r>
            <a:r>
              <a:rPr lang="en-US" sz="2800" dirty="0"/>
              <a:t> </a:t>
            </a:r>
            <a:r>
              <a:rPr lang="en-US" sz="2800" dirty="0" err="1"/>
              <a:t>uztveri</a:t>
            </a:r>
            <a:r>
              <a:rPr lang="en-US" sz="2800" dirty="0"/>
              <a:t>,</a:t>
            </a:r>
            <a:r>
              <a:rPr lang="lv-LV" sz="2800" dirty="0"/>
              <a:t> </a:t>
            </a:r>
            <a:r>
              <a:rPr lang="en-US" sz="2800" dirty="0"/>
              <a:t>pat, ja </a:t>
            </a:r>
            <a:r>
              <a:rPr lang="en-US" sz="2800" dirty="0" err="1"/>
              <a:t>klients</a:t>
            </a:r>
            <a:r>
              <a:rPr lang="en-US" sz="2800" dirty="0"/>
              <a:t>, pats </a:t>
            </a:r>
            <a:r>
              <a:rPr lang="en-US" sz="2800" dirty="0" err="1"/>
              <a:t>nenojaušot</a:t>
            </a:r>
            <a:r>
              <a:rPr lang="en-US" sz="2800" dirty="0"/>
              <a:t>, </a:t>
            </a:r>
            <a:r>
              <a:rPr lang="en-US" sz="2800" dirty="0" err="1"/>
              <a:t>ir</a:t>
            </a:r>
            <a:r>
              <a:rPr lang="en-US" sz="2800" dirty="0"/>
              <a:t> </a:t>
            </a:r>
            <a:r>
              <a:rPr lang="en-US" sz="2800" dirty="0" err="1"/>
              <a:t>guvis</a:t>
            </a:r>
            <a:r>
              <a:rPr lang="en-US" sz="2800" dirty="0"/>
              <a:t> </a:t>
            </a:r>
            <a:r>
              <a:rPr lang="en-US" sz="2800" dirty="0" err="1"/>
              <a:t>papildus</a:t>
            </a:r>
            <a:r>
              <a:rPr lang="en-US" sz="2800" dirty="0"/>
              <a:t> </a:t>
            </a:r>
            <a:r>
              <a:rPr lang="lv-LV" sz="2800" dirty="0"/>
              <a:t> </a:t>
            </a:r>
            <a:r>
              <a:rPr lang="en-US" sz="2800" dirty="0" err="1"/>
              <a:t>piepildījumu</a:t>
            </a:r>
            <a:r>
              <a:rPr lang="en-US" sz="2800" dirty="0"/>
              <a:t> (</a:t>
            </a:r>
            <a:r>
              <a:rPr lang="en-US" sz="2800" dirty="0" err="1"/>
              <a:t>gandarījumu</a:t>
            </a:r>
            <a:r>
              <a:rPr lang="en-US" sz="2800" dirty="0"/>
              <a:t>).</a:t>
            </a:r>
            <a:r>
              <a:rPr lang="lv-LV" sz="2800" dirty="0"/>
              <a:t> </a:t>
            </a:r>
            <a:r>
              <a:rPr lang="en-US" sz="2800" b="1" dirty="0" err="1"/>
              <a:t>Esošās</a:t>
            </a:r>
            <a:r>
              <a:rPr lang="en-US" sz="2800" b="1" dirty="0"/>
              <a:t> </a:t>
            </a:r>
            <a:r>
              <a:rPr lang="en-US" sz="2800" b="1" dirty="0" err="1"/>
              <a:t>sākuma</a:t>
            </a:r>
            <a:r>
              <a:rPr lang="en-US" sz="2800" b="1" dirty="0"/>
              <a:t> </a:t>
            </a:r>
            <a:r>
              <a:rPr lang="en-US" sz="2800" b="1" dirty="0" err="1"/>
              <a:t>gaidas</a:t>
            </a:r>
            <a:r>
              <a:rPr lang="en-US" sz="2800" b="1" dirty="0"/>
              <a:t> </a:t>
            </a:r>
            <a:r>
              <a:rPr lang="en-US" sz="2800" dirty="0" err="1"/>
              <a:t>ir</a:t>
            </a:r>
            <a:r>
              <a:rPr lang="en-US" sz="2800" dirty="0"/>
              <a:t> </a:t>
            </a:r>
            <a:r>
              <a:rPr lang="en-US" sz="2800" dirty="0" err="1"/>
              <a:t>attiecināmas</a:t>
            </a:r>
            <a:r>
              <a:rPr lang="en-US" sz="2800" dirty="0"/>
              <a:t> </a:t>
            </a:r>
            <a:r>
              <a:rPr lang="en-US" sz="2800" dirty="0" err="1"/>
              <a:t>uz</a:t>
            </a:r>
            <a:r>
              <a:rPr lang="en-US" sz="2800" dirty="0"/>
              <a:t> </a:t>
            </a:r>
            <a:r>
              <a:rPr lang="en-US" sz="2800" u="sng" dirty="0" err="1"/>
              <a:t>klienta</a:t>
            </a:r>
            <a:r>
              <a:rPr lang="en-US" sz="2800" u="sng" dirty="0"/>
              <a:t> </a:t>
            </a:r>
            <a:r>
              <a:rPr lang="en-US" sz="2800" u="sng" dirty="0" err="1"/>
              <a:t>cerībām</a:t>
            </a:r>
            <a:r>
              <a:rPr lang="en-US" sz="2800" u="sng" dirty="0"/>
              <a:t> </a:t>
            </a:r>
            <a:r>
              <a:rPr lang="en-US" sz="2800" dirty="0"/>
              <a:t>par </a:t>
            </a:r>
            <a:r>
              <a:rPr lang="lv-LV" sz="2800" dirty="0"/>
              <a:t> </a:t>
            </a:r>
            <a:r>
              <a:rPr lang="en-US" sz="2800" dirty="0" err="1"/>
              <a:t>pakalpojumu</a:t>
            </a:r>
            <a:r>
              <a:rPr lang="en-US" sz="2800" dirty="0"/>
              <a:t> </a:t>
            </a:r>
            <a:r>
              <a:rPr lang="en-US" sz="2800" u="sng" dirty="0" err="1"/>
              <a:t>pirms</a:t>
            </a:r>
            <a:r>
              <a:rPr lang="en-US" sz="2800" dirty="0"/>
              <a:t> </a:t>
            </a:r>
            <a:r>
              <a:rPr lang="en-US" sz="2800" dirty="0" err="1"/>
              <a:t>vēl</a:t>
            </a:r>
            <a:r>
              <a:rPr lang="en-US" sz="2800" dirty="0"/>
              <a:t> </a:t>
            </a:r>
            <a:r>
              <a:rPr lang="en-US" sz="2800" dirty="0" err="1"/>
              <a:t>viņš</a:t>
            </a:r>
            <a:r>
              <a:rPr lang="en-US" sz="2800" dirty="0"/>
              <a:t> to </a:t>
            </a:r>
            <a:r>
              <a:rPr lang="en-US" sz="2800" dirty="0" err="1"/>
              <a:t>ir</a:t>
            </a:r>
            <a:r>
              <a:rPr lang="en-US" sz="2800" dirty="0"/>
              <a:t> </a:t>
            </a:r>
            <a:r>
              <a:rPr lang="en-US" sz="2800" dirty="0" err="1"/>
              <a:t>saņēmis</a:t>
            </a:r>
            <a:r>
              <a:rPr lang="en-US" sz="2800" dirty="0"/>
              <a:t>, bet </a:t>
            </a:r>
            <a:r>
              <a:rPr lang="en-US" sz="2800" b="1" dirty="0" err="1"/>
              <a:t>vēlākās</a:t>
            </a:r>
            <a:r>
              <a:rPr lang="en-US" sz="2800" b="1" dirty="0"/>
              <a:t> </a:t>
            </a:r>
            <a:r>
              <a:rPr lang="en-US" sz="2800" b="1" dirty="0" err="1"/>
              <a:t>gaidas</a:t>
            </a:r>
            <a:r>
              <a:rPr lang="en-US" sz="2800" b="1" dirty="0"/>
              <a:t> </a:t>
            </a:r>
            <a:r>
              <a:rPr lang="en-US" sz="2800" dirty="0" err="1"/>
              <a:t>ir</a:t>
            </a:r>
            <a:r>
              <a:rPr lang="en-US" sz="2800" dirty="0"/>
              <a:t> </a:t>
            </a:r>
            <a:r>
              <a:rPr lang="en-US" sz="2800" dirty="0" err="1"/>
              <a:t>attiecināmas</a:t>
            </a:r>
            <a:r>
              <a:rPr lang="en-US" sz="2800" dirty="0"/>
              <a:t> </a:t>
            </a:r>
            <a:r>
              <a:rPr lang="en-US" sz="2800" dirty="0" err="1"/>
              <a:t>uz</a:t>
            </a:r>
            <a:r>
              <a:rPr lang="en-US" sz="2800" dirty="0"/>
              <a:t> to, </a:t>
            </a:r>
            <a:r>
              <a:rPr lang="en-US" sz="2800" dirty="0" err="1"/>
              <a:t>kā</a:t>
            </a:r>
            <a:r>
              <a:rPr lang="en-US" sz="2800" dirty="0"/>
              <a:t> </a:t>
            </a:r>
            <a:r>
              <a:rPr lang="en-US" sz="2800" dirty="0" err="1"/>
              <a:t>klients</a:t>
            </a:r>
            <a:r>
              <a:rPr lang="en-US" sz="2800" dirty="0"/>
              <a:t> </a:t>
            </a:r>
            <a:r>
              <a:rPr lang="lv-LV" sz="2800" dirty="0"/>
              <a:t> </a:t>
            </a:r>
            <a:r>
              <a:rPr lang="en-US" sz="2800" u="sng" dirty="0" err="1"/>
              <a:t>ir</a:t>
            </a:r>
            <a:r>
              <a:rPr lang="en-US" sz="2800" u="sng" dirty="0"/>
              <a:t> </a:t>
            </a:r>
            <a:r>
              <a:rPr lang="en-US" sz="2800" u="sng" dirty="0" err="1"/>
              <a:t>uztvēris</a:t>
            </a:r>
            <a:r>
              <a:rPr lang="en-US" sz="2800" u="sng" dirty="0"/>
              <a:t> </a:t>
            </a:r>
            <a:r>
              <a:rPr lang="en-US" sz="2800" u="sng" dirty="0" err="1"/>
              <a:t>pakalpojuma</a:t>
            </a:r>
            <a:r>
              <a:rPr lang="en-US" sz="2800" u="sng" dirty="0"/>
              <a:t> </a:t>
            </a:r>
            <a:r>
              <a:rPr lang="en-US" sz="2800" u="sng" dirty="0" err="1"/>
              <a:t>kvalitāti</a:t>
            </a:r>
            <a:r>
              <a:rPr lang="en-US" sz="2800" u="sng" dirty="0"/>
              <a:t> </a:t>
            </a:r>
            <a:r>
              <a:rPr lang="en-US" sz="2800" dirty="0" err="1"/>
              <a:t>uzreiz</a:t>
            </a:r>
            <a:r>
              <a:rPr lang="en-US" sz="2800" dirty="0"/>
              <a:t> </a:t>
            </a:r>
            <a:r>
              <a:rPr lang="en-US" sz="2800" dirty="0" err="1"/>
              <a:t>pēc</a:t>
            </a:r>
            <a:r>
              <a:rPr lang="en-US" sz="2800" dirty="0"/>
              <a:t> </a:t>
            </a:r>
            <a:r>
              <a:rPr lang="en-US" sz="2800" dirty="0" err="1"/>
              <a:t>pirmās</a:t>
            </a:r>
            <a:r>
              <a:rPr lang="en-US" sz="2800" dirty="0"/>
              <a:t> </a:t>
            </a:r>
            <a:r>
              <a:rPr lang="en-US" sz="2800" dirty="0" err="1"/>
              <a:t>pakalpojuma</a:t>
            </a:r>
            <a:r>
              <a:rPr lang="en-US" sz="2800" dirty="0"/>
              <a:t> </a:t>
            </a:r>
            <a:r>
              <a:rPr lang="en-US" sz="2800" dirty="0" err="1"/>
              <a:t>saņemšanas</a:t>
            </a:r>
            <a:r>
              <a:rPr lang="en-US" sz="2800" dirty="0"/>
              <a:t> </a:t>
            </a:r>
            <a:r>
              <a:rPr lang="en-US" sz="2800" dirty="0" err="1"/>
              <a:t>reizes</a:t>
            </a:r>
            <a:r>
              <a:rPr lang="en-US" sz="2800" dirty="0"/>
              <a:t>, </a:t>
            </a:r>
            <a:r>
              <a:rPr lang="en-US" sz="2800" dirty="0" err="1"/>
              <a:t>taču</a:t>
            </a:r>
            <a:r>
              <a:rPr lang="en-US" sz="2800" dirty="0"/>
              <a:t> </a:t>
            </a:r>
            <a:r>
              <a:rPr lang="en-US" sz="2800" dirty="0" err="1"/>
              <a:t>vēl</a:t>
            </a:r>
            <a:r>
              <a:rPr lang="en-US" sz="2800" dirty="0"/>
              <a:t> </a:t>
            </a:r>
            <a:r>
              <a:rPr lang="lv-LV" sz="2800" dirty="0"/>
              <a:t> </a:t>
            </a:r>
            <a:r>
              <a:rPr lang="en-US" sz="2800" dirty="0" err="1"/>
              <a:t>pirms</a:t>
            </a:r>
            <a:r>
              <a:rPr lang="en-US" sz="2800" dirty="0"/>
              <a:t> </a:t>
            </a:r>
            <a:r>
              <a:rPr lang="en-US" sz="2800" dirty="0" err="1"/>
              <a:t>saņem</a:t>
            </a:r>
            <a:r>
              <a:rPr lang="en-US" sz="2800" dirty="0"/>
              <a:t> </a:t>
            </a:r>
            <a:r>
              <a:rPr lang="en-US" sz="2800" dirty="0" err="1"/>
              <a:t>šo</a:t>
            </a:r>
            <a:r>
              <a:rPr lang="en-US" sz="2800" dirty="0"/>
              <a:t> </a:t>
            </a:r>
            <a:r>
              <a:rPr lang="en-US" sz="2800" dirty="0" err="1"/>
              <a:t>pakalpojumu</a:t>
            </a:r>
            <a:r>
              <a:rPr lang="en-US" sz="2800" dirty="0"/>
              <a:t> </a:t>
            </a:r>
            <a:r>
              <a:rPr lang="en-US" sz="2800" dirty="0" err="1"/>
              <a:t>atkārtoti</a:t>
            </a:r>
            <a:r>
              <a:rPr lang="en-US" sz="2800" dirty="0"/>
              <a:t>. </a:t>
            </a:r>
          </a:p>
        </p:txBody>
      </p:sp>
      <p:sp>
        <p:nvSpPr>
          <p:cNvPr id="4" name="Rectangle 3"/>
          <p:cNvSpPr/>
          <p:nvPr/>
        </p:nvSpPr>
        <p:spPr>
          <a:xfrm>
            <a:off x="223044" y="10659844"/>
            <a:ext cx="19882644" cy="646331"/>
          </a:xfrm>
          <a:prstGeom prst="rect">
            <a:avLst/>
          </a:prstGeom>
        </p:spPr>
        <p:txBody>
          <a:bodyPr wrap="square">
            <a:spAutoFit/>
          </a:bodyPr>
          <a:lstStyle/>
          <a:p>
            <a:r>
              <a:rPr lang="en-US" dirty="0"/>
              <a:t>Kumar, M., </a:t>
            </a:r>
            <a:r>
              <a:rPr lang="en-US" dirty="0" err="1"/>
              <a:t>Kee</a:t>
            </a:r>
            <a:r>
              <a:rPr lang="en-US" dirty="0"/>
              <a:t>, F. T. &amp; </a:t>
            </a:r>
            <a:r>
              <a:rPr lang="en-US" dirty="0" err="1"/>
              <a:t>Manshor</a:t>
            </a:r>
            <a:r>
              <a:rPr lang="en-US" dirty="0"/>
              <a:t>, A. T. (2009). Determining the relative importance of critical factors in delivering service quality of banks; An application of dominance analysis in SERVQUAL model, Managing Service Quality, Vol. </a:t>
            </a:r>
            <a:r>
              <a:rPr lang="en-US" dirty="0" smtClean="0"/>
              <a:t>19</a:t>
            </a:r>
            <a:r>
              <a:rPr lang="lv-LV" dirty="0" smtClean="0"/>
              <a:t>(</a:t>
            </a:r>
            <a:r>
              <a:rPr lang="en-US" dirty="0" smtClean="0"/>
              <a:t>2</a:t>
            </a:r>
            <a:r>
              <a:rPr lang="lv-LV" dirty="0" smtClean="0"/>
              <a:t>)</a:t>
            </a:r>
            <a:r>
              <a:rPr lang="en-US" dirty="0" smtClean="0"/>
              <a:t>, p</a:t>
            </a:r>
            <a:r>
              <a:rPr lang="lv-LV" dirty="0" smtClean="0"/>
              <a:t>p</a:t>
            </a:r>
            <a:r>
              <a:rPr lang="en-US" dirty="0" smtClean="0"/>
              <a:t>. </a:t>
            </a:r>
            <a:r>
              <a:rPr lang="en-US" dirty="0"/>
              <a:t>211-228. </a:t>
            </a:r>
          </a:p>
        </p:txBody>
      </p:sp>
    </p:spTree>
    <p:extLst>
      <p:ext uri="{BB962C8B-B14F-4D97-AF65-F5344CB8AC3E}">
        <p14:creationId xmlns:p14="http://schemas.microsoft.com/office/powerpoint/2010/main" val="282840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6044" y="1235075"/>
            <a:ext cx="11902861" cy="1354217"/>
          </a:xfrm>
        </p:spPr>
        <p:txBody>
          <a:bodyPr/>
          <a:lstStyle/>
          <a:p>
            <a:r>
              <a:rPr lang="en-US" sz="4400" dirty="0" err="1">
                <a:solidFill>
                  <a:schemeClr val="tx1"/>
                </a:solidFill>
              </a:rPr>
              <a:t>Klientu</a:t>
            </a:r>
            <a:r>
              <a:rPr lang="en-US" sz="4400" dirty="0">
                <a:solidFill>
                  <a:schemeClr val="tx1"/>
                </a:solidFill>
              </a:rPr>
              <a:t> </a:t>
            </a:r>
            <a:r>
              <a:rPr lang="en-US" sz="4400" dirty="0" err="1">
                <a:solidFill>
                  <a:schemeClr val="tx1"/>
                </a:solidFill>
              </a:rPr>
              <a:t>apmieri</a:t>
            </a:r>
            <a:r>
              <a:rPr lang="lv-LV" sz="4400" dirty="0" err="1">
                <a:solidFill>
                  <a:schemeClr val="tx1"/>
                </a:solidFill>
              </a:rPr>
              <a:t>nātības</a:t>
            </a:r>
            <a:r>
              <a:rPr lang="lv-LV" sz="4400" dirty="0">
                <a:solidFill>
                  <a:schemeClr val="tx1"/>
                </a:solidFill>
              </a:rPr>
              <a:t> </a:t>
            </a:r>
            <a:r>
              <a:rPr lang="en-US" sz="4400" dirty="0">
                <a:solidFill>
                  <a:schemeClr val="tx1"/>
                </a:solidFill>
              </a:rPr>
              <a:t> 4Q – </a:t>
            </a:r>
            <a:r>
              <a:rPr lang="en-US" sz="4400" dirty="0" err="1">
                <a:solidFill>
                  <a:schemeClr val="tx1"/>
                </a:solidFill>
              </a:rPr>
              <a:t>modelis</a:t>
            </a:r>
            <a:r>
              <a:rPr lang="en-US" sz="4400" dirty="0">
                <a:solidFill>
                  <a:schemeClr val="tx1"/>
                </a:solidFill>
              </a:rPr>
              <a:t/>
            </a:r>
            <a:br>
              <a:rPr lang="en-US" sz="4400" dirty="0">
                <a:solidFill>
                  <a:schemeClr val="tx1"/>
                </a:solidFill>
              </a:rPr>
            </a:br>
            <a:endParaRPr lang="en-US" sz="4400" dirty="0"/>
          </a:p>
        </p:txBody>
      </p:sp>
      <p:pic>
        <p:nvPicPr>
          <p:cNvPr id="3" name="Picture 2"/>
          <p:cNvPicPr/>
          <p:nvPr/>
        </p:nvPicPr>
        <p:blipFill>
          <a:blip r:embed="rId2" cstate="print"/>
          <a:srcRect/>
          <a:stretch>
            <a:fillRect/>
          </a:stretch>
        </p:blipFill>
        <p:spPr bwMode="auto">
          <a:xfrm>
            <a:off x="8605044" y="2301875"/>
            <a:ext cx="11353800" cy="6096000"/>
          </a:xfrm>
          <a:prstGeom prst="rect">
            <a:avLst/>
          </a:prstGeom>
          <a:noFill/>
          <a:ln w="9525">
            <a:noFill/>
            <a:miter lim="800000"/>
            <a:headEnd/>
            <a:tailEnd/>
          </a:ln>
        </p:spPr>
      </p:pic>
      <p:sp>
        <p:nvSpPr>
          <p:cNvPr id="4" name="Rectangle 3"/>
          <p:cNvSpPr/>
          <p:nvPr/>
        </p:nvSpPr>
        <p:spPr>
          <a:xfrm>
            <a:off x="173832" y="8089983"/>
            <a:ext cx="19964400" cy="1409617"/>
          </a:xfrm>
          <a:prstGeom prst="rect">
            <a:avLst/>
          </a:prstGeom>
        </p:spPr>
        <p:txBody>
          <a:bodyPr wrap="square">
            <a:spAutoFit/>
          </a:bodyPr>
          <a:lstStyle/>
          <a:p>
            <a:pPr algn="ctr">
              <a:lnSpc>
                <a:spcPct val="107000"/>
              </a:lnSpc>
              <a:spcAft>
                <a:spcPts val="800"/>
              </a:spcAft>
            </a:pP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Klientu</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apmierin</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ā</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juma</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pak</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ā</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pe</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ir</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atka</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ī</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ga</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no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savstarp</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ē</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j</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ā</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m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attiec</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ī</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ā</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m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starp</a:t>
            </a:r>
            <a:r>
              <a:rPr lang="lv-LV"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klienta</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gaid</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ī</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un vi</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ņ</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a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pieredzi</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k</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ā</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ar</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ī</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no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uz</a:t>
            </a:r>
            <a:r>
              <a:rPr lang="lv-LV"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ņē</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muma</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ē</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un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citiem</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fak</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oriem</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lv-LV"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117076" y="10683875"/>
            <a:ext cx="11841768" cy="369332"/>
          </a:xfrm>
          <a:prstGeom prst="rect">
            <a:avLst/>
          </a:prstGeom>
        </p:spPr>
        <p:txBody>
          <a:bodyPr wrap="none">
            <a:spAutoFit/>
          </a:bodyPr>
          <a:lstStyle/>
          <a:p>
            <a:r>
              <a:rPr lang="lv-LV" dirty="0" smtClean="0"/>
              <a:t>Autores </a:t>
            </a:r>
            <a:r>
              <a:rPr lang="lv-LV" dirty="0" err="1" smtClean="0"/>
              <a:t>veidots,balstoties</a:t>
            </a:r>
            <a:r>
              <a:rPr lang="lv-LV" dirty="0" smtClean="0"/>
              <a:t> uz </a:t>
            </a:r>
            <a:r>
              <a:rPr lang="en-US" dirty="0" smtClean="0"/>
              <a:t>https</a:t>
            </a:r>
            <a:r>
              <a:rPr lang="en-US" dirty="0"/>
              <a:t>://pdfs.semanticscholar.org/fab5/47bc1c08b0e63e16e77879fb59d8c26b4327.pdf</a:t>
            </a:r>
          </a:p>
        </p:txBody>
      </p:sp>
    </p:spTree>
    <p:extLst>
      <p:ext uri="{BB962C8B-B14F-4D97-AF65-F5344CB8AC3E}">
        <p14:creationId xmlns:p14="http://schemas.microsoft.com/office/powerpoint/2010/main" val="3737499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284292" y="10447183"/>
            <a:ext cx="9914497" cy="608993"/>
          </a:xfrm>
          <a:prstGeom prst="rect">
            <a:avLst/>
          </a:prstGeom>
          <a:noFill/>
          <a:ln w="9525">
            <a:noFill/>
            <a:miter lim="800000"/>
            <a:headEnd/>
            <a:tailEnd/>
          </a:ln>
          <a:effectLst/>
        </p:spPr>
        <p:txBody>
          <a:bodyPr vert="horz" wrap="square" lIns="150791" tIns="75396" rIns="150791" bIns="75396" numCol="1" anchor="ctr" anchorCtr="0" compatLnSpc="1">
            <a:prstTxWarp prst="textNoShape">
              <a:avLst/>
            </a:prstTxWarp>
            <a:spAutoFit/>
          </a:bodyPr>
          <a:lstStyle/>
          <a:p>
            <a:pPr fontAlgn="base">
              <a:spcBef>
                <a:spcPct val="0"/>
              </a:spcBef>
              <a:spcAft>
                <a:spcPct val="0"/>
              </a:spcAft>
            </a:pPr>
            <a:r>
              <a:rPr lang="en-US" sz="2968" b="1" dirty="0" err="1">
                <a:latin typeface="Calibri" pitchFamily="34" charset="0"/>
                <a:ea typeface="Times New Roman" pitchFamily="18" charset="0"/>
                <a:cs typeface="Times New Roman" pitchFamily="18" charset="0"/>
              </a:rPr>
              <a:t>Apkalpošan</a:t>
            </a:r>
            <a:r>
              <a:rPr lang="lv-LV" sz="2968" b="1" dirty="0">
                <a:latin typeface="Calibri" pitchFamily="34" charset="0"/>
                <a:ea typeface="Times New Roman" pitchFamily="18" charset="0"/>
                <a:cs typeface="Times New Roman" pitchFamily="18" charset="0"/>
              </a:rPr>
              <a:t>a</a:t>
            </a:r>
            <a:r>
              <a:rPr lang="en-US" sz="2968" b="1" dirty="0">
                <a:latin typeface="Calibri" pitchFamily="34" charset="0"/>
                <a:ea typeface="Times New Roman" pitchFamily="18" charset="0"/>
                <a:cs typeface="Times New Roman" pitchFamily="18" charset="0"/>
              </a:rPr>
              <a:t>s </a:t>
            </a:r>
            <a:r>
              <a:rPr lang="en-US" sz="2968" b="1" dirty="0" err="1">
                <a:latin typeface="Calibri" pitchFamily="34" charset="0"/>
                <a:ea typeface="Times New Roman" pitchFamily="18" charset="0"/>
                <a:cs typeface="Times New Roman" pitchFamily="18" charset="0"/>
              </a:rPr>
              <a:t>kvalitātes</a:t>
            </a:r>
            <a:r>
              <a:rPr lang="en-US" sz="2968" b="1" dirty="0">
                <a:latin typeface="Calibri" pitchFamily="34" charset="0"/>
                <a:ea typeface="Times New Roman" pitchFamily="18" charset="0"/>
                <a:cs typeface="Times New Roman" pitchFamily="18" charset="0"/>
              </a:rPr>
              <a:t> </a:t>
            </a:r>
            <a:r>
              <a:rPr lang="en-US" sz="2968" b="1" dirty="0" err="1">
                <a:latin typeface="Calibri" pitchFamily="34" charset="0"/>
                <a:ea typeface="Times New Roman" pitchFamily="18" charset="0"/>
                <a:cs typeface="Times New Roman" pitchFamily="18" charset="0"/>
              </a:rPr>
              <a:t>konceptuālais</a:t>
            </a:r>
            <a:r>
              <a:rPr lang="en-US" sz="2968" b="1" dirty="0">
                <a:latin typeface="Calibri" pitchFamily="34" charset="0"/>
                <a:ea typeface="Times New Roman" pitchFamily="18" charset="0"/>
                <a:cs typeface="Times New Roman" pitchFamily="18" charset="0"/>
              </a:rPr>
              <a:t> </a:t>
            </a:r>
            <a:r>
              <a:rPr lang="en-US" sz="2968" b="1" dirty="0" err="1">
                <a:latin typeface="Calibri" pitchFamily="34" charset="0"/>
                <a:ea typeface="Times New Roman" pitchFamily="18" charset="0"/>
                <a:cs typeface="Times New Roman" pitchFamily="18" charset="0"/>
              </a:rPr>
              <a:t>modelis</a:t>
            </a:r>
            <a:endParaRPr lang="en-US" sz="2968" dirty="0">
              <a:latin typeface="Arial" pitchFamily="34" charset="0"/>
              <a:cs typeface="Arial" pitchFamily="34" charset="0"/>
            </a:endParaRPr>
          </a:p>
        </p:txBody>
      </p:sp>
      <p:sp>
        <p:nvSpPr>
          <p:cNvPr id="31778" name="Rectangle 34"/>
          <p:cNvSpPr>
            <a:spLocks noChangeArrowheads="1"/>
          </p:cNvSpPr>
          <p:nvPr/>
        </p:nvSpPr>
        <p:spPr bwMode="auto">
          <a:xfrm>
            <a:off x="2513280" y="72483"/>
            <a:ext cx="304592" cy="608993"/>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endParaRPr lang="lv-LV" sz="2968"/>
          </a:p>
        </p:txBody>
      </p:sp>
      <p:sp>
        <p:nvSpPr>
          <p:cNvPr id="31816" name="Rectangle 72"/>
          <p:cNvSpPr>
            <a:spLocks noChangeArrowheads="1"/>
          </p:cNvSpPr>
          <p:nvPr/>
        </p:nvSpPr>
        <p:spPr bwMode="auto">
          <a:xfrm>
            <a:off x="4775150" y="509272"/>
            <a:ext cx="304592" cy="1243332"/>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pPr fontAlgn="base">
              <a:spcBef>
                <a:spcPct val="0"/>
              </a:spcBef>
              <a:spcAft>
                <a:spcPct val="0"/>
              </a:spcAft>
            </a:pPr>
            <a:r>
              <a:rPr lang="lv-LV" sz="1154">
                <a:latin typeface="Arial" pitchFamily="34" charset="0"/>
                <a:cs typeface="Arial" pitchFamily="34" charset="0"/>
              </a:rPr>
              <a:t/>
            </a:r>
            <a:br>
              <a:rPr lang="lv-LV" sz="1154">
                <a:latin typeface="Arial" pitchFamily="34" charset="0"/>
                <a:cs typeface="Arial" pitchFamily="34" charset="0"/>
              </a:rPr>
            </a:br>
            <a:endParaRPr lang="lv-LV" sz="2968">
              <a:latin typeface="Arial" pitchFamily="34" charset="0"/>
              <a:cs typeface="Arial" pitchFamily="34" charset="0"/>
            </a:endParaRPr>
          </a:p>
          <a:p>
            <a:pPr eaLnBrk="0" fontAlgn="base" hangingPunct="0">
              <a:spcBef>
                <a:spcPct val="0"/>
              </a:spcBef>
              <a:spcAft>
                <a:spcPct val="0"/>
              </a:spcAft>
            </a:pPr>
            <a:endParaRPr lang="lv-LV" sz="2968">
              <a:latin typeface="Arial" pitchFamily="34" charset="0"/>
              <a:cs typeface="Arial" pitchFamily="34" charset="0"/>
            </a:endParaRPr>
          </a:p>
        </p:txBody>
      </p:sp>
      <p:sp>
        <p:nvSpPr>
          <p:cNvPr id="31825" name="Rectangle 81"/>
          <p:cNvSpPr>
            <a:spLocks noChangeArrowheads="1"/>
          </p:cNvSpPr>
          <p:nvPr/>
        </p:nvSpPr>
        <p:spPr bwMode="auto">
          <a:xfrm>
            <a:off x="4775150" y="4893451"/>
            <a:ext cx="304592" cy="1522448"/>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pPr fontAlgn="base">
              <a:spcBef>
                <a:spcPct val="0"/>
              </a:spcBef>
              <a:spcAft>
                <a:spcPct val="0"/>
              </a:spcAft>
            </a:pPr>
            <a:r>
              <a:rPr lang="lv-LV" sz="2968">
                <a:latin typeface="Arial" pitchFamily="34" charset="0"/>
                <a:cs typeface="Arial" pitchFamily="34" charset="0"/>
              </a:rPr>
              <a:t/>
            </a:r>
            <a:br>
              <a:rPr lang="lv-LV" sz="2968">
                <a:latin typeface="Arial" pitchFamily="34" charset="0"/>
                <a:cs typeface="Arial" pitchFamily="34" charset="0"/>
              </a:rPr>
            </a:br>
            <a:endParaRPr lang="lv-LV" sz="2968">
              <a:latin typeface="Arial" pitchFamily="34" charset="0"/>
              <a:cs typeface="Arial" pitchFamily="34" charset="0"/>
            </a:endParaRPr>
          </a:p>
          <a:p>
            <a:pPr eaLnBrk="0" fontAlgn="base" hangingPunct="0">
              <a:spcBef>
                <a:spcPct val="0"/>
              </a:spcBef>
              <a:spcAft>
                <a:spcPct val="0"/>
              </a:spcAft>
            </a:pPr>
            <a:endParaRPr lang="lv-LV" sz="2968">
              <a:latin typeface="Arial" pitchFamily="34" charset="0"/>
              <a:cs typeface="Arial" pitchFamily="34" charset="0"/>
            </a:endParaRPr>
          </a:p>
        </p:txBody>
      </p:sp>
      <p:sp>
        <p:nvSpPr>
          <p:cNvPr id="31832" name="Rectangle 88"/>
          <p:cNvSpPr>
            <a:spLocks noChangeArrowheads="1"/>
          </p:cNvSpPr>
          <p:nvPr/>
        </p:nvSpPr>
        <p:spPr bwMode="auto">
          <a:xfrm>
            <a:off x="4775150" y="9119963"/>
            <a:ext cx="304592" cy="608993"/>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pPr fontAlgn="base">
              <a:spcBef>
                <a:spcPct val="0"/>
              </a:spcBef>
              <a:spcAft>
                <a:spcPct val="0"/>
              </a:spcAft>
            </a:pPr>
            <a:endParaRPr lang="lv-LV" sz="2968">
              <a:latin typeface="Arial" pitchFamily="34" charset="0"/>
              <a:cs typeface="Arial" pitchFamily="34" charset="0"/>
            </a:endParaRPr>
          </a:p>
        </p:txBody>
      </p:sp>
      <p:sp>
        <p:nvSpPr>
          <p:cNvPr id="31869" name="Rectangle 125"/>
          <p:cNvSpPr>
            <a:spLocks noChangeArrowheads="1"/>
          </p:cNvSpPr>
          <p:nvPr/>
        </p:nvSpPr>
        <p:spPr bwMode="auto">
          <a:xfrm>
            <a:off x="4471758" y="2092360"/>
            <a:ext cx="11333769" cy="1243332"/>
          </a:xfrm>
          <a:prstGeom prst="rect">
            <a:avLst/>
          </a:prstGeom>
          <a:noFill/>
          <a:ln w="9525">
            <a:noFill/>
            <a:miter lim="800000"/>
            <a:headEnd/>
            <a:tailEnd/>
          </a:ln>
          <a:effectLst/>
        </p:spPr>
        <p:txBody>
          <a:bodyPr vert="horz" wrap="square" lIns="150791" tIns="75396" rIns="150791" bIns="75396" numCol="1" anchor="ctr" anchorCtr="0" compatLnSpc="1">
            <a:prstTxWarp prst="textNoShape">
              <a:avLst/>
            </a:prstTxWarp>
            <a:spAutoFit/>
          </a:bodyPr>
          <a:lstStyle/>
          <a:p>
            <a:pPr fontAlgn="base">
              <a:spcBef>
                <a:spcPct val="0"/>
              </a:spcBef>
              <a:spcAft>
                <a:spcPct val="0"/>
              </a:spcAft>
            </a:pPr>
            <a:r>
              <a:rPr lang="lv-LV" sz="1154">
                <a:latin typeface="Arial" pitchFamily="34" charset="0"/>
                <a:cs typeface="Arial" pitchFamily="34" charset="0"/>
              </a:rPr>
              <a:t/>
            </a:r>
            <a:br>
              <a:rPr lang="lv-LV" sz="1154">
                <a:latin typeface="Arial" pitchFamily="34" charset="0"/>
                <a:cs typeface="Arial" pitchFamily="34" charset="0"/>
              </a:rPr>
            </a:br>
            <a:endParaRPr lang="lv-LV" sz="2968">
              <a:latin typeface="Arial" pitchFamily="34" charset="0"/>
              <a:cs typeface="Arial" pitchFamily="34" charset="0"/>
            </a:endParaRPr>
          </a:p>
          <a:p>
            <a:pPr eaLnBrk="0" fontAlgn="base" hangingPunct="0">
              <a:spcBef>
                <a:spcPct val="0"/>
              </a:spcBef>
              <a:spcAft>
                <a:spcPct val="0"/>
              </a:spcAft>
            </a:pPr>
            <a:endParaRPr lang="lv-LV" sz="2968">
              <a:latin typeface="Arial" pitchFamily="34" charset="0"/>
              <a:cs typeface="Arial" pitchFamily="34" charset="0"/>
            </a:endParaRPr>
          </a:p>
        </p:txBody>
      </p:sp>
      <p:sp>
        <p:nvSpPr>
          <p:cNvPr id="31878" name="Rectangle 134"/>
          <p:cNvSpPr>
            <a:spLocks noChangeArrowheads="1"/>
          </p:cNvSpPr>
          <p:nvPr/>
        </p:nvSpPr>
        <p:spPr bwMode="auto">
          <a:xfrm>
            <a:off x="4775150" y="4893451"/>
            <a:ext cx="304592" cy="1522448"/>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pPr fontAlgn="base">
              <a:spcBef>
                <a:spcPct val="0"/>
              </a:spcBef>
              <a:spcAft>
                <a:spcPct val="0"/>
              </a:spcAft>
            </a:pPr>
            <a:r>
              <a:rPr lang="lv-LV" sz="2968">
                <a:latin typeface="Arial" pitchFamily="34" charset="0"/>
                <a:cs typeface="Arial" pitchFamily="34" charset="0"/>
              </a:rPr>
              <a:t/>
            </a:r>
            <a:br>
              <a:rPr lang="lv-LV" sz="2968">
                <a:latin typeface="Arial" pitchFamily="34" charset="0"/>
                <a:cs typeface="Arial" pitchFamily="34" charset="0"/>
              </a:rPr>
            </a:br>
            <a:endParaRPr lang="lv-LV" sz="2968">
              <a:latin typeface="Arial" pitchFamily="34" charset="0"/>
              <a:cs typeface="Arial" pitchFamily="34" charset="0"/>
            </a:endParaRPr>
          </a:p>
          <a:p>
            <a:pPr eaLnBrk="0" fontAlgn="base" hangingPunct="0">
              <a:spcBef>
                <a:spcPct val="0"/>
              </a:spcBef>
              <a:spcAft>
                <a:spcPct val="0"/>
              </a:spcAft>
            </a:pPr>
            <a:endParaRPr lang="lv-LV" sz="2968">
              <a:latin typeface="Arial" pitchFamily="34" charset="0"/>
              <a:cs typeface="Arial" pitchFamily="34" charset="0"/>
            </a:endParaRPr>
          </a:p>
        </p:txBody>
      </p:sp>
      <p:sp>
        <p:nvSpPr>
          <p:cNvPr id="31882" name="Rectangle 138"/>
          <p:cNvSpPr>
            <a:spLocks noChangeArrowheads="1"/>
          </p:cNvSpPr>
          <p:nvPr/>
        </p:nvSpPr>
        <p:spPr bwMode="auto">
          <a:xfrm>
            <a:off x="4775150" y="7155321"/>
            <a:ext cx="304592" cy="1522448"/>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pPr fontAlgn="base">
              <a:spcBef>
                <a:spcPct val="0"/>
              </a:spcBef>
              <a:spcAft>
                <a:spcPct val="0"/>
              </a:spcAft>
            </a:pPr>
            <a:r>
              <a:rPr lang="lv-LV" sz="2968">
                <a:latin typeface="Arial" pitchFamily="34" charset="0"/>
                <a:cs typeface="Arial" pitchFamily="34" charset="0"/>
              </a:rPr>
              <a:t/>
            </a:r>
            <a:br>
              <a:rPr lang="lv-LV" sz="2968">
                <a:latin typeface="Arial" pitchFamily="34" charset="0"/>
                <a:cs typeface="Arial" pitchFamily="34" charset="0"/>
              </a:rPr>
            </a:br>
            <a:endParaRPr lang="lv-LV" sz="2968">
              <a:latin typeface="Arial" pitchFamily="34" charset="0"/>
              <a:cs typeface="Arial" pitchFamily="34" charset="0"/>
            </a:endParaRPr>
          </a:p>
          <a:p>
            <a:pPr eaLnBrk="0" fontAlgn="base" hangingPunct="0">
              <a:spcBef>
                <a:spcPct val="0"/>
              </a:spcBef>
              <a:spcAft>
                <a:spcPct val="0"/>
              </a:spcAft>
            </a:pPr>
            <a:endParaRPr lang="lv-LV" sz="2968">
              <a:latin typeface="Arial" pitchFamily="34" charset="0"/>
              <a:cs typeface="Arial" pitchFamily="34" charset="0"/>
            </a:endParaRPr>
          </a:p>
        </p:txBody>
      </p:sp>
      <p:sp>
        <p:nvSpPr>
          <p:cNvPr id="31886" name="Rectangle 142"/>
          <p:cNvSpPr>
            <a:spLocks noChangeArrowheads="1"/>
          </p:cNvSpPr>
          <p:nvPr/>
        </p:nvSpPr>
        <p:spPr bwMode="auto">
          <a:xfrm>
            <a:off x="5730151" y="1149181"/>
            <a:ext cx="1853477" cy="769664"/>
          </a:xfrm>
          <a:prstGeom prst="rect">
            <a:avLst/>
          </a:prstGeom>
          <a:solidFill>
            <a:srgbClr val="FFFFFF"/>
          </a:solidFill>
          <a:ln w="9525">
            <a:solidFill>
              <a:srgbClr val="000000"/>
            </a:solidFill>
            <a:miter lim="800000"/>
            <a:headEnd/>
            <a:tailEnd/>
          </a:ln>
        </p:spPr>
        <p:txBody>
          <a:bodyPr vert="horz" wrap="square" lIns="150791" tIns="75396" rIns="150791" bIns="75396" numCol="1" anchor="t" anchorCtr="0" compatLnSpc="1">
            <a:prstTxWarp prst="textNoShape">
              <a:avLst/>
            </a:prstTxWarp>
          </a:bodyPr>
          <a:lstStyle/>
          <a:p>
            <a:pPr fontAlgn="base">
              <a:spcBef>
                <a:spcPct val="0"/>
              </a:spcBef>
              <a:spcAft>
                <a:spcPts val="1649"/>
              </a:spcAft>
            </a:pPr>
            <a:r>
              <a:rPr lang="lv-LV" sz="1979" b="1">
                <a:latin typeface="Calibri" pitchFamily="34" charset="0"/>
                <a:cs typeface="Arial" pitchFamily="34" charset="0"/>
              </a:rPr>
              <a:t>No mutes mutē</a:t>
            </a:r>
            <a:endParaRPr lang="lv-LV" sz="2968">
              <a:latin typeface="Arial" pitchFamily="34" charset="0"/>
              <a:cs typeface="Arial" pitchFamily="34" charset="0"/>
            </a:endParaRPr>
          </a:p>
        </p:txBody>
      </p:sp>
      <p:sp>
        <p:nvSpPr>
          <p:cNvPr id="31887" name="Rectangle 143"/>
          <p:cNvSpPr>
            <a:spLocks noChangeArrowheads="1"/>
          </p:cNvSpPr>
          <p:nvPr/>
        </p:nvSpPr>
        <p:spPr bwMode="auto">
          <a:xfrm>
            <a:off x="8761685" y="1149181"/>
            <a:ext cx="2638848" cy="769664"/>
          </a:xfrm>
          <a:prstGeom prst="rect">
            <a:avLst/>
          </a:prstGeom>
          <a:solidFill>
            <a:srgbClr val="FFFFFF"/>
          </a:solidFill>
          <a:ln w="9525">
            <a:solidFill>
              <a:srgbClr val="000000"/>
            </a:solidFill>
            <a:miter lim="800000"/>
            <a:headEnd/>
            <a:tailEnd/>
          </a:ln>
        </p:spPr>
        <p:txBody>
          <a:bodyPr vert="horz" wrap="square" lIns="150791" tIns="75396" rIns="150791" bIns="75396" numCol="1" anchor="t" anchorCtr="0" compatLnSpc="1">
            <a:prstTxWarp prst="textNoShape">
              <a:avLst/>
            </a:prstTxWarp>
          </a:bodyPr>
          <a:lstStyle/>
          <a:p>
            <a:pPr fontAlgn="base">
              <a:spcBef>
                <a:spcPct val="0"/>
              </a:spcBef>
              <a:spcAft>
                <a:spcPts val="1649"/>
              </a:spcAft>
            </a:pPr>
            <a:r>
              <a:rPr lang="lv-LV" sz="1979" b="1">
                <a:latin typeface="Calibri" pitchFamily="34" charset="0"/>
                <a:cs typeface="Arial" pitchFamily="34" charset="0"/>
              </a:rPr>
              <a:t>Personīgās vajadzība</a:t>
            </a:r>
            <a:endParaRPr lang="lv-LV" sz="2968">
              <a:latin typeface="Arial" pitchFamily="34" charset="0"/>
              <a:cs typeface="Arial" pitchFamily="34" charset="0"/>
            </a:endParaRPr>
          </a:p>
        </p:txBody>
      </p:sp>
      <p:sp>
        <p:nvSpPr>
          <p:cNvPr id="31888" name="Rectangle 144"/>
          <p:cNvSpPr>
            <a:spLocks noChangeArrowheads="1"/>
          </p:cNvSpPr>
          <p:nvPr/>
        </p:nvSpPr>
        <p:spPr bwMode="auto">
          <a:xfrm>
            <a:off x="11950293" y="1149181"/>
            <a:ext cx="2450359" cy="769664"/>
          </a:xfrm>
          <a:prstGeom prst="rect">
            <a:avLst/>
          </a:prstGeom>
          <a:solidFill>
            <a:srgbClr val="FFFFFF"/>
          </a:solidFill>
          <a:ln w="9525">
            <a:solidFill>
              <a:srgbClr val="000000"/>
            </a:solidFill>
            <a:miter lim="800000"/>
            <a:headEnd/>
            <a:tailEnd/>
          </a:ln>
        </p:spPr>
        <p:txBody>
          <a:bodyPr vert="horz" wrap="square" lIns="150791" tIns="75396" rIns="150791" bIns="75396" numCol="1" anchor="t" anchorCtr="0" compatLnSpc="1">
            <a:prstTxWarp prst="textNoShape">
              <a:avLst/>
            </a:prstTxWarp>
          </a:bodyPr>
          <a:lstStyle/>
          <a:p>
            <a:pPr fontAlgn="base">
              <a:spcBef>
                <a:spcPct val="0"/>
              </a:spcBef>
              <a:spcAft>
                <a:spcPts val="1649"/>
              </a:spcAft>
            </a:pPr>
            <a:r>
              <a:rPr lang="lv-LV" sz="1979" b="1">
                <a:latin typeface="Calibri" pitchFamily="34" charset="0"/>
                <a:cs typeface="Arial" pitchFamily="34" charset="0"/>
              </a:rPr>
              <a:t>Pagātnes pieredze</a:t>
            </a:r>
            <a:endParaRPr lang="lv-LV" sz="2968">
              <a:latin typeface="Arial" pitchFamily="34" charset="0"/>
              <a:cs typeface="Arial" pitchFamily="34" charset="0"/>
            </a:endParaRPr>
          </a:p>
        </p:txBody>
      </p:sp>
      <p:sp>
        <p:nvSpPr>
          <p:cNvPr id="31889" name="Rectangle 145"/>
          <p:cNvSpPr>
            <a:spLocks noChangeArrowheads="1"/>
          </p:cNvSpPr>
          <p:nvPr/>
        </p:nvSpPr>
        <p:spPr bwMode="auto">
          <a:xfrm>
            <a:off x="7929191" y="2829876"/>
            <a:ext cx="4021102" cy="769664"/>
          </a:xfrm>
          <a:prstGeom prst="rect">
            <a:avLst/>
          </a:prstGeom>
          <a:solidFill>
            <a:srgbClr val="FFFFFF"/>
          </a:solidFill>
          <a:ln w="9525">
            <a:solidFill>
              <a:srgbClr val="000000"/>
            </a:solidFill>
            <a:miter lim="800000"/>
            <a:headEnd/>
            <a:tailEnd/>
          </a:ln>
        </p:spPr>
        <p:txBody>
          <a:bodyPr vert="horz" wrap="square" lIns="150791" tIns="75396" rIns="150791" bIns="75396" numCol="1" anchor="t" anchorCtr="0" compatLnSpc="1">
            <a:prstTxWarp prst="textNoShape">
              <a:avLst/>
            </a:prstTxWarp>
          </a:bodyPr>
          <a:lstStyle/>
          <a:p>
            <a:pPr fontAlgn="base">
              <a:spcBef>
                <a:spcPct val="0"/>
              </a:spcBef>
              <a:spcAft>
                <a:spcPts val="1649"/>
              </a:spcAft>
            </a:pPr>
            <a:r>
              <a:rPr lang="lv-LV" sz="1979" b="1">
                <a:latin typeface="Calibri" pitchFamily="34" charset="0"/>
                <a:cs typeface="Arial" pitchFamily="34" charset="0"/>
              </a:rPr>
              <a:t>Cerētais pakalpojums</a:t>
            </a:r>
            <a:endParaRPr lang="lv-LV" sz="2968">
              <a:latin typeface="Arial" pitchFamily="34" charset="0"/>
              <a:cs typeface="Arial" pitchFamily="34" charset="0"/>
            </a:endParaRPr>
          </a:p>
        </p:txBody>
      </p:sp>
      <p:sp>
        <p:nvSpPr>
          <p:cNvPr id="31890" name="Rectangle 146"/>
          <p:cNvSpPr>
            <a:spLocks noChangeArrowheads="1"/>
          </p:cNvSpPr>
          <p:nvPr/>
        </p:nvSpPr>
        <p:spPr bwMode="auto">
          <a:xfrm>
            <a:off x="8117680" y="4337790"/>
            <a:ext cx="3989687" cy="769664"/>
          </a:xfrm>
          <a:prstGeom prst="rect">
            <a:avLst/>
          </a:prstGeom>
          <a:solidFill>
            <a:srgbClr val="FFFFFF"/>
          </a:solidFill>
          <a:ln w="9525">
            <a:solidFill>
              <a:srgbClr val="000000"/>
            </a:solidFill>
            <a:miter lim="800000"/>
            <a:headEnd/>
            <a:tailEnd/>
          </a:ln>
        </p:spPr>
        <p:txBody>
          <a:bodyPr vert="horz" wrap="square" lIns="150791" tIns="75396" rIns="150791" bIns="75396" numCol="1" anchor="t" anchorCtr="0" compatLnSpc="1">
            <a:prstTxWarp prst="textNoShape">
              <a:avLst/>
            </a:prstTxWarp>
          </a:bodyPr>
          <a:lstStyle/>
          <a:p>
            <a:pPr fontAlgn="base">
              <a:spcBef>
                <a:spcPct val="0"/>
              </a:spcBef>
              <a:spcAft>
                <a:spcPts val="1649"/>
              </a:spcAft>
            </a:pPr>
            <a:r>
              <a:rPr lang="lv-LV" sz="2309" b="1">
                <a:latin typeface="Calibri" pitchFamily="34" charset="0"/>
                <a:cs typeface="Arial" pitchFamily="34" charset="0"/>
              </a:rPr>
              <a:t>Saņemtais pakalpojums</a:t>
            </a:r>
            <a:endParaRPr lang="lv-LV" sz="2968">
              <a:latin typeface="Arial" pitchFamily="34" charset="0"/>
              <a:cs typeface="Arial" pitchFamily="34" charset="0"/>
            </a:endParaRPr>
          </a:p>
        </p:txBody>
      </p:sp>
      <p:sp>
        <p:nvSpPr>
          <p:cNvPr id="31891" name="Rectangle 147"/>
          <p:cNvSpPr>
            <a:spLocks noChangeArrowheads="1"/>
          </p:cNvSpPr>
          <p:nvPr/>
        </p:nvSpPr>
        <p:spPr bwMode="auto">
          <a:xfrm>
            <a:off x="8604613" y="6186028"/>
            <a:ext cx="3722661" cy="1089049"/>
          </a:xfrm>
          <a:prstGeom prst="rect">
            <a:avLst/>
          </a:prstGeom>
          <a:solidFill>
            <a:srgbClr val="FFFFFF"/>
          </a:solidFill>
          <a:ln w="9525">
            <a:solidFill>
              <a:srgbClr val="000000"/>
            </a:solidFill>
            <a:miter lim="800000"/>
            <a:headEnd/>
            <a:tailEnd/>
          </a:ln>
        </p:spPr>
        <p:txBody>
          <a:bodyPr vert="horz" wrap="square" lIns="150791" tIns="75396" rIns="150791" bIns="75396" numCol="1" anchor="t" anchorCtr="0" compatLnSpc="1">
            <a:prstTxWarp prst="textNoShape">
              <a:avLst/>
            </a:prstTxWarp>
          </a:bodyPr>
          <a:lstStyle/>
          <a:p>
            <a:pPr fontAlgn="base">
              <a:spcBef>
                <a:spcPct val="0"/>
              </a:spcBef>
              <a:spcAft>
                <a:spcPts val="1649"/>
              </a:spcAft>
            </a:pPr>
            <a:r>
              <a:rPr lang="lv-LV" sz="1979" b="1">
                <a:latin typeface="Calibri" pitchFamily="34" charset="0"/>
                <a:cs typeface="Arial" pitchFamily="34" charset="0"/>
              </a:rPr>
              <a:t>Pakalpojuma nodrošināšana (ietverot kontaktus pirms pēc tam)</a:t>
            </a:r>
            <a:endParaRPr lang="lv-LV" sz="2968">
              <a:latin typeface="Arial" pitchFamily="34" charset="0"/>
              <a:cs typeface="Arial" pitchFamily="34" charset="0"/>
            </a:endParaRPr>
          </a:p>
        </p:txBody>
      </p:sp>
      <p:sp>
        <p:nvSpPr>
          <p:cNvPr id="31892" name="Rectangle 148"/>
          <p:cNvSpPr>
            <a:spLocks noChangeArrowheads="1"/>
          </p:cNvSpPr>
          <p:nvPr/>
        </p:nvSpPr>
        <p:spPr bwMode="auto">
          <a:xfrm>
            <a:off x="13301135" y="6107493"/>
            <a:ext cx="2623141" cy="769664"/>
          </a:xfrm>
          <a:prstGeom prst="rect">
            <a:avLst/>
          </a:prstGeom>
          <a:solidFill>
            <a:srgbClr val="FFFFFF"/>
          </a:solidFill>
          <a:ln w="9525">
            <a:solidFill>
              <a:srgbClr val="000000"/>
            </a:solidFill>
            <a:miter lim="800000"/>
            <a:headEnd/>
            <a:tailEnd/>
          </a:ln>
        </p:spPr>
        <p:txBody>
          <a:bodyPr vert="horz" wrap="square" lIns="150791" tIns="75396" rIns="150791" bIns="75396" numCol="1" anchor="t" anchorCtr="0" compatLnSpc="1">
            <a:prstTxWarp prst="textNoShape">
              <a:avLst/>
            </a:prstTxWarp>
          </a:bodyPr>
          <a:lstStyle/>
          <a:p>
            <a:pPr fontAlgn="base">
              <a:spcBef>
                <a:spcPct val="0"/>
              </a:spcBef>
              <a:spcAft>
                <a:spcPts val="1649"/>
              </a:spcAft>
            </a:pPr>
            <a:r>
              <a:rPr lang="lv-LV" sz="1979" b="1">
                <a:latin typeface="Calibri" pitchFamily="34" charset="0"/>
                <a:cs typeface="Arial" pitchFamily="34" charset="0"/>
              </a:rPr>
              <a:t>Ārējā komunikācija ar klientiem</a:t>
            </a:r>
            <a:endParaRPr lang="lv-LV" sz="2968">
              <a:latin typeface="Arial" pitchFamily="34" charset="0"/>
              <a:cs typeface="Arial" pitchFamily="34" charset="0"/>
            </a:endParaRPr>
          </a:p>
        </p:txBody>
      </p:sp>
      <p:sp>
        <p:nvSpPr>
          <p:cNvPr id="31893" name="Rectangle 149"/>
          <p:cNvSpPr>
            <a:spLocks noChangeArrowheads="1"/>
          </p:cNvSpPr>
          <p:nvPr/>
        </p:nvSpPr>
        <p:spPr bwMode="auto">
          <a:xfrm>
            <a:off x="8604611" y="7960970"/>
            <a:ext cx="3644124" cy="769664"/>
          </a:xfrm>
          <a:prstGeom prst="rect">
            <a:avLst/>
          </a:prstGeom>
          <a:solidFill>
            <a:srgbClr val="FFFFFF"/>
          </a:solidFill>
          <a:ln w="9525">
            <a:solidFill>
              <a:srgbClr val="000000"/>
            </a:solidFill>
            <a:miter lim="800000"/>
            <a:headEnd/>
            <a:tailEnd/>
          </a:ln>
        </p:spPr>
        <p:txBody>
          <a:bodyPr vert="horz" wrap="square" lIns="150791" tIns="75396" rIns="150791" bIns="75396" numCol="1" anchor="t" anchorCtr="0" compatLnSpc="1">
            <a:prstTxWarp prst="textNoShape">
              <a:avLst/>
            </a:prstTxWarp>
          </a:bodyPr>
          <a:lstStyle/>
          <a:p>
            <a:pPr fontAlgn="base">
              <a:spcBef>
                <a:spcPct val="0"/>
              </a:spcBef>
              <a:spcAft>
                <a:spcPts val="1649"/>
              </a:spcAft>
            </a:pPr>
            <a:r>
              <a:rPr lang="lv-LV" sz="1979" b="1" dirty="0">
                <a:latin typeface="Calibri" pitchFamily="34" charset="0"/>
                <a:cs typeface="Arial" pitchFamily="34" charset="0"/>
              </a:rPr>
              <a:t>Cerību pārvēršana pakalpojuma kvalitātes specifikācijās(</a:t>
            </a:r>
            <a:r>
              <a:rPr lang="lv-LV" sz="1979" b="1" dirty="0" err="1">
                <a:latin typeface="Calibri" pitchFamily="34" charset="0"/>
                <a:cs typeface="Arial" pitchFamily="34" charset="0"/>
              </a:rPr>
              <a:t>stand</a:t>
            </a:r>
            <a:r>
              <a:rPr lang="lv-LV" sz="1979" b="1" dirty="0">
                <a:latin typeface="Calibri" pitchFamily="34" charset="0"/>
                <a:cs typeface="Arial" pitchFamily="34" charset="0"/>
              </a:rPr>
              <a:t>.)</a:t>
            </a:r>
            <a:endParaRPr lang="lv-LV" sz="2968" dirty="0">
              <a:latin typeface="Arial" pitchFamily="34" charset="0"/>
              <a:cs typeface="Arial" pitchFamily="34" charset="0"/>
            </a:endParaRPr>
          </a:p>
        </p:txBody>
      </p:sp>
      <p:sp>
        <p:nvSpPr>
          <p:cNvPr id="31894" name="Rectangle 150"/>
          <p:cNvSpPr>
            <a:spLocks noChangeArrowheads="1"/>
          </p:cNvSpPr>
          <p:nvPr/>
        </p:nvSpPr>
        <p:spPr bwMode="auto">
          <a:xfrm>
            <a:off x="8604611" y="9767325"/>
            <a:ext cx="3989687" cy="790607"/>
          </a:xfrm>
          <a:prstGeom prst="rect">
            <a:avLst/>
          </a:prstGeom>
          <a:solidFill>
            <a:srgbClr val="FFFFFF"/>
          </a:solidFill>
          <a:ln w="9525">
            <a:solidFill>
              <a:srgbClr val="000000"/>
            </a:solidFill>
            <a:miter lim="800000"/>
            <a:headEnd/>
            <a:tailEnd/>
          </a:ln>
        </p:spPr>
        <p:txBody>
          <a:bodyPr vert="horz" wrap="square" lIns="150791" tIns="75396" rIns="150791" bIns="75396" numCol="1" anchor="t" anchorCtr="0" compatLnSpc="1">
            <a:prstTxWarp prst="textNoShape">
              <a:avLst/>
            </a:prstTxWarp>
          </a:bodyPr>
          <a:lstStyle/>
          <a:p>
            <a:pPr fontAlgn="base">
              <a:spcBef>
                <a:spcPct val="0"/>
              </a:spcBef>
              <a:spcAft>
                <a:spcPts val="1649"/>
              </a:spcAft>
            </a:pPr>
            <a:r>
              <a:rPr lang="lv-LV" sz="1979" b="1">
                <a:latin typeface="Calibri" pitchFamily="34" charset="0"/>
                <a:cs typeface="Arial" pitchFamily="34" charset="0"/>
              </a:rPr>
              <a:t>Vadības pieņēmumi par klientu cerībām</a:t>
            </a:r>
            <a:endParaRPr lang="lv-LV" sz="2968">
              <a:latin typeface="Arial" pitchFamily="34" charset="0"/>
              <a:cs typeface="Arial" pitchFamily="34" charset="0"/>
            </a:endParaRPr>
          </a:p>
        </p:txBody>
      </p:sp>
      <p:cxnSp>
        <p:nvCxnSpPr>
          <p:cNvPr id="31895" name="AutoShape 151"/>
          <p:cNvCxnSpPr>
            <a:cxnSpLocks noChangeShapeType="1"/>
          </p:cNvCxnSpPr>
          <p:nvPr/>
        </p:nvCxnSpPr>
        <p:spPr bwMode="auto">
          <a:xfrm>
            <a:off x="9955450" y="1918843"/>
            <a:ext cx="31415" cy="911031"/>
          </a:xfrm>
          <a:prstGeom prst="straightConnector1">
            <a:avLst/>
          </a:prstGeom>
          <a:noFill/>
          <a:ln w="9525">
            <a:solidFill>
              <a:srgbClr val="000000"/>
            </a:solidFill>
            <a:round/>
            <a:headEnd/>
            <a:tailEnd type="triangle" w="med" len="med"/>
          </a:ln>
        </p:spPr>
      </p:cxnSp>
      <p:cxnSp>
        <p:nvCxnSpPr>
          <p:cNvPr id="31896" name="AutoShape 152"/>
          <p:cNvCxnSpPr>
            <a:cxnSpLocks noChangeShapeType="1"/>
          </p:cNvCxnSpPr>
          <p:nvPr/>
        </p:nvCxnSpPr>
        <p:spPr bwMode="auto">
          <a:xfrm flipH="1">
            <a:off x="12060245" y="3238269"/>
            <a:ext cx="1099520" cy="2617"/>
          </a:xfrm>
          <a:prstGeom prst="straightConnector1">
            <a:avLst/>
          </a:prstGeom>
          <a:noFill/>
          <a:ln w="9525">
            <a:solidFill>
              <a:srgbClr val="000000"/>
            </a:solidFill>
            <a:round/>
            <a:headEnd/>
            <a:tailEnd type="triangle" w="med" len="med"/>
          </a:ln>
        </p:spPr>
      </p:cxnSp>
      <p:cxnSp>
        <p:nvCxnSpPr>
          <p:cNvPr id="31897" name="AutoShape 153"/>
          <p:cNvCxnSpPr>
            <a:cxnSpLocks noChangeShapeType="1"/>
          </p:cNvCxnSpPr>
          <p:nvPr/>
        </p:nvCxnSpPr>
        <p:spPr bwMode="auto">
          <a:xfrm>
            <a:off x="6939625" y="3002656"/>
            <a:ext cx="895324" cy="0"/>
          </a:xfrm>
          <a:prstGeom prst="straightConnector1">
            <a:avLst/>
          </a:prstGeom>
          <a:noFill/>
          <a:ln w="9525">
            <a:solidFill>
              <a:srgbClr val="000000"/>
            </a:solidFill>
            <a:round/>
            <a:headEnd/>
            <a:tailEnd type="triangle" w="med" len="med"/>
          </a:ln>
        </p:spPr>
      </p:cxnSp>
      <p:cxnSp>
        <p:nvCxnSpPr>
          <p:cNvPr id="31898" name="AutoShape 154"/>
          <p:cNvCxnSpPr>
            <a:cxnSpLocks noChangeShapeType="1"/>
          </p:cNvCxnSpPr>
          <p:nvPr/>
        </p:nvCxnSpPr>
        <p:spPr bwMode="auto">
          <a:xfrm flipV="1">
            <a:off x="10693699" y="3599540"/>
            <a:ext cx="0" cy="392686"/>
          </a:xfrm>
          <a:prstGeom prst="straightConnector1">
            <a:avLst/>
          </a:prstGeom>
          <a:noFill/>
          <a:ln w="9525">
            <a:solidFill>
              <a:srgbClr val="000000"/>
            </a:solidFill>
            <a:round/>
            <a:headEnd/>
            <a:tailEnd type="triangle" w="med" len="med"/>
          </a:ln>
        </p:spPr>
      </p:cxnSp>
      <p:cxnSp>
        <p:nvCxnSpPr>
          <p:cNvPr id="31899" name="AutoShape 155"/>
          <p:cNvCxnSpPr>
            <a:cxnSpLocks noChangeShapeType="1"/>
          </p:cNvCxnSpPr>
          <p:nvPr/>
        </p:nvCxnSpPr>
        <p:spPr bwMode="auto">
          <a:xfrm flipH="1">
            <a:off x="12107370" y="4819484"/>
            <a:ext cx="1774940" cy="2617"/>
          </a:xfrm>
          <a:prstGeom prst="straightConnector1">
            <a:avLst/>
          </a:prstGeom>
          <a:noFill/>
          <a:ln w="9525">
            <a:solidFill>
              <a:srgbClr val="000000"/>
            </a:solidFill>
            <a:round/>
            <a:headEnd/>
            <a:tailEnd type="triangle" w="med" len="med"/>
          </a:ln>
        </p:spPr>
      </p:cxnSp>
      <p:cxnSp>
        <p:nvCxnSpPr>
          <p:cNvPr id="31900" name="AutoShape 156"/>
          <p:cNvCxnSpPr>
            <a:cxnSpLocks noChangeShapeType="1"/>
          </p:cNvCxnSpPr>
          <p:nvPr/>
        </p:nvCxnSpPr>
        <p:spPr bwMode="auto">
          <a:xfrm flipV="1">
            <a:off x="10536625" y="5384949"/>
            <a:ext cx="0" cy="722542"/>
          </a:xfrm>
          <a:prstGeom prst="straightConnector1">
            <a:avLst/>
          </a:prstGeom>
          <a:noFill/>
          <a:ln w="9525">
            <a:solidFill>
              <a:srgbClr val="000000"/>
            </a:solidFill>
            <a:round/>
            <a:headEnd/>
            <a:tailEnd type="triangle" w="med" len="med"/>
          </a:ln>
        </p:spPr>
      </p:cxnSp>
      <p:cxnSp>
        <p:nvCxnSpPr>
          <p:cNvPr id="31901" name="AutoShape 157"/>
          <p:cNvCxnSpPr>
            <a:cxnSpLocks noChangeShapeType="1"/>
          </p:cNvCxnSpPr>
          <p:nvPr/>
        </p:nvCxnSpPr>
        <p:spPr bwMode="auto">
          <a:xfrm flipV="1">
            <a:off x="13882307" y="6877158"/>
            <a:ext cx="0" cy="1366546"/>
          </a:xfrm>
          <a:prstGeom prst="straightConnector1">
            <a:avLst/>
          </a:prstGeom>
          <a:noFill/>
          <a:ln w="9525">
            <a:solidFill>
              <a:srgbClr val="000000"/>
            </a:solidFill>
            <a:round/>
            <a:headEnd/>
            <a:tailEnd type="triangle" w="med" len="med"/>
          </a:ln>
        </p:spPr>
      </p:cxnSp>
      <p:cxnSp>
        <p:nvCxnSpPr>
          <p:cNvPr id="31902" name="AutoShape 158"/>
          <p:cNvCxnSpPr>
            <a:cxnSpLocks noChangeShapeType="1"/>
          </p:cNvCxnSpPr>
          <p:nvPr/>
        </p:nvCxnSpPr>
        <p:spPr bwMode="auto">
          <a:xfrm flipV="1">
            <a:off x="10725114" y="8730632"/>
            <a:ext cx="0" cy="1036690"/>
          </a:xfrm>
          <a:prstGeom prst="straightConnector1">
            <a:avLst/>
          </a:prstGeom>
          <a:noFill/>
          <a:ln w="9525">
            <a:solidFill>
              <a:srgbClr val="000000"/>
            </a:solidFill>
            <a:round/>
            <a:headEnd/>
            <a:tailEnd type="triangle" w="med" len="med"/>
          </a:ln>
        </p:spPr>
      </p:cxnSp>
      <p:cxnSp>
        <p:nvCxnSpPr>
          <p:cNvPr id="31903" name="AutoShape 159"/>
          <p:cNvCxnSpPr>
            <a:cxnSpLocks noChangeShapeType="1"/>
          </p:cNvCxnSpPr>
          <p:nvPr/>
        </p:nvCxnSpPr>
        <p:spPr bwMode="auto">
          <a:xfrm>
            <a:off x="7300894" y="10288285"/>
            <a:ext cx="1193765" cy="0"/>
          </a:xfrm>
          <a:prstGeom prst="straightConnector1">
            <a:avLst/>
          </a:prstGeom>
          <a:noFill/>
          <a:ln w="9525">
            <a:solidFill>
              <a:srgbClr val="000000"/>
            </a:solidFill>
            <a:round/>
            <a:headEnd/>
            <a:tailEnd type="triangle" w="med" len="med"/>
          </a:ln>
        </p:spPr>
      </p:cxnSp>
      <p:cxnSp>
        <p:nvCxnSpPr>
          <p:cNvPr id="31904" name="AutoShape 160"/>
          <p:cNvCxnSpPr>
            <a:cxnSpLocks noChangeShapeType="1"/>
          </p:cNvCxnSpPr>
          <p:nvPr/>
        </p:nvCxnSpPr>
        <p:spPr bwMode="auto">
          <a:xfrm flipV="1">
            <a:off x="10693699" y="7275077"/>
            <a:ext cx="0" cy="575939"/>
          </a:xfrm>
          <a:prstGeom prst="straightConnector1">
            <a:avLst/>
          </a:prstGeom>
          <a:noFill/>
          <a:ln w="9525">
            <a:solidFill>
              <a:srgbClr val="000000"/>
            </a:solidFill>
            <a:round/>
            <a:headEnd/>
            <a:tailEnd type="triangle" w="med" len="med"/>
          </a:ln>
        </p:spPr>
      </p:cxnSp>
      <p:cxnSp>
        <p:nvCxnSpPr>
          <p:cNvPr id="31905" name="AutoShape 161"/>
          <p:cNvCxnSpPr>
            <a:cxnSpLocks noChangeShapeType="1"/>
          </p:cNvCxnSpPr>
          <p:nvPr/>
        </p:nvCxnSpPr>
        <p:spPr bwMode="auto">
          <a:xfrm>
            <a:off x="6939623" y="1997383"/>
            <a:ext cx="0" cy="926738"/>
          </a:xfrm>
          <a:prstGeom prst="straightConnector1">
            <a:avLst/>
          </a:prstGeom>
          <a:noFill/>
          <a:ln w="9525">
            <a:solidFill>
              <a:srgbClr val="000000"/>
            </a:solidFill>
            <a:round/>
            <a:headEnd/>
            <a:tailEnd/>
          </a:ln>
        </p:spPr>
      </p:cxnSp>
      <p:cxnSp>
        <p:nvCxnSpPr>
          <p:cNvPr id="31906" name="AutoShape 162"/>
          <p:cNvCxnSpPr>
            <a:cxnSpLocks noChangeShapeType="1"/>
          </p:cNvCxnSpPr>
          <p:nvPr/>
        </p:nvCxnSpPr>
        <p:spPr bwMode="auto">
          <a:xfrm>
            <a:off x="13159766" y="2000000"/>
            <a:ext cx="0" cy="1240887"/>
          </a:xfrm>
          <a:prstGeom prst="straightConnector1">
            <a:avLst/>
          </a:prstGeom>
          <a:noFill/>
          <a:ln w="9525">
            <a:solidFill>
              <a:srgbClr val="000000"/>
            </a:solidFill>
            <a:round/>
            <a:headEnd/>
            <a:tailEnd/>
          </a:ln>
        </p:spPr>
      </p:cxnSp>
      <p:cxnSp>
        <p:nvCxnSpPr>
          <p:cNvPr id="31907" name="AutoShape 163"/>
          <p:cNvCxnSpPr>
            <a:cxnSpLocks noChangeShapeType="1"/>
          </p:cNvCxnSpPr>
          <p:nvPr/>
        </p:nvCxnSpPr>
        <p:spPr bwMode="auto">
          <a:xfrm flipH="1">
            <a:off x="10646576" y="3992226"/>
            <a:ext cx="3235731" cy="2617"/>
          </a:xfrm>
          <a:prstGeom prst="straightConnector1">
            <a:avLst/>
          </a:prstGeom>
          <a:noFill/>
          <a:ln w="9525">
            <a:solidFill>
              <a:srgbClr val="000000"/>
            </a:solidFill>
            <a:round/>
            <a:headEnd/>
            <a:tailEnd/>
          </a:ln>
        </p:spPr>
      </p:cxnSp>
      <p:cxnSp>
        <p:nvCxnSpPr>
          <p:cNvPr id="31908" name="AutoShape 164"/>
          <p:cNvCxnSpPr>
            <a:cxnSpLocks noChangeShapeType="1"/>
          </p:cNvCxnSpPr>
          <p:nvPr/>
        </p:nvCxnSpPr>
        <p:spPr bwMode="auto">
          <a:xfrm>
            <a:off x="13882307" y="3913689"/>
            <a:ext cx="0" cy="976478"/>
          </a:xfrm>
          <a:prstGeom prst="straightConnector1">
            <a:avLst/>
          </a:prstGeom>
          <a:noFill/>
          <a:ln w="9525">
            <a:solidFill>
              <a:srgbClr val="000000"/>
            </a:solidFill>
            <a:round/>
            <a:headEnd/>
            <a:tailEnd/>
          </a:ln>
        </p:spPr>
      </p:cxnSp>
      <p:cxnSp>
        <p:nvCxnSpPr>
          <p:cNvPr id="31909" name="AutoShape 165"/>
          <p:cNvCxnSpPr>
            <a:cxnSpLocks noChangeShapeType="1"/>
          </p:cNvCxnSpPr>
          <p:nvPr/>
        </p:nvCxnSpPr>
        <p:spPr bwMode="auto">
          <a:xfrm>
            <a:off x="13882307" y="4740947"/>
            <a:ext cx="2619" cy="1240887"/>
          </a:xfrm>
          <a:prstGeom prst="straightConnector1">
            <a:avLst/>
          </a:prstGeom>
          <a:noFill/>
          <a:ln w="9525">
            <a:solidFill>
              <a:srgbClr val="000000"/>
            </a:solidFill>
            <a:round/>
            <a:headEnd/>
            <a:tailEnd/>
          </a:ln>
        </p:spPr>
      </p:cxnSp>
      <p:cxnSp>
        <p:nvCxnSpPr>
          <p:cNvPr id="31910" name="AutoShape 166"/>
          <p:cNvCxnSpPr>
            <a:cxnSpLocks noChangeShapeType="1"/>
          </p:cNvCxnSpPr>
          <p:nvPr/>
        </p:nvCxnSpPr>
        <p:spPr bwMode="auto">
          <a:xfrm>
            <a:off x="12248734" y="8243702"/>
            <a:ext cx="1636192" cy="0"/>
          </a:xfrm>
          <a:prstGeom prst="straightConnector1">
            <a:avLst/>
          </a:prstGeom>
          <a:noFill/>
          <a:ln w="9525">
            <a:solidFill>
              <a:srgbClr val="000000"/>
            </a:solidFill>
            <a:round/>
            <a:headEnd/>
            <a:tailEnd/>
          </a:ln>
        </p:spPr>
      </p:cxnSp>
      <p:cxnSp>
        <p:nvCxnSpPr>
          <p:cNvPr id="31911" name="AutoShape 167"/>
          <p:cNvCxnSpPr>
            <a:cxnSpLocks noChangeShapeType="1"/>
          </p:cNvCxnSpPr>
          <p:nvPr/>
        </p:nvCxnSpPr>
        <p:spPr bwMode="auto">
          <a:xfrm flipH="1">
            <a:off x="7300894" y="3240884"/>
            <a:ext cx="0" cy="7047401"/>
          </a:xfrm>
          <a:prstGeom prst="straightConnector1">
            <a:avLst/>
          </a:prstGeom>
          <a:noFill/>
          <a:ln w="9525">
            <a:solidFill>
              <a:srgbClr val="000000"/>
            </a:solidFill>
            <a:round/>
            <a:headEnd/>
            <a:tailEnd/>
          </a:ln>
        </p:spPr>
      </p:cxnSp>
      <p:cxnSp>
        <p:nvCxnSpPr>
          <p:cNvPr id="31912" name="AutoShape 168"/>
          <p:cNvCxnSpPr>
            <a:cxnSpLocks noChangeShapeType="1"/>
          </p:cNvCxnSpPr>
          <p:nvPr/>
        </p:nvCxnSpPr>
        <p:spPr bwMode="auto">
          <a:xfrm>
            <a:off x="7300894" y="3240884"/>
            <a:ext cx="534053" cy="0"/>
          </a:xfrm>
          <a:prstGeom prst="straightConnector1">
            <a:avLst/>
          </a:prstGeom>
          <a:noFill/>
          <a:ln w="9525">
            <a:solidFill>
              <a:srgbClr val="000000"/>
            </a:solidFill>
            <a:round/>
            <a:headEnd/>
            <a:tailEnd type="triangle" w="med" len="med"/>
          </a:ln>
        </p:spPr>
      </p:cxnSp>
      <p:cxnSp>
        <p:nvCxnSpPr>
          <p:cNvPr id="31913" name="AutoShape 169"/>
          <p:cNvCxnSpPr>
            <a:cxnSpLocks noChangeShapeType="1"/>
          </p:cNvCxnSpPr>
          <p:nvPr/>
        </p:nvCxnSpPr>
        <p:spPr bwMode="auto">
          <a:xfrm>
            <a:off x="9594179" y="3599540"/>
            <a:ext cx="0" cy="738249"/>
          </a:xfrm>
          <a:prstGeom prst="straightConnector1">
            <a:avLst/>
          </a:prstGeom>
          <a:noFill/>
          <a:ln w="9525">
            <a:solidFill>
              <a:srgbClr val="000000"/>
            </a:solidFill>
            <a:round/>
            <a:headEnd type="triangle" w="med" len="med"/>
            <a:tailEnd type="triangle" w="med" len="med"/>
          </a:ln>
        </p:spPr>
      </p:cxnSp>
      <p:cxnSp>
        <p:nvCxnSpPr>
          <p:cNvPr id="31914" name="AutoShape 170"/>
          <p:cNvCxnSpPr>
            <a:cxnSpLocks noChangeShapeType="1"/>
          </p:cNvCxnSpPr>
          <p:nvPr/>
        </p:nvCxnSpPr>
        <p:spPr bwMode="auto">
          <a:xfrm>
            <a:off x="9845498" y="7275077"/>
            <a:ext cx="0" cy="575939"/>
          </a:xfrm>
          <a:prstGeom prst="straightConnector1">
            <a:avLst/>
          </a:prstGeom>
          <a:noFill/>
          <a:ln w="9525">
            <a:solidFill>
              <a:srgbClr val="000000"/>
            </a:solidFill>
            <a:round/>
            <a:headEnd type="triangle" w="med" len="med"/>
            <a:tailEnd type="triangle" w="med" len="med"/>
          </a:ln>
        </p:spPr>
      </p:cxnSp>
      <p:cxnSp>
        <p:nvCxnSpPr>
          <p:cNvPr id="31915" name="AutoShape 171"/>
          <p:cNvCxnSpPr>
            <a:cxnSpLocks noChangeShapeType="1"/>
          </p:cNvCxnSpPr>
          <p:nvPr/>
        </p:nvCxnSpPr>
        <p:spPr bwMode="auto">
          <a:xfrm>
            <a:off x="9845498" y="8830115"/>
            <a:ext cx="0" cy="937210"/>
          </a:xfrm>
          <a:prstGeom prst="straightConnector1">
            <a:avLst/>
          </a:prstGeom>
          <a:noFill/>
          <a:ln w="9525">
            <a:solidFill>
              <a:srgbClr val="000000"/>
            </a:solidFill>
            <a:round/>
            <a:headEnd type="triangle" w="med" len="med"/>
            <a:tailEnd type="triangle" w="med" len="med"/>
          </a:ln>
        </p:spPr>
      </p:cxnSp>
      <p:cxnSp>
        <p:nvCxnSpPr>
          <p:cNvPr id="31916" name="AutoShape 172"/>
          <p:cNvCxnSpPr>
            <a:cxnSpLocks noChangeShapeType="1"/>
          </p:cNvCxnSpPr>
          <p:nvPr/>
        </p:nvCxnSpPr>
        <p:spPr bwMode="auto">
          <a:xfrm flipH="1">
            <a:off x="12327274" y="6505415"/>
            <a:ext cx="989568" cy="2617"/>
          </a:xfrm>
          <a:prstGeom prst="straightConnector1">
            <a:avLst/>
          </a:prstGeom>
          <a:noFill/>
          <a:ln w="9525">
            <a:solidFill>
              <a:srgbClr val="000000"/>
            </a:solidFill>
            <a:round/>
            <a:headEnd type="triangle" w="med" len="med"/>
            <a:tailEnd type="triangle" w="med" len="med"/>
          </a:ln>
        </p:spPr>
      </p:cxnSp>
      <p:sp>
        <p:nvSpPr>
          <p:cNvPr id="31917" name="Rectangle 173"/>
          <p:cNvSpPr>
            <a:spLocks noChangeArrowheads="1"/>
          </p:cNvSpPr>
          <p:nvPr/>
        </p:nvSpPr>
        <p:spPr bwMode="auto">
          <a:xfrm>
            <a:off x="6134209" y="548555"/>
            <a:ext cx="13595639" cy="456835"/>
          </a:xfrm>
          <a:prstGeom prst="rect">
            <a:avLst/>
          </a:prstGeom>
          <a:noFill/>
          <a:ln w="9525">
            <a:noFill/>
            <a:miter lim="800000"/>
            <a:headEnd/>
            <a:tailEnd/>
          </a:ln>
          <a:effectLst/>
        </p:spPr>
        <p:txBody>
          <a:bodyPr vert="horz" wrap="square" lIns="150791" tIns="75396" rIns="150791" bIns="75396" numCol="1" anchor="ctr" anchorCtr="0" compatLnSpc="1">
            <a:prstTxWarp prst="textNoShape">
              <a:avLst/>
            </a:prstTxWarp>
            <a:spAutoFit/>
          </a:bodyPr>
          <a:lstStyle/>
          <a:p>
            <a:pPr fontAlgn="base">
              <a:spcBef>
                <a:spcPct val="0"/>
              </a:spcBef>
              <a:spcAft>
                <a:spcPct val="0"/>
              </a:spcAft>
            </a:pPr>
            <a:r>
              <a:rPr lang="en-US" sz="1979" b="1" dirty="0">
                <a:latin typeface="Calibri" pitchFamily="34" charset="0"/>
                <a:ea typeface="Times New Roman" pitchFamily="18" charset="0"/>
                <a:cs typeface="Times New Roman" pitchFamily="18" charset="0"/>
              </a:rPr>
              <a:t>    </a:t>
            </a:r>
            <a:r>
              <a:rPr lang="en-US" sz="1979" b="1" dirty="0" err="1">
                <a:latin typeface="Calibri" pitchFamily="34" charset="0"/>
                <a:ea typeface="Times New Roman" pitchFamily="18" charset="0"/>
                <a:cs typeface="Times New Roman" pitchFamily="18" charset="0"/>
              </a:rPr>
              <a:t>Patērētājs</a:t>
            </a:r>
            <a:r>
              <a:rPr lang="en-US" sz="1979" b="1" dirty="0">
                <a:latin typeface="Calibri" pitchFamily="34" charset="0"/>
                <a:ea typeface="Times New Roman" pitchFamily="18" charset="0"/>
                <a:cs typeface="Times New Roman" pitchFamily="18" charset="0"/>
              </a:rPr>
              <a:t>                                   </a:t>
            </a:r>
            <a:r>
              <a:rPr lang="en-US" sz="1979" b="1" dirty="0" err="1">
                <a:latin typeface="Calibri" pitchFamily="34" charset="0"/>
                <a:ea typeface="Times New Roman" pitchFamily="18" charset="0"/>
                <a:cs typeface="Times New Roman" pitchFamily="18" charset="0"/>
              </a:rPr>
              <a:t>klienta</a:t>
            </a:r>
            <a:r>
              <a:rPr lang="en-US" sz="1979" b="1" dirty="0">
                <a:latin typeface="Calibri" pitchFamily="34" charset="0"/>
                <a:ea typeface="Times New Roman" pitchFamily="18" charset="0"/>
                <a:cs typeface="Times New Roman" pitchFamily="18" charset="0"/>
              </a:rPr>
              <a:t>                                     </a:t>
            </a:r>
            <a:r>
              <a:rPr lang="en-US" sz="1979" b="1" dirty="0" err="1">
                <a:latin typeface="Calibri" pitchFamily="34" charset="0"/>
                <a:ea typeface="Times New Roman" pitchFamily="18" charset="0"/>
                <a:cs typeface="Times New Roman" pitchFamily="18" charset="0"/>
              </a:rPr>
              <a:t>klienta</a:t>
            </a:r>
            <a:endParaRPr lang="en-US" sz="2968" dirty="0">
              <a:latin typeface="Arial" pitchFamily="34" charset="0"/>
              <a:cs typeface="Arial" pitchFamily="34" charset="0"/>
            </a:endParaRPr>
          </a:p>
        </p:txBody>
      </p:sp>
      <p:sp>
        <p:nvSpPr>
          <p:cNvPr id="31919" name="Rectangle 175"/>
          <p:cNvSpPr>
            <a:spLocks noChangeArrowheads="1"/>
          </p:cNvSpPr>
          <p:nvPr/>
        </p:nvSpPr>
        <p:spPr bwMode="auto">
          <a:xfrm>
            <a:off x="2513280" y="72483"/>
            <a:ext cx="304592" cy="608993"/>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endParaRPr lang="lv-LV" sz="2968"/>
          </a:p>
        </p:txBody>
      </p:sp>
      <p:sp>
        <p:nvSpPr>
          <p:cNvPr id="31920" name="Rectangle 176"/>
          <p:cNvSpPr>
            <a:spLocks noChangeArrowheads="1"/>
          </p:cNvSpPr>
          <p:nvPr/>
        </p:nvSpPr>
        <p:spPr bwMode="auto">
          <a:xfrm>
            <a:off x="4471757" y="5298416"/>
            <a:ext cx="16332496" cy="456835"/>
          </a:xfrm>
          <a:prstGeom prst="rect">
            <a:avLst/>
          </a:prstGeom>
          <a:noFill/>
          <a:ln w="9525">
            <a:noFill/>
            <a:miter lim="800000"/>
            <a:headEnd/>
            <a:tailEnd/>
          </a:ln>
          <a:effectLst/>
        </p:spPr>
        <p:txBody>
          <a:bodyPr vert="horz" wrap="square" lIns="150791" tIns="75396" rIns="150791" bIns="75396" numCol="1" anchor="ctr" anchorCtr="0" compatLnSpc="1">
            <a:prstTxWarp prst="textNoShape">
              <a:avLst/>
            </a:prstTxWarp>
            <a:spAutoFit/>
          </a:bodyPr>
          <a:lstStyle/>
          <a:p>
            <a:pPr fontAlgn="base">
              <a:spcBef>
                <a:spcPct val="0"/>
              </a:spcBef>
              <a:spcAft>
                <a:spcPct val="0"/>
              </a:spcAft>
            </a:pPr>
            <a:r>
              <a:rPr lang="lv-LV" sz="1979" b="1" dirty="0">
                <a:latin typeface="Calibri" pitchFamily="34" charset="0"/>
                <a:ea typeface="Times New Roman" pitchFamily="18" charset="0"/>
                <a:cs typeface="Times New Roman" pitchFamily="18" charset="0"/>
              </a:rPr>
              <a:t>...............................................................................................................................................................................</a:t>
            </a:r>
            <a:endParaRPr lang="en-US" sz="2968" dirty="0">
              <a:latin typeface="Arial" pitchFamily="34" charset="0"/>
              <a:cs typeface="Arial" pitchFamily="34" charset="0"/>
            </a:endParaRPr>
          </a:p>
        </p:txBody>
      </p:sp>
      <p:sp>
        <p:nvSpPr>
          <p:cNvPr id="31927" name="Rectangle 183"/>
          <p:cNvSpPr>
            <a:spLocks noChangeArrowheads="1"/>
          </p:cNvSpPr>
          <p:nvPr/>
        </p:nvSpPr>
        <p:spPr bwMode="auto">
          <a:xfrm>
            <a:off x="2513280" y="72483"/>
            <a:ext cx="304592" cy="608993"/>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endParaRPr lang="lv-LV" sz="2968"/>
          </a:p>
        </p:txBody>
      </p:sp>
      <p:sp>
        <p:nvSpPr>
          <p:cNvPr id="31930" name="Rectangle 186"/>
          <p:cNvSpPr>
            <a:spLocks noChangeArrowheads="1"/>
          </p:cNvSpPr>
          <p:nvPr/>
        </p:nvSpPr>
        <p:spPr bwMode="auto">
          <a:xfrm>
            <a:off x="4590504" y="5773410"/>
            <a:ext cx="14551298" cy="1218134"/>
          </a:xfrm>
          <a:prstGeom prst="rect">
            <a:avLst/>
          </a:prstGeom>
          <a:noFill/>
          <a:ln w="9525">
            <a:noFill/>
            <a:miter lim="800000"/>
            <a:headEnd/>
            <a:tailEnd/>
          </a:ln>
          <a:effectLst/>
        </p:spPr>
        <p:txBody>
          <a:bodyPr vert="horz" wrap="square" lIns="150791" tIns="75396" rIns="150791" bIns="75396" numCol="1" anchor="ctr" anchorCtr="0" compatLnSpc="1">
            <a:prstTxWarp prst="textNoShape">
              <a:avLst/>
            </a:prstTxWarp>
            <a:spAutoFit/>
          </a:bodyPr>
          <a:lstStyle/>
          <a:p>
            <a:pPr fontAlgn="base">
              <a:spcBef>
                <a:spcPct val="0"/>
              </a:spcBef>
              <a:spcAft>
                <a:spcPct val="0"/>
              </a:spcAft>
            </a:pPr>
            <a:endParaRPr lang="en-US" sz="1979" b="1" dirty="0">
              <a:latin typeface="Calibri" pitchFamily="34" charset="0"/>
              <a:ea typeface="Times New Roman" pitchFamily="18" charset="0"/>
              <a:cs typeface="Times New Roman" pitchFamily="18" charset="0"/>
            </a:endParaRPr>
          </a:p>
          <a:p>
            <a:pPr eaLnBrk="0" fontAlgn="base" hangingPunct="0">
              <a:spcBef>
                <a:spcPct val="0"/>
              </a:spcBef>
              <a:spcAft>
                <a:spcPct val="0"/>
              </a:spcAft>
            </a:pPr>
            <a:r>
              <a:rPr lang="en-US" sz="1979" b="1" dirty="0">
                <a:latin typeface="Calibri" pitchFamily="34" charset="0"/>
                <a:ea typeface="Times New Roman" pitchFamily="18" charset="0"/>
                <a:cs typeface="Times New Roman" pitchFamily="18" charset="0"/>
              </a:rPr>
              <a:t>  </a:t>
            </a:r>
            <a:r>
              <a:rPr lang="en-US" sz="1979" b="1" dirty="0" err="1">
                <a:latin typeface="Calibri" pitchFamily="34" charset="0"/>
                <a:ea typeface="Times New Roman" pitchFamily="18" charset="0"/>
                <a:cs typeface="Times New Roman" pitchFamily="18" charset="0"/>
              </a:rPr>
              <a:t>Pakalp</a:t>
            </a:r>
            <a:r>
              <a:rPr lang="en-US" sz="1979" b="1" dirty="0">
                <a:latin typeface="Calibri" pitchFamily="34" charset="0"/>
                <a:ea typeface="Times New Roman" pitchFamily="18" charset="0"/>
                <a:cs typeface="Times New Roman" pitchFamily="18" charset="0"/>
              </a:rPr>
              <a:t>-ma                                                                                   </a:t>
            </a:r>
            <a:r>
              <a:rPr lang="lv-LV" sz="1979" b="1" dirty="0">
                <a:latin typeface="Calibri" pitchFamily="34" charset="0"/>
                <a:ea typeface="Times New Roman" pitchFamily="18" charset="0"/>
                <a:cs typeface="Times New Roman" pitchFamily="18" charset="0"/>
              </a:rPr>
              <a:t>                             </a:t>
            </a:r>
            <a:r>
              <a:rPr lang="en-US" sz="1979" b="1" dirty="0">
                <a:latin typeface="Calibri" pitchFamily="34" charset="0"/>
                <a:ea typeface="Times New Roman" pitchFamily="18" charset="0"/>
                <a:cs typeface="Times New Roman" pitchFamily="18" charset="0"/>
              </a:rPr>
              <a:t> 4 </a:t>
            </a:r>
            <a:r>
              <a:rPr lang="en-US" sz="1979" b="1" dirty="0" err="1">
                <a:latin typeface="Calibri" pitchFamily="34" charset="0"/>
                <a:ea typeface="Times New Roman" pitchFamily="18" charset="0"/>
                <a:cs typeface="Times New Roman" pitchFamily="18" charset="0"/>
              </a:rPr>
              <a:t>plaisa</a:t>
            </a:r>
            <a:r>
              <a:rPr lang="en-US" sz="1979" b="1" dirty="0">
                <a:latin typeface="Calibri" pitchFamily="34" charset="0"/>
                <a:ea typeface="Times New Roman" pitchFamily="18" charset="0"/>
                <a:cs typeface="Times New Roman" pitchFamily="18" charset="0"/>
              </a:rPr>
              <a:t>                                                                                             </a:t>
            </a:r>
            <a:endParaRPr lang="lv-LV" sz="1154" dirty="0">
              <a:latin typeface="Arial" pitchFamily="34" charset="0"/>
              <a:cs typeface="Arial" pitchFamily="34" charset="0"/>
            </a:endParaRPr>
          </a:p>
          <a:p>
            <a:pPr eaLnBrk="0" fontAlgn="base" hangingPunct="0">
              <a:spcBef>
                <a:spcPct val="0"/>
              </a:spcBef>
              <a:spcAft>
                <a:spcPct val="0"/>
              </a:spcAft>
            </a:pPr>
            <a:endParaRPr lang="lv-LV" sz="2968" dirty="0">
              <a:latin typeface="Arial" pitchFamily="34" charset="0"/>
              <a:cs typeface="Arial" pitchFamily="34" charset="0"/>
            </a:endParaRPr>
          </a:p>
        </p:txBody>
      </p:sp>
      <p:sp>
        <p:nvSpPr>
          <p:cNvPr id="31931" name="Rectangle 187"/>
          <p:cNvSpPr>
            <a:spLocks noChangeArrowheads="1"/>
          </p:cNvSpPr>
          <p:nvPr/>
        </p:nvSpPr>
        <p:spPr bwMode="auto">
          <a:xfrm>
            <a:off x="4709252" y="6643590"/>
            <a:ext cx="1367447" cy="913563"/>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pPr fontAlgn="base">
              <a:spcBef>
                <a:spcPct val="0"/>
              </a:spcBef>
              <a:spcAft>
                <a:spcPct val="0"/>
              </a:spcAft>
            </a:pPr>
            <a:r>
              <a:rPr lang="en-US" sz="1979" b="1" dirty="0">
                <a:latin typeface="Calibri" pitchFamily="34" charset="0"/>
                <a:ea typeface="Times New Roman" pitchFamily="18" charset="0"/>
                <a:cs typeface="Times New Roman" pitchFamily="18" charset="0"/>
              </a:rPr>
              <a:t> </a:t>
            </a:r>
            <a:r>
              <a:rPr lang="en-US" sz="1979" b="1" dirty="0" err="1">
                <a:latin typeface="Calibri" pitchFamily="34" charset="0"/>
                <a:ea typeface="Times New Roman" pitchFamily="18" charset="0"/>
                <a:cs typeface="Times New Roman" pitchFamily="18" charset="0"/>
              </a:rPr>
              <a:t>Nodroš-js</a:t>
            </a:r>
            <a:endParaRPr lang="lv-LV" sz="1154" dirty="0">
              <a:latin typeface="Arial" pitchFamily="34" charset="0"/>
              <a:cs typeface="Arial" pitchFamily="34" charset="0"/>
            </a:endParaRPr>
          </a:p>
          <a:p>
            <a:pPr eaLnBrk="0" fontAlgn="base" hangingPunct="0">
              <a:spcBef>
                <a:spcPct val="0"/>
              </a:spcBef>
              <a:spcAft>
                <a:spcPct val="0"/>
              </a:spcAft>
            </a:pPr>
            <a:endParaRPr lang="lv-LV" sz="2968" dirty="0">
              <a:latin typeface="Arial" pitchFamily="34" charset="0"/>
              <a:cs typeface="Arial" pitchFamily="34" charset="0"/>
            </a:endParaRPr>
          </a:p>
        </p:txBody>
      </p:sp>
      <p:sp>
        <p:nvSpPr>
          <p:cNvPr id="31932" name="Rectangle 188"/>
          <p:cNvSpPr>
            <a:spLocks noChangeArrowheads="1"/>
          </p:cNvSpPr>
          <p:nvPr/>
        </p:nvSpPr>
        <p:spPr bwMode="auto">
          <a:xfrm>
            <a:off x="4775150" y="2334353"/>
            <a:ext cx="304592" cy="608993"/>
          </a:xfrm>
          <a:prstGeom prst="rect">
            <a:avLst/>
          </a:prstGeom>
          <a:noFill/>
          <a:ln w="9525">
            <a:noFill/>
            <a:miter lim="800000"/>
            <a:headEnd/>
            <a:tailEnd/>
          </a:ln>
          <a:effectLst/>
        </p:spPr>
        <p:txBody>
          <a:bodyPr vert="horz" wrap="none" lIns="150791" tIns="75396" rIns="150791" bIns="75396" numCol="1" anchor="ctr" anchorCtr="0" compatLnSpc="1">
            <a:prstTxWarp prst="textNoShape">
              <a:avLst/>
            </a:prstTxWarp>
            <a:spAutoFit/>
          </a:bodyPr>
          <a:lstStyle/>
          <a:p>
            <a:pPr fontAlgn="base">
              <a:spcBef>
                <a:spcPct val="0"/>
              </a:spcBef>
              <a:spcAft>
                <a:spcPct val="0"/>
              </a:spcAft>
            </a:pPr>
            <a:endParaRPr lang="lv-LV" sz="2968">
              <a:latin typeface="Arial" pitchFamily="34" charset="0"/>
              <a:cs typeface="Arial" pitchFamily="34" charset="0"/>
            </a:endParaRPr>
          </a:p>
        </p:txBody>
      </p:sp>
      <p:sp>
        <p:nvSpPr>
          <p:cNvPr id="170" name="Rectangle 169"/>
          <p:cNvSpPr/>
          <p:nvPr/>
        </p:nvSpPr>
        <p:spPr>
          <a:xfrm>
            <a:off x="8034154" y="3754732"/>
            <a:ext cx="1580882" cy="549061"/>
          </a:xfrm>
          <a:prstGeom prst="rect">
            <a:avLst/>
          </a:prstGeom>
        </p:spPr>
        <p:txBody>
          <a:bodyPr wrap="none">
            <a:spAutoFit/>
          </a:bodyPr>
          <a:lstStyle/>
          <a:p>
            <a:r>
              <a:rPr lang="en-US" sz="2968" b="1" dirty="0"/>
              <a:t>5 </a:t>
            </a:r>
            <a:r>
              <a:rPr lang="en-US" sz="2968" b="1" dirty="0" err="1"/>
              <a:t>plaisa</a:t>
            </a:r>
            <a:endParaRPr lang="lv-LV" sz="2968" dirty="0"/>
          </a:p>
        </p:txBody>
      </p:sp>
      <p:sp>
        <p:nvSpPr>
          <p:cNvPr id="171" name="Rectangle 170"/>
          <p:cNvSpPr/>
          <p:nvPr/>
        </p:nvSpPr>
        <p:spPr>
          <a:xfrm>
            <a:off x="7677915" y="7317127"/>
            <a:ext cx="1580882" cy="549061"/>
          </a:xfrm>
          <a:prstGeom prst="rect">
            <a:avLst/>
          </a:prstGeom>
        </p:spPr>
        <p:txBody>
          <a:bodyPr wrap="none">
            <a:spAutoFit/>
          </a:bodyPr>
          <a:lstStyle/>
          <a:p>
            <a:r>
              <a:rPr lang="en-US" sz="2968" b="1" dirty="0"/>
              <a:t>3 </a:t>
            </a:r>
            <a:r>
              <a:rPr lang="en-US" sz="2968" b="1" dirty="0" err="1"/>
              <a:t>plaisa</a:t>
            </a:r>
            <a:endParaRPr lang="lv-LV" sz="2968" dirty="0"/>
          </a:p>
        </p:txBody>
      </p:sp>
      <p:sp>
        <p:nvSpPr>
          <p:cNvPr id="172" name="Rectangle 171"/>
          <p:cNvSpPr/>
          <p:nvPr/>
        </p:nvSpPr>
        <p:spPr>
          <a:xfrm>
            <a:off x="7796661" y="8979579"/>
            <a:ext cx="1580882" cy="549061"/>
          </a:xfrm>
          <a:prstGeom prst="rect">
            <a:avLst/>
          </a:prstGeom>
        </p:spPr>
        <p:txBody>
          <a:bodyPr wrap="none">
            <a:spAutoFit/>
          </a:bodyPr>
          <a:lstStyle/>
          <a:p>
            <a:r>
              <a:rPr lang="en-US" sz="2968" b="1" dirty="0"/>
              <a:t>2 </a:t>
            </a:r>
            <a:r>
              <a:rPr lang="en-US" sz="2968" b="1" dirty="0" err="1"/>
              <a:t>plaisa</a:t>
            </a:r>
            <a:endParaRPr lang="lv-LV" sz="2968" dirty="0"/>
          </a:p>
        </p:txBody>
      </p:sp>
      <p:sp>
        <p:nvSpPr>
          <p:cNvPr id="173" name="Rectangle 172"/>
          <p:cNvSpPr/>
          <p:nvPr/>
        </p:nvSpPr>
        <p:spPr>
          <a:xfrm>
            <a:off x="5065491" y="7910860"/>
            <a:ext cx="1580882" cy="549061"/>
          </a:xfrm>
          <a:prstGeom prst="rect">
            <a:avLst/>
          </a:prstGeom>
        </p:spPr>
        <p:txBody>
          <a:bodyPr wrap="none">
            <a:spAutoFit/>
          </a:bodyPr>
          <a:lstStyle/>
          <a:p>
            <a:r>
              <a:rPr lang="en-US" sz="2968" b="1" dirty="0"/>
              <a:t>1 </a:t>
            </a:r>
            <a:r>
              <a:rPr lang="en-US" sz="2968" b="1" dirty="0" err="1"/>
              <a:t>plaisa</a:t>
            </a:r>
            <a:endParaRPr lang="lv-LV" sz="2968" dirty="0"/>
          </a:p>
        </p:txBody>
      </p:sp>
      <p:sp>
        <p:nvSpPr>
          <p:cNvPr id="2" name="Rectangle 1"/>
          <p:cNvSpPr/>
          <p:nvPr/>
        </p:nvSpPr>
        <p:spPr>
          <a:xfrm>
            <a:off x="12932028" y="10737002"/>
            <a:ext cx="6455678" cy="369332"/>
          </a:xfrm>
          <a:prstGeom prst="rect">
            <a:avLst/>
          </a:prstGeom>
        </p:spPr>
        <p:txBody>
          <a:bodyPr wrap="none">
            <a:spAutoFit/>
          </a:bodyPr>
          <a:lstStyle/>
          <a:p>
            <a:r>
              <a:rPr lang="en-US" dirty="0">
                <a:hlinkClick r:id="rId2"/>
              </a:rPr>
              <a:t>https://www.12manage.com/methods_zeithaml_servqual.html</a:t>
            </a:r>
            <a:endParaRPr lang="en-US" dirty="0"/>
          </a:p>
        </p:txBody>
      </p:sp>
    </p:spTree>
    <p:extLst>
      <p:ext uri="{BB962C8B-B14F-4D97-AF65-F5344CB8AC3E}">
        <p14:creationId xmlns:p14="http://schemas.microsoft.com/office/powerpoint/2010/main" val="193079982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325" y="769207"/>
            <a:ext cx="5538323" cy="363914"/>
          </a:xfrm>
        </p:spPr>
        <p:txBody>
          <a:bodyPr>
            <a:normAutofit fontScale="90000"/>
          </a:bodyPr>
          <a:lstStyle/>
          <a:p>
            <a:r>
              <a:rPr lang="lv-LV" dirty="0" smtClean="0">
                <a:solidFill>
                  <a:schemeClr val="tx1"/>
                </a:solidFill>
              </a:rPr>
              <a:t>Plaisas </a:t>
            </a:r>
            <a:endParaRPr lang="lv-LV" dirty="0">
              <a:solidFill>
                <a:schemeClr val="tx1"/>
              </a:solidFill>
            </a:endParaRPr>
          </a:p>
        </p:txBody>
      </p:sp>
      <p:sp>
        <p:nvSpPr>
          <p:cNvPr id="3" name="Content Placeholder 2"/>
          <p:cNvSpPr>
            <a:spLocks noGrp="1"/>
          </p:cNvSpPr>
          <p:nvPr>
            <p:ph idx="1"/>
          </p:nvPr>
        </p:nvSpPr>
        <p:spPr>
          <a:xfrm>
            <a:off x="223044" y="2073275"/>
            <a:ext cx="20310479" cy="9927096"/>
          </a:xfrm>
        </p:spPr>
        <p:txBody>
          <a:bodyPr>
            <a:noAutofit/>
          </a:bodyPr>
          <a:lstStyle/>
          <a:p>
            <a:pPr>
              <a:buNone/>
            </a:pPr>
            <a:r>
              <a:rPr lang="lv-LV" sz="4400" dirty="0">
                <a:solidFill>
                  <a:schemeClr val="tx1"/>
                </a:solidFill>
              </a:rPr>
              <a:t>1) klientu vajadzību un vēlmju nepārzināšana;</a:t>
            </a:r>
          </a:p>
          <a:p>
            <a:pPr>
              <a:buNone/>
            </a:pPr>
            <a:r>
              <a:rPr lang="lv-LV" sz="4400" dirty="0">
                <a:solidFill>
                  <a:schemeClr val="tx1"/>
                </a:solidFill>
              </a:rPr>
              <a:t>2) neatbilstošu apkalpošanas veidu un </a:t>
            </a:r>
            <a:r>
              <a:rPr lang="lv-LV" sz="4400" dirty="0" smtClean="0">
                <a:solidFill>
                  <a:schemeClr val="tx1"/>
                </a:solidFill>
              </a:rPr>
              <a:t>standartu (normu</a:t>
            </a:r>
            <a:r>
              <a:rPr lang="lv-LV" sz="4400" dirty="0">
                <a:solidFill>
                  <a:schemeClr val="tx1"/>
                </a:solidFill>
              </a:rPr>
              <a:t>) </a:t>
            </a:r>
            <a:r>
              <a:rPr lang="lv-LV" sz="4400" dirty="0" smtClean="0">
                <a:solidFill>
                  <a:schemeClr val="tx1"/>
                </a:solidFill>
              </a:rPr>
              <a:t>izvēle-nepareiza </a:t>
            </a:r>
            <a:r>
              <a:rPr lang="lv-LV" sz="4400" dirty="0" err="1" smtClean="0">
                <a:solidFill>
                  <a:schemeClr val="tx1"/>
                </a:solidFill>
              </a:rPr>
              <a:t>pakalpoj.plānoš</a:t>
            </a:r>
            <a:r>
              <a:rPr lang="lv-LV" sz="4400" dirty="0" smtClean="0">
                <a:solidFill>
                  <a:schemeClr val="tx1"/>
                </a:solidFill>
              </a:rPr>
              <a:t>.;</a:t>
            </a:r>
          </a:p>
          <a:p>
            <a:pPr>
              <a:buNone/>
            </a:pPr>
            <a:r>
              <a:rPr lang="lv-LV" sz="4400" dirty="0" smtClean="0">
                <a:solidFill>
                  <a:schemeClr val="tx1"/>
                </a:solidFill>
              </a:rPr>
              <a:t>3</a:t>
            </a:r>
            <a:r>
              <a:rPr lang="lv-LV" sz="4400" dirty="0">
                <a:solidFill>
                  <a:schemeClr val="tx1"/>
                </a:solidFill>
              </a:rPr>
              <a:t>) snieguma kvalitātes neatbilstība </a:t>
            </a:r>
            <a:r>
              <a:rPr lang="lv-LV" sz="4400" dirty="0" smtClean="0">
                <a:solidFill>
                  <a:schemeClr val="tx1"/>
                </a:solidFill>
              </a:rPr>
              <a:t>izvēlētajiem  standartiem-nepilnības cilvēkresursu politikas jomā-  neefektīva pieņemšanu darbā, neskaidrība uzdevumos/pienākumos ,konflikts, nepareiza novērtēšanas  un kompensāciju sistēma</a:t>
            </a:r>
          </a:p>
          <a:p>
            <a:r>
              <a:rPr lang="lv-LV" sz="4400" dirty="0" smtClean="0">
                <a:solidFill>
                  <a:schemeClr val="tx1"/>
                </a:solidFill>
              </a:rPr>
              <a:t> neefektīvs iekšējais mārketings</a:t>
            </a:r>
          </a:p>
          <a:p>
            <a:r>
              <a:rPr lang="lv-LV" sz="4400" dirty="0" smtClean="0">
                <a:solidFill>
                  <a:schemeClr val="tx1"/>
                </a:solidFill>
              </a:rPr>
              <a:t> Nespēja saskaņot pieprasījumu un piedāvājumu</a:t>
            </a:r>
            <a:endParaRPr lang="lv-LV" sz="4400" dirty="0">
              <a:solidFill>
                <a:schemeClr val="tx1"/>
              </a:solidFill>
            </a:endParaRPr>
          </a:p>
          <a:p>
            <a:pPr>
              <a:buNone/>
            </a:pPr>
            <a:r>
              <a:rPr lang="lv-LV" sz="4400" dirty="0">
                <a:solidFill>
                  <a:schemeClr val="tx1"/>
                </a:solidFill>
              </a:rPr>
              <a:t>4) reklāmā popularizēto pakalpojumu neatbilstība</a:t>
            </a:r>
          </a:p>
          <a:p>
            <a:pPr>
              <a:buNone/>
            </a:pPr>
            <a:r>
              <a:rPr lang="lv-LV" sz="4400" dirty="0">
                <a:solidFill>
                  <a:schemeClr val="tx1"/>
                </a:solidFill>
              </a:rPr>
              <a:t>reālajam </a:t>
            </a:r>
            <a:r>
              <a:rPr lang="lv-LV" sz="4400" dirty="0" smtClean="0">
                <a:solidFill>
                  <a:schemeClr val="tx1"/>
                </a:solidFill>
              </a:rPr>
              <a:t>piedāvājumam-tirgus </a:t>
            </a:r>
            <a:r>
              <a:rPr lang="lv-LV" sz="4400" dirty="0" err="1" smtClean="0">
                <a:solidFill>
                  <a:schemeClr val="tx1"/>
                </a:solidFill>
              </a:rPr>
              <a:t>kom-jas</a:t>
            </a:r>
            <a:r>
              <a:rPr lang="lv-LV" sz="4400" dirty="0" smtClean="0">
                <a:solidFill>
                  <a:schemeClr val="tx1"/>
                </a:solidFill>
              </a:rPr>
              <a:t> plaisa;</a:t>
            </a:r>
            <a:endParaRPr lang="lv-LV" sz="4400" dirty="0">
              <a:solidFill>
                <a:schemeClr val="tx1"/>
              </a:solidFill>
            </a:endParaRPr>
          </a:p>
          <a:p>
            <a:pPr>
              <a:buNone/>
            </a:pPr>
            <a:r>
              <a:rPr lang="lv-LV" sz="4400" dirty="0">
                <a:solidFill>
                  <a:schemeClr val="tx1"/>
                </a:solidFill>
              </a:rPr>
              <a:t>5) </a:t>
            </a:r>
            <a:r>
              <a:rPr lang="lv-LV" sz="4400" dirty="0" smtClean="0">
                <a:solidFill>
                  <a:schemeClr val="tx1"/>
                </a:solidFill>
              </a:rPr>
              <a:t>“</a:t>
            </a:r>
            <a:r>
              <a:rPr lang="lv-LV" sz="4400" dirty="0">
                <a:solidFill>
                  <a:schemeClr val="tx1"/>
                </a:solidFill>
              </a:rPr>
              <a:t>klientu </a:t>
            </a:r>
            <a:r>
              <a:rPr lang="lv-LV" sz="4400" dirty="0" err="1" smtClean="0">
                <a:solidFill>
                  <a:schemeClr val="tx1"/>
                </a:solidFill>
              </a:rPr>
              <a:t>plaisa”ir</a:t>
            </a:r>
            <a:r>
              <a:rPr lang="lv-LV" sz="4400" dirty="0" smtClean="0">
                <a:solidFill>
                  <a:schemeClr val="tx1"/>
                </a:solidFill>
              </a:rPr>
              <a:t> pati </a:t>
            </a:r>
            <a:r>
              <a:rPr lang="lv-LV" sz="4400" dirty="0">
                <a:solidFill>
                  <a:schemeClr val="tx1"/>
                </a:solidFill>
              </a:rPr>
              <a:t>būtiskākā — tā parāda starpību starp </a:t>
            </a:r>
            <a:r>
              <a:rPr lang="lv-LV" sz="4400" dirty="0" smtClean="0">
                <a:solidFill>
                  <a:schemeClr val="tx1"/>
                </a:solidFill>
              </a:rPr>
              <a:t>lietotāja </a:t>
            </a:r>
            <a:r>
              <a:rPr lang="lv-LV" sz="4400" dirty="0">
                <a:solidFill>
                  <a:schemeClr val="tx1"/>
                </a:solidFill>
              </a:rPr>
              <a:t>vēlmēm un </a:t>
            </a:r>
            <a:r>
              <a:rPr lang="lv-LV" sz="4400" dirty="0" smtClean="0">
                <a:solidFill>
                  <a:schemeClr val="tx1"/>
                </a:solidFill>
              </a:rPr>
              <a:t>realitāti-Personiskās vajadzības; pagātnes pieredze līdzīgu pakalpojumu iegādē</a:t>
            </a:r>
          </a:p>
          <a:p>
            <a:pPr>
              <a:buNone/>
            </a:pPr>
            <a:r>
              <a:rPr lang="lv-LV" sz="4400" dirty="0" smtClean="0">
                <a:solidFill>
                  <a:schemeClr val="tx1"/>
                </a:solidFill>
              </a:rPr>
              <a:t>.</a:t>
            </a:r>
            <a:endParaRPr lang="lv-LV" sz="4400" dirty="0">
              <a:solidFill>
                <a:schemeClr val="tx1"/>
              </a:solidFill>
            </a:endParaRPr>
          </a:p>
        </p:txBody>
      </p:sp>
      <p:sp>
        <p:nvSpPr>
          <p:cNvPr id="4" name="Rectangle 3"/>
          <p:cNvSpPr/>
          <p:nvPr/>
        </p:nvSpPr>
        <p:spPr>
          <a:xfrm>
            <a:off x="12034044" y="10760075"/>
            <a:ext cx="7477303" cy="369332"/>
          </a:xfrm>
          <a:prstGeom prst="rect">
            <a:avLst/>
          </a:prstGeom>
        </p:spPr>
        <p:txBody>
          <a:bodyPr wrap="none">
            <a:spAutoFit/>
          </a:bodyPr>
          <a:lstStyle/>
          <a:p>
            <a:r>
              <a:rPr lang="lv-LV" dirty="0"/>
              <a:t>Autores veidots, izmantojot </a:t>
            </a:r>
            <a:r>
              <a:rPr lang="en-US" dirty="0"/>
              <a:t>https://www.proserv.nu/b/Docs/Servqual.pdf</a:t>
            </a:r>
          </a:p>
        </p:txBody>
      </p:sp>
    </p:spTree>
    <p:extLst>
      <p:ext uri="{BB962C8B-B14F-4D97-AF65-F5344CB8AC3E}">
        <p14:creationId xmlns:p14="http://schemas.microsoft.com/office/powerpoint/2010/main" val="2575455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444" y="2378075"/>
            <a:ext cx="12663933" cy="1354217"/>
          </a:xfrm>
        </p:spPr>
        <p:txBody>
          <a:bodyPr/>
          <a:lstStyle/>
          <a:p>
            <a:r>
              <a:rPr lang="lv-LV" sz="4400" dirty="0">
                <a:solidFill>
                  <a:schemeClr val="tx1"/>
                </a:solidFill>
              </a:rPr>
              <a:t>Pakalpojumu p</a:t>
            </a:r>
            <a:r>
              <a:rPr lang="en-US" sz="4400" dirty="0" err="1">
                <a:solidFill>
                  <a:schemeClr val="tx1"/>
                </a:solidFill>
              </a:rPr>
              <a:t>rocesu</a:t>
            </a:r>
            <a:r>
              <a:rPr lang="en-US" sz="4400" dirty="0">
                <a:solidFill>
                  <a:schemeClr val="tx1"/>
                </a:solidFill>
              </a:rPr>
              <a:t> </a:t>
            </a:r>
            <a:r>
              <a:rPr lang="en-US" sz="4400" dirty="0" err="1">
                <a:solidFill>
                  <a:schemeClr val="tx1"/>
                </a:solidFill>
              </a:rPr>
              <a:t>kvalitātes</a:t>
            </a:r>
            <a:r>
              <a:rPr lang="en-US" sz="4400" dirty="0">
                <a:solidFill>
                  <a:schemeClr val="tx1"/>
                </a:solidFill>
              </a:rPr>
              <a:t> </a:t>
            </a:r>
            <a:r>
              <a:rPr lang="en-US" sz="4400" dirty="0" err="1">
                <a:solidFill>
                  <a:schemeClr val="tx1"/>
                </a:solidFill>
              </a:rPr>
              <a:t>mērījumi</a:t>
            </a:r>
            <a:r>
              <a:rPr lang="en-US" sz="4400" dirty="0">
                <a:solidFill>
                  <a:schemeClr val="tx1"/>
                </a:solidFill>
              </a:rPr>
              <a:t>:</a:t>
            </a:r>
            <a:br>
              <a:rPr lang="en-US" sz="4400" dirty="0">
                <a:solidFill>
                  <a:schemeClr val="tx1"/>
                </a:solidFill>
              </a:rPr>
            </a:br>
            <a:endParaRPr lang="en-US" sz="4400" dirty="0"/>
          </a:p>
        </p:txBody>
      </p:sp>
      <p:sp>
        <p:nvSpPr>
          <p:cNvPr id="3" name="Rectangle 2"/>
          <p:cNvSpPr/>
          <p:nvPr/>
        </p:nvSpPr>
        <p:spPr>
          <a:xfrm>
            <a:off x="1899444" y="4587875"/>
            <a:ext cx="16306800" cy="4154984"/>
          </a:xfrm>
          <a:prstGeom prst="rect">
            <a:avLst/>
          </a:prstGeom>
        </p:spPr>
        <p:txBody>
          <a:bodyPr wrap="square">
            <a:spAutoFit/>
          </a:bodyPr>
          <a:lstStyle/>
          <a:p>
            <a:pPr lvl="0"/>
            <a:r>
              <a:rPr lang="en-US" sz="4400" b="1" dirty="0" err="1"/>
              <a:t>laiks</a:t>
            </a:r>
            <a:r>
              <a:rPr lang="en-US" sz="4400" b="1" dirty="0"/>
              <a:t> </a:t>
            </a:r>
            <a:r>
              <a:rPr lang="en-US" sz="4400" dirty="0"/>
              <a:t>- </a:t>
            </a:r>
            <a:r>
              <a:rPr lang="en-US" sz="4400" dirty="0" err="1"/>
              <a:t>svarīgs</a:t>
            </a:r>
            <a:r>
              <a:rPr lang="en-US" sz="4400" dirty="0"/>
              <a:t> </a:t>
            </a:r>
            <a:r>
              <a:rPr lang="en-US" sz="4400" dirty="0" err="1"/>
              <a:t>faktors</a:t>
            </a:r>
            <a:r>
              <a:rPr lang="en-US" sz="4400" dirty="0"/>
              <a:t> </a:t>
            </a:r>
            <a:r>
              <a:rPr lang="en-US" sz="4400" dirty="0" err="1"/>
              <a:t>klientu</a:t>
            </a:r>
            <a:r>
              <a:rPr lang="en-US" sz="4400" dirty="0"/>
              <a:t> </a:t>
            </a:r>
            <a:r>
              <a:rPr lang="en-US" sz="4400" dirty="0" err="1"/>
              <a:t>apkalpošanas</a:t>
            </a:r>
            <a:r>
              <a:rPr lang="en-US" sz="4400" dirty="0"/>
              <a:t>  </a:t>
            </a:r>
            <a:r>
              <a:rPr lang="en-US" sz="4400" dirty="0" err="1"/>
              <a:t>procesos</a:t>
            </a:r>
            <a:r>
              <a:rPr lang="en-US" sz="4400" dirty="0"/>
              <a:t> un </a:t>
            </a:r>
            <a:r>
              <a:rPr lang="en-US" sz="4400" dirty="0" err="1"/>
              <a:t>jaunu</a:t>
            </a:r>
            <a:r>
              <a:rPr lang="en-US" sz="4400" dirty="0"/>
              <a:t> </a:t>
            </a:r>
            <a:r>
              <a:rPr lang="en-US" sz="4400" dirty="0" err="1"/>
              <a:t>produktu</a:t>
            </a:r>
            <a:r>
              <a:rPr lang="en-US" sz="4400" dirty="0"/>
              <a:t> </a:t>
            </a:r>
            <a:r>
              <a:rPr lang="en-US" sz="4400" dirty="0" err="1"/>
              <a:t>izstrādē</a:t>
            </a:r>
            <a:r>
              <a:rPr lang="en-US" sz="4400" dirty="0"/>
              <a:t>.</a:t>
            </a:r>
          </a:p>
          <a:p>
            <a:pPr lvl="0"/>
            <a:r>
              <a:rPr lang="en-US" sz="4400" b="1" dirty="0" err="1"/>
              <a:t>izmaksas</a:t>
            </a:r>
            <a:r>
              <a:rPr lang="en-US" sz="4400" b="1" dirty="0"/>
              <a:t> - </a:t>
            </a:r>
            <a:r>
              <a:rPr lang="en-US" sz="4400" dirty="0" err="1"/>
              <a:t>vērsta</a:t>
            </a:r>
            <a:r>
              <a:rPr lang="en-US" sz="4400" dirty="0"/>
              <a:t> </a:t>
            </a:r>
            <a:r>
              <a:rPr lang="en-US" sz="4400" dirty="0" err="1"/>
              <a:t>uz</a:t>
            </a:r>
            <a:r>
              <a:rPr lang="en-US" sz="4400" dirty="0"/>
              <a:t> </a:t>
            </a:r>
            <a:r>
              <a:rPr lang="en-US" sz="4400" dirty="0" err="1"/>
              <a:t>efektīvu</a:t>
            </a:r>
            <a:r>
              <a:rPr lang="en-US" sz="4400" dirty="0"/>
              <a:t> </a:t>
            </a:r>
            <a:r>
              <a:rPr lang="en-US" sz="4400" dirty="0" err="1"/>
              <a:t>resursu</a:t>
            </a:r>
            <a:r>
              <a:rPr lang="en-US" sz="4400" dirty="0"/>
              <a:t>  </a:t>
            </a:r>
            <a:r>
              <a:rPr lang="en-US" sz="4400" dirty="0" err="1"/>
              <a:t>izmantošanu</a:t>
            </a:r>
            <a:r>
              <a:rPr lang="en-US" sz="4400" dirty="0"/>
              <a:t>.</a:t>
            </a:r>
          </a:p>
          <a:p>
            <a:pPr lvl="0"/>
            <a:r>
              <a:rPr lang="en-US" sz="4400" b="1" dirty="0" err="1"/>
              <a:t>kvalitāte</a:t>
            </a:r>
            <a:r>
              <a:rPr lang="en-US" sz="4400" b="1" dirty="0"/>
              <a:t> - </a:t>
            </a:r>
            <a:r>
              <a:rPr lang="en-US" sz="4400" dirty="0" err="1"/>
              <a:t>veiktspēja</a:t>
            </a:r>
            <a:r>
              <a:rPr lang="en-US" sz="4400" dirty="0"/>
              <a:t>, </a:t>
            </a:r>
            <a:r>
              <a:rPr lang="en-US" sz="4400" dirty="0" err="1"/>
              <a:t>savlaicīga</a:t>
            </a:r>
            <a:r>
              <a:rPr lang="en-US" sz="4400" dirty="0"/>
              <a:t> </a:t>
            </a:r>
            <a:r>
              <a:rPr lang="en-US" sz="4400" dirty="0" err="1"/>
              <a:t>kļūdu</a:t>
            </a:r>
            <a:r>
              <a:rPr lang="en-US" sz="4400" dirty="0"/>
              <a:t> </a:t>
            </a:r>
            <a:r>
              <a:rPr lang="en-US" sz="4400" dirty="0" err="1"/>
              <a:t>labošana</a:t>
            </a:r>
            <a:r>
              <a:rPr lang="en-US" sz="4400" dirty="0"/>
              <a:t>  </a:t>
            </a:r>
            <a:r>
              <a:rPr lang="en-US" sz="4400" dirty="0" err="1"/>
              <a:t>piegādē</a:t>
            </a:r>
            <a:r>
              <a:rPr lang="en-US" sz="4400" dirty="0"/>
              <a:t> un </a:t>
            </a:r>
            <a:r>
              <a:rPr lang="en-US" sz="4400" dirty="0" err="1"/>
              <a:t>citos</a:t>
            </a:r>
            <a:r>
              <a:rPr lang="en-US" sz="4400" dirty="0"/>
              <a:t> </a:t>
            </a:r>
            <a:r>
              <a:rPr lang="en-US" sz="4400" dirty="0" err="1"/>
              <a:t>parametros</a:t>
            </a:r>
            <a:r>
              <a:rPr lang="en-US" sz="4400" dirty="0"/>
              <a:t>.</a:t>
            </a:r>
          </a:p>
          <a:p>
            <a:endParaRPr lang="en-US" sz="4400" dirty="0"/>
          </a:p>
        </p:txBody>
      </p:sp>
    </p:spTree>
    <p:extLst>
      <p:ext uri="{BB962C8B-B14F-4D97-AF65-F5344CB8AC3E}">
        <p14:creationId xmlns:p14="http://schemas.microsoft.com/office/powerpoint/2010/main" val="2655356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234" y="251319"/>
            <a:ext cx="13571220" cy="753957"/>
          </a:xfrm>
        </p:spPr>
        <p:txBody>
          <a:bodyPr>
            <a:normAutofit/>
          </a:bodyPr>
          <a:lstStyle/>
          <a:p>
            <a:r>
              <a:rPr lang="en-US" sz="4800" i="1" dirty="0" smtClean="0">
                <a:solidFill>
                  <a:schemeClr val="tx1"/>
                </a:solidFill>
              </a:rPr>
              <a:t>SERVQUAL</a:t>
            </a:r>
            <a:r>
              <a:rPr lang="en-US" sz="4800" dirty="0" smtClean="0">
                <a:solidFill>
                  <a:schemeClr val="tx1"/>
                </a:solidFill>
              </a:rPr>
              <a:t> mode</a:t>
            </a:r>
            <a:r>
              <a:rPr lang="lv-LV" sz="4800" dirty="0" smtClean="0">
                <a:solidFill>
                  <a:schemeClr val="tx1"/>
                </a:solidFill>
              </a:rPr>
              <a:t>ļ</a:t>
            </a:r>
            <a:r>
              <a:rPr lang="en-US" sz="4800" dirty="0" smtClean="0">
                <a:solidFill>
                  <a:schemeClr val="tx1"/>
                </a:solidFill>
              </a:rPr>
              <a:t>a 22 </a:t>
            </a:r>
            <a:r>
              <a:rPr lang="lv-LV" sz="4800" dirty="0" smtClean="0">
                <a:solidFill>
                  <a:schemeClr val="tx1"/>
                </a:solidFill>
              </a:rPr>
              <a:t>jautājumi(viesnīcas piemērs):</a:t>
            </a:r>
            <a:endParaRPr lang="en-US" sz="48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2907314" y="1311275"/>
            <a:ext cx="14308119" cy="414676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888819" y="5458037"/>
            <a:ext cx="14325177" cy="5851313"/>
          </a:xfrm>
          <a:prstGeom prst="rect">
            <a:avLst/>
          </a:prstGeom>
          <a:noFill/>
          <a:ln w="9525">
            <a:noFill/>
            <a:miter lim="800000"/>
            <a:headEnd/>
            <a:tailEnd/>
          </a:ln>
        </p:spPr>
      </p:pic>
    </p:spTree>
    <p:extLst>
      <p:ext uri="{BB962C8B-B14F-4D97-AF65-F5344CB8AC3E}">
        <p14:creationId xmlns:p14="http://schemas.microsoft.com/office/powerpoint/2010/main" val="759151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652044" y="244475"/>
            <a:ext cx="14660550" cy="10744200"/>
          </a:xfrm>
          <a:prstGeom prst="rect">
            <a:avLst/>
          </a:prstGeom>
          <a:noFill/>
          <a:ln w="9525">
            <a:noFill/>
            <a:miter lim="800000"/>
            <a:headEnd/>
            <a:tailEnd/>
          </a:ln>
        </p:spPr>
      </p:pic>
    </p:spTree>
    <p:extLst>
      <p:ext uri="{BB962C8B-B14F-4D97-AF65-F5344CB8AC3E}">
        <p14:creationId xmlns:p14="http://schemas.microsoft.com/office/powerpoint/2010/main" val="3508541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044" y="244475"/>
            <a:ext cx="17767942" cy="1164395"/>
          </a:xfrm>
        </p:spPr>
        <p:txBody>
          <a:bodyPr>
            <a:noAutofit/>
          </a:bodyPr>
          <a:lstStyle/>
          <a:p>
            <a:r>
              <a:rPr lang="en-US" sz="4400" dirty="0" err="1" smtClean="0">
                <a:solidFill>
                  <a:schemeClr val="tx1"/>
                </a:solidFill>
              </a:rPr>
              <a:t>Vērtējamā</a:t>
            </a:r>
            <a:r>
              <a:rPr lang="en-US" sz="4400" dirty="0" smtClean="0">
                <a:solidFill>
                  <a:schemeClr val="tx1"/>
                </a:solidFill>
              </a:rPr>
              <a:t> </a:t>
            </a:r>
            <a:r>
              <a:rPr lang="en-US" sz="4400" dirty="0" err="1" smtClean="0">
                <a:solidFill>
                  <a:schemeClr val="tx1"/>
                </a:solidFill>
              </a:rPr>
              <a:t>pakalpojumu</a:t>
            </a:r>
            <a:r>
              <a:rPr lang="en-US" sz="4400" dirty="0" smtClean="0">
                <a:solidFill>
                  <a:schemeClr val="tx1"/>
                </a:solidFill>
              </a:rPr>
              <a:t> </a:t>
            </a:r>
            <a:r>
              <a:rPr lang="en-US" sz="4400" dirty="0" err="1" smtClean="0">
                <a:solidFill>
                  <a:schemeClr val="tx1"/>
                </a:solidFill>
              </a:rPr>
              <a:t>kvalitātes</a:t>
            </a:r>
            <a:r>
              <a:rPr lang="lv-LV" sz="4400" dirty="0">
                <a:solidFill>
                  <a:schemeClr val="tx1"/>
                </a:solidFill>
              </a:rPr>
              <a:t> </a:t>
            </a:r>
            <a:r>
              <a:rPr lang="en-US" sz="4400" dirty="0" err="1" smtClean="0">
                <a:solidFill>
                  <a:schemeClr val="tx1"/>
                </a:solidFill>
              </a:rPr>
              <a:t>dimensija</a:t>
            </a:r>
            <a:r>
              <a:rPr lang="en-US" sz="4400" dirty="0" smtClean="0">
                <a:solidFill>
                  <a:schemeClr val="tx1"/>
                </a:solidFill>
              </a:rPr>
              <a:t/>
            </a:r>
            <a:br>
              <a:rPr lang="en-US" sz="4400" dirty="0" smtClean="0">
                <a:solidFill>
                  <a:schemeClr val="tx1"/>
                </a:solidFill>
              </a:rPr>
            </a:br>
            <a:endParaRPr lang="en-US" sz="44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29259714"/>
              </p:ext>
            </p:extLst>
          </p:nvPr>
        </p:nvGraphicFramePr>
        <p:xfrm>
          <a:off x="2128044" y="1408870"/>
          <a:ext cx="15468601" cy="9572923"/>
        </p:xfrm>
        <a:graphic>
          <a:graphicData uri="http://schemas.openxmlformats.org/drawingml/2006/table">
            <a:tbl>
              <a:tblPr firstRow="1" firstCol="1" bandRow="1">
                <a:tableStyleId>{5C22544A-7EE6-4342-B048-85BDC9FD1C3A}</a:tableStyleId>
              </a:tblPr>
              <a:tblGrid>
                <a:gridCol w="1495045">
                  <a:extLst>
                    <a:ext uri="{9D8B030D-6E8A-4147-A177-3AD203B41FA5}">
                      <a16:colId xmlns:a16="http://schemas.microsoft.com/office/drawing/2014/main" val="3078893883"/>
                    </a:ext>
                  </a:extLst>
                </a:gridCol>
                <a:gridCol w="9031844">
                  <a:extLst>
                    <a:ext uri="{9D8B030D-6E8A-4147-A177-3AD203B41FA5}">
                      <a16:colId xmlns:a16="http://schemas.microsoft.com/office/drawing/2014/main" val="2770479795"/>
                    </a:ext>
                  </a:extLst>
                </a:gridCol>
                <a:gridCol w="4941712">
                  <a:extLst>
                    <a:ext uri="{9D8B030D-6E8A-4147-A177-3AD203B41FA5}">
                      <a16:colId xmlns:a16="http://schemas.microsoft.com/office/drawing/2014/main" val="985479407"/>
                    </a:ext>
                  </a:extLst>
                </a:gridCol>
              </a:tblGrid>
              <a:tr h="896013">
                <a:tc>
                  <a:txBody>
                    <a:bodyPr/>
                    <a:lstStyle/>
                    <a:p>
                      <a:pPr algn="ctr">
                        <a:lnSpc>
                          <a:spcPct val="107000"/>
                        </a:lnSpc>
                        <a:spcAft>
                          <a:spcPts val="0"/>
                        </a:spcAft>
                      </a:pPr>
                      <a:r>
                        <a:rPr lang="en-US" sz="3000">
                          <a:effectLst/>
                        </a:rPr>
                        <a:t>N.p.k.</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gn="ctr">
                        <a:lnSpc>
                          <a:spcPct val="107000"/>
                        </a:lnSpc>
                        <a:spcAft>
                          <a:spcPts val="0"/>
                        </a:spcAft>
                      </a:pPr>
                      <a:r>
                        <a:rPr lang="en-US" sz="3000" dirty="0" err="1">
                          <a:effectLst/>
                        </a:rPr>
                        <a:t>Līmenis</a:t>
                      </a:r>
                      <a:r>
                        <a:rPr lang="en-US" sz="3000" dirty="0">
                          <a:effectLst/>
                        </a:rPr>
                        <a:t>/</a:t>
                      </a:r>
                      <a:r>
                        <a:rPr lang="en-US" sz="3000" dirty="0" err="1">
                          <a:effectLst/>
                        </a:rPr>
                        <a:t>Dimensija</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gn="ctr">
                        <a:lnSpc>
                          <a:spcPct val="107000"/>
                        </a:lnSpc>
                        <a:spcAft>
                          <a:spcPts val="0"/>
                        </a:spcAft>
                      </a:pPr>
                      <a:r>
                        <a:rPr lang="en-US" sz="3000">
                          <a:effectLst/>
                        </a:rPr>
                        <a:t>Jautājums/apgalvojums</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extLst>
                  <a:ext uri="{0D108BD9-81ED-4DB2-BD59-A6C34878D82A}">
                    <a16:rowId xmlns:a16="http://schemas.microsoft.com/office/drawing/2014/main" val="350122010"/>
                  </a:ext>
                </a:extLst>
              </a:tr>
              <a:tr h="2240031">
                <a:tc>
                  <a:txBody>
                    <a:bodyPr/>
                    <a:lstStyle/>
                    <a:p>
                      <a:pPr algn="ctr">
                        <a:lnSpc>
                          <a:spcPct val="107000"/>
                        </a:lnSpc>
                        <a:spcAft>
                          <a:spcPts val="0"/>
                        </a:spcAft>
                      </a:pPr>
                      <a:r>
                        <a:rPr lang="en-US" sz="3000">
                          <a:effectLst/>
                        </a:rPr>
                        <a:t>1.</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nSpc>
                          <a:spcPct val="107000"/>
                        </a:lnSpc>
                        <a:spcAft>
                          <a:spcPts val="0"/>
                        </a:spcAft>
                      </a:pPr>
                      <a:r>
                        <a:rPr lang="en-US" sz="3000" dirty="0" err="1">
                          <a:effectLst/>
                        </a:rPr>
                        <a:t>Drošums</a:t>
                      </a:r>
                      <a:r>
                        <a:rPr lang="en-US" sz="3000" dirty="0">
                          <a:effectLst/>
                        </a:rPr>
                        <a:t>(reliability)-</a:t>
                      </a:r>
                      <a:r>
                        <a:rPr lang="en-US" sz="3000" dirty="0" err="1">
                          <a:effectLst/>
                        </a:rPr>
                        <a:t>spēja</a:t>
                      </a:r>
                      <a:r>
                        <a:rPr lang="en-US" sz="3000" dirty="0">
                          <a:effectLst/>
                        </a:rPr>
                        <a:t> </a:t>
                      </a:r>
                      <a:r>
                        <a:rPr lang="en-US" sz="3000" dirty="0" err="1">
                          <a:effectLst/>
                        </a:rPr>
                        <a:t>nodrošināt</a:t>
                      </a:r>
                      <a:r>
                        <a:rPr lang="en-US" sz="3000" dirty="0">
                          <a:effectLst/>
                        </a:rPr>
                        <a:t> </a:t>
                      </a:r>
                      <a:r>
                        <a:rPr lang="en-US" sz="3000" dirty="0" err="1">
                          <a:effectLst/>
                        </a:rPr>
                        <a:t>pakalpojumu</a:t>
                      </a:r>
                      <a:r>
                        <a:rPr lang="en-US" sz="3000" dirty="0">
                          <a:effectLst/>
                        </a:rPr>
                        <a:t> </a:t>
                      </a:r>
                      <a:r>
                        <a:rPr lang="en-US" sz="3000" dirty="0" err="1">
                          <a:effectLst/>
                        </a:rPr>
                        <a:t>pastāvīgi</a:t>
                      </a:r>
                      <a:r>
                        <a:rPr lang="en-US" sz="3000" dirty="0">
                          <a:effectLst/>
                        </a:rPr>
                        <a:t> un </a:t>
                      </a:r>
                      <a:r>
                        <a:rPr lang="en-US" sz="3000" dirty="0" err="1">
                          <a:effectLst/>
                        </a:rPr>
                        <a:t>akurāti</a:t>
                      </a:r>
                      <a:r>
                        <a:rPr lang="en-US" sz="3000" dirty="0">
                          <a:effectLst/>
                        </a:rPr>
                        <a:t>, </a:t>
                      </a:r>
                      <a:r>
                        <a:rPr lang="en-US" sz="3000" dirty="0" err="1">
                          <a:effectLst/>
                        </a:rPr>
                        <a:t>paļāvība,darbinieku</a:t>
                      </a:r>
                      <a:r>
                        <a:rPr lang="en-US" sz="3000" dirty="0">
                          <a:effectLst/>
                        </a:rPr>
                        <a:t> </a:t>
                      </a:r>
                      <a:r>
                        <a:rPr lang="en-US" sz="3000" dirty="0" err="1">
                          <a:effectLst/>
                        </a:rPr>
                        <a:t>zināšanas,pieklājība,viņu</a:t>
                      </a:r>
                      <a:r>
                        <a:rPr lang="en-US" sz="3000" dirty="0">
                          <a:effectLst/>
                        </a:rPr>
                        <a:t> </a:t>
                      </a:r>
                      <a:r>
                        <a:rPr lang="en-US" sz="3000" dirty="0" err="1">
                          <a:effectLst/>
                        </a:rPr>
                        <a:t>spēja</a:t>
                      </a:r>
                      <a:r>
                        <a:rPr lang="en-US" sz="3000" dirty="0">
                          <a:effectLst/>
                        </a:rPr>
                        <a:t> </a:t>
                      </a:r>
                      <a:r>
                        <a:rPr lang="en-US" sz="3000" dirty="0" err="1">
                          <a:effectLst/>
                        </a:rPr>
                        <a:t>iedvest</a:t>
                      </a:r>
                      <a:r>
                        <a:rPr lang="en-US" sz="3000" dirty="0">
                          <a:effectLst/>
                        </a:rPr>
                        <a:t> </a:t>
                      </a:r>
                      <a:r>
                        <a:rPr lang="en-US" sz="3000" dirty="0" err="1">
                          <a:effectLst/>
                        </a:rPr>
                        <a:t>uzticību</a:t>
                      </a:r>
                      <a:r>
                        <a:rPr lang="en-US" sz="3000" dirty="0">
                          <a:effectLst/>
                        </a:rPr>
                        <a:t> un </a:t>
                      </a:r>
                      <a:r>
                        <a:rPr lang="en-US" sz="3000" dirty="0" err="1">
                          <a:effectLst/>
                        </a:rPr>
                        <a:t>pārliecību</a:t>
                      </a:r>
                      <a:r>
                        <a:rPr lang="en-US" sz="3000" dirty="0">
                          <a:effectLst/>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gn="ctr">
                        <a:lnSpc>
                          <a:spcPct val="107000"/>
                        </a:lnSpc>
                        <a:spcAft>
                          <a:spcPts val="0"/>
                        </a:spcAft>
                      </a:pPr>
                      <a:r>
                        <a:rPr lang="en-US" sz="3000">
                          <a:effectLst/>
                        </a:rPr>
                        <a:t>1-5</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extLst>
                  <a:ext uri="{0D108BD9-81ED-4DB2-BD59-A6C34878D82A}">
                    <a16:rowId xmlns:a16="http://schemas.microsoft.com/office/drawing/2014/main" val="419005830"/>
                  </a:ext>
                </a:extLst>
              </a:tr>
              <a:tr h="1792025">
                <a:tc>
                  <a:txBody>
                    <a:bodyPr/>
                    <a:lstStyle/>
                    <a:p>
                      <a:pPr algn="ctr">
                        <a:lnSpc>
                          <a:spcPct val="107000"/>
                        </a:lnSpc>
                        <a:spcAft>
                          <a:spcPts val="0"/>
                        </a:spcAft>
                      </a:pPr>
                      <a:r>
                        <a:rPr lang="en-US" sz="3000">
                          <a:effectLst/>
                        </a:rPr>
                        <a:t>2.</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nSpc>
                          <a:spcPct val="107000"/>
                        </a:lnSpc>
                        <a:spcAft>
                          <a:spcPts val="0"/>
                        </a:spcAft>
                      </a:pPr>
                      <a:r>
                        <a:rPr lang="lv-LV" sz="3000">
                          <a:effectLst/>
                        </a:rPr>
                        <a:t>Taustāmie raksturlielumi(</a:t>
                      </a:r>
                      <a:r>
                        <a:rPr lang="en-US" sz="3000">
                          <a:effectLst/>
                        </a:rPr>
                        <a:t>Tangibles</a:t>
                      </a:r>
                      <a:r>
                        <a:rPr lang="lv-LV" sz="3000">
                          <a:effectLst/>
                        </a:rPr>
                        <a:t>)-apkalpošanas vietas un telpas iekārtojums,aprīkojums,personāla un komunikācijas materiālu izskats.</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gn="ctr">
                        <a:lnSpc>
                          <a:spcPct val="107000"/>
                        </a:lnSpc>
                        <a:spcAft>
                          <a:spcPts val="0"/>
                        </a:spcAft>
                      </a:pPr>
                      <a:r>
                        <a:rPr lang="en-US" sz="3000">
                          <a:effectLst/>
                        </a:rPr>
                        <a:t>6-9</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extLst>
                  <a:ext uri="{0D108BD9-81ED-4DB2-BD59-A6C34878D82A}">
                    <a16:rowId xmlns:a16="http://schemas.microsoft.com/office/drawing/2014/main" val="2130707055"/>
                  </a:ext>
                </a:extLst>
              </a:tr>
              <a:tr h="1344019">
                <a:tc>
                  <a:txBody>
                    <a:bodyPr/>
                    <a:lstStyle/>
                    <a:p>
                      <a:pPr algn="ctr">
                        <a:lnSpc>
                          <a:spcPct val="107000"/>
                        </a:lnSpc>
                        <a:spcAft>
                          <a:spcPts val="0"/>
                        </a:spcAft>
                      </a:pPr>
                      <a:r>
                        <a:rPr lang="en-US" sz="3000">
                          <a:effectLst/>
                        </a:rPr>
                        <a:t>3.</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nSpc>
                          <a:spcPct val="107000"/>
                        </a:lnSpc>
                        <a:spcAft>
                          <a:spcPts val="0"/>
                        </a:spcAft>
                      </a:pPr>
                      <a:r>
                        <a:rPr lang="lv-LV" sz="3000">
                          <a:effectLst/>
                        </a:rPr>
                        <a:t>Atsaucība (Responsiveness)-vēlme palīdzēt un veikt tūlītēju apkalpošanu,izdarība,izpalīdzība.</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gn="ctr">
                        <a:lnSpc>
                          <a:spcPct val="107000"/>
                        </a:lnSpc>
                        <a:spcAft>
                          <a:spcPts val="0"/>
                        </a:spcAft>
                      </a:pPr>
                      <a:r>
                        <a:rPr lang="en-US" sz="3000">
                          <a:effectLst/>
                        </a:rPr>
                        <a:t>10-13</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extLst>
                  <a:ext uri="{0D108BD9-81ED-4DB2-BD59-A6C34878D82A}">
                    <a16:rowId xmlns:a16="http://schemas.microsoft.com/office/drawing/2014/main" val="4206073110"/>
                  </a:ext>
                </a:extLst>
              </a:tr>
              <a:tr h="1344019">
                <a:tc>
                  <a:txBody>
                    <a:bodyPr/>
                    <a:lstStyle/>
                    <a:p>
                      <a:pPr algn="ctr">
                        <a:lnSpc>
                          <a:spcPct val="107000"/>
                        </a:lnSpc>
                        <a:spcAft>
                          <a:spcPts val="0"/>
                        </a:spcAft>
                      </a:pPr>
                      <a:r>
                        <a:rPr lang="en-US" sz="3000">
                          <a:effectLst/>
                        </a:rPr>
                        <a:t>4.</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nSpc>
                          <a:spcPct val="107000"/>
                        </a:lnSpc>
                        <a:spcAft>
                          <a:spcPts val="0"/>
                        </a:spcAft>
                      </a:pPr>
                      <a:r>
                        <a:rPr lang="lv-LV" sz="3000">
                          <a:effectLst/>
                        </a:rPr>
                        <a:t>Pārliecība (Assurance)-spēja iedvest pašpaļāvību, ticamību, uzticamību,uzmanība, drošība.</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gn="ctr">
                        <a:lnSpc>
                          <a:spcPct val="107000"/>
                        </a:lnSpc>
                        <a:spcAft>
                          <a:spcPts val="0"/>
                        </a:spcAft>
                      </a:pPr>
                      <a:r>
                        <a:rPr lang="en-US" sz="3000">
                          <a:effectLst/>
                        </a:rPr>
                        <a:t>14-17</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extLst>
                  <a:ext uri="{0D108BD9-81ED-4DB2-BD59-A6C34878D82A}">
                    <a16:rowId xmlns:a16="http://schemas.microsoft.com/office/drawing/2014/main" val="433688730"/>
                  </a:ext>
                </a:extLst>
              </a:tr>
              <a:tr h="1811299">
                <a:tc>
                  <a:txBody>
                    <a:bodyPr/>
                    <a:lstStyle/>
                    <a:p>
                      <a:pPr algn="ctr">
                        <a:lnSpc>
                          <a:spcPct val="107000"/>
                        </a:lnSpc>
                        <a:spcAft>
                          <a:spcPts val="0"/>
                        </a:spcAft>
                      </a:pPr>
                      <a:r>
                        <a:rPr lang="en-US" sz="3000">
                          <a:effectLst/>
                        </a:rPr>
                        <a:t>5.</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nSpc>
                          <a:spcPct val="107000"/>
                        </a:lnSpc>
                        <a:spcAft>
                          <a:spcPts val="0"/>
                        </a:spcAft>
                      </a:pPr>
                      <a:r>
                        <a:rPr lang="lv-LV" sz="3000">
                          <a:effectLst/>
                        </a:rPr>
                        <a:t>Empātija (Empathy)-gādīga, individualizēta uzmanība, spēja iejusties klienta lomā, laba komunikācija un vajadzību izpratne,ērta pakalpojumu saņemšana.</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tc>
                  <a:txBody>
                    <a:bodyPr/>
                    <a:lstStyle/>
                    <a:p>
                      <a:pPr algn="ctr">
                        <a:lnSpc>
                          <a:spcPct val="107000"/>
                        </a:lnSpc>
                        <a:spcAft>
                          <a:spcPts val="0"/>
                        </a:spcAft>
                      </a:pPr>
                      <a:r>
                        <a:rPr lang="en-US" sz="3000" dirty="0">
                          <a:effectLst/>
                        </a:rPr>
                        <a:t>18-22</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13094" marR="113094" marT="0" marB="0"/>
                </a:tc>
                <a:extLst>
                  <a:ext uri="{0D108BD9-81ED-4DB2-BD59-A6C34878D82A}">
                    <a16:rowId xmlns:a16="http://schemas.microsoft.com/office/drawing/2014/main" val="3290794462"/>
                  </a:ext>
                </a:extLst>
              </a:tr>
            </a:tbl>
          </a:graphicData>
        </a:graphic>
      </p:graphicFrame>
    </p:spTree>
    <p:extLst>
      <p:ext uri="{BB962C8B-B14F-4D97-AF65-F5344CB8AC3E}">
        <p14:creationId xmlns:p14="http://schemas.microsoft.com/office/powerpoint/2010/main" val="12606589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044" y="325083"/>
            <a:ext cx="12344400" cy="1315745"/>
          </a:xfrm>
        </p:spPr>
        <p:txBody>
          <a:bodyPr/>
          <a:lstStyle/>
          <a:p>
            <a:r>
              <a:rPr lang="lv-LV" dirty="0" err="1" smtClean="0"/>
              <a:t>Webreep</a:t>
            </a:r>
            <a:r>
              <a:rPr lang="lv-LV" dirty="0"/>
              <a:t>,</a:t>
            </a:r>
            <a:r>
              <a:rPr lang="en-US" dirty="0" smtClean="0"/>
              <a:t> </a:t>
            </a:r>
            <a:r>
              <a:rPr lang="en-US" dirty="0" err="1" smtClean="0"/>
              <a:t>WebQual</a:t>
            </a:r>
            <a:r>
              <a:rPr lang="lv-LV" dirty="0" smtClean="0"/>
              <a:t> </a:t>
            </a:r>
            <a:r>
              <a:rPr lang="lv-LV" dirty="0" err="1" smtClean="0"/>
              <a:t>etc</a:t>
            </a:r>
            <a:r>
              <a:rPr lang="lv-LV" dirty="0" smtClean="0"/>
              <a:t>.</a:t>
            </a:r>
            <a:endParaRPr lang="en-US" dirty="0"/>
          </a:p>
        </p:txBody>
      </p:sp>
      <p:sp>
        <p:nvSpPr>
          <p:cNvPr id="3" name="Rectangle 2"/>
          <p:cNvSpPr/>
          <p:nvPr/>
        </p:nvSpPr>
        <p:spPr>
          <a:xfrm>
            <a:off x="223044" y="3846255"/>
            <a:ext cx="9753600" cy="7478970"/>
          </a:xfrm>
          <a:prstGeom prst="rect">
            <a:avLst/>
          </a:prstGeom>
        </p:spPr>
        <p:txBody>
          <a:bodyPr wrap="square">
            <a:spAutoFit/>
          </a:bodyPr>
          <a:lstStyle/>
          <a:p>
            <a:r>
              <a:rPr lang="en-US" sz="3200" b="1" dirty="0" err="1"/>
              <a:t>Webreep</a:t>
            </a:r>
            <a:r>
              <a:rPr lang="en-US" sz="3200" dirty="0"/>
              <a:t> </a:t>
            </a:r>
            <a:r>
              <a:rPr lang="en-US" sz="3200" dirty="0" err="1"/>
              <a:t>modelis</a:t>
            </a:r>
            <a:r>
              <a:rPr lang="en-US" sz="3200" dirty="0"/>
              <a:t> </a:t>
            </a:r>
            <a:r>
              <a:rPr lang="en-US" sz="3200" dirty="0" err="1"/>
              <a:t>ir</a:t>
            </a:r>
            <a:r>
              <a:rPr lang="en-US" sz="3200" dirty="0"/>
              <a:t> </a:t>
            </a:r>
            <a:r>
              <a:rPr lang="en-US" sz="3200" dirty="0" err="1"/>
              <a:t>informācijas</a:t>
            </a:r>
            <a:r>
              <a:rPr lang="en-US" sz="3200" dirty="0"/>
              <a:t> </a:t>
            </a:r>
            <a:r>
              <a:rPr lang="en-US" sz="3200" dirty="0" err="1"/>
              <a:t>sistēmu</a:t>
            </a:r>
            <a:r>
              <a:rPr lang="en-US" sz="3200" dirty="0"/>
              <a:t> </a:t>
            </a:r>
            <a:r>
              <a:rPr lang="lv-LV" sz="3200" dirty="0" smtClean="0"/>
              <a:t>rīks</a:t>
            </a:r>
            <a:r>
              <a:rPr lang="en-US" sz="3200" dirty="0" smtClean="0"/>
              <a:t>, </a:t>
            </a:r>
            <a:r>
              <a:rPr lang="lv-LV" sz="3200" dirty="0" smtClean="0"/>
              <a:t>ar kura palīdzību var</a:t>
            </a:r>
            <a:r>
              <a:rPr lang="en-US" sz="3200" dirty="0" smtClean="0"/>
              <a:t> </a:t>
            </a:r>
            <a:r>
              <a:rPr lang="en-US" sz="3200" dirty="0" err="1" smtClean="0"/>
              <a:t>izskaidro</a:t>
            </a:r>
            <a:r>
              <a:rPr lang="lv-LV" sz="3200" dirty="0" smtClean="0"/>
              <a:t>t</a:t>
            </a:r>
            <a:r>
              <a:rPr lang="en-US" sz="3200" dirty="0" smtClean="0"/>
              <a:t> </a:t>
            </a:r>
            <a:r>
              <a:rPr lang="en-US" sz="3200" dirty="0"/>
              <a:t>un </a:t>
            </a:r>
            <a:r>
              <a:rPr lang="en-US" sz="3200" dirty="0" err="1" smtClean="0"/>
              <a:t>prognozē</a:t>
            </a:r>
            <a:r>
              <a:rPr lang="lv-LV" sz="3200" dirty="0" smtClean="0"/>
              <a:t>t</a:t>
            </a:r>
            <a:r>
              <a:rPr lang="en-US" sz="3200" dirty="0" smtClean="0"/>
              <a:t> </a:t>
            </a:r>
            <a:r>
              <a:rPr lang="en-US" sz="3200" dirty="0" err="1" smtClean="0"/>
              <a:t>apmierinātību</a:t>
            </a:r>
            <a:r>
              <a:rPr lang="lv-LV" sz="3200" dirty="0" smtClean="0"/>
              <a:t>, </a:t>
            </a:r>
            <a:r>
              <a:rPr lang="en-US" sz="3200" dirty="0" err="1" smtClean="0"/>
              <a:t>lojalitāti</a:t>
            </a:r>
            <a:r>
              <a:rPr lang="lv-LV" sz="3200" dirty="0" smtClean="0"/>
              <a:t> un novirzīšanu attiecībā uz interneta vietnēm</a:t>
            </a:r>
            <a:r>
              <a:rPr lang="en-US" sz="3200" dirty="0" smtClean="0"/>
              <a:t>. </a:t>
            </a:r>
            <a:r>
              <a:rPr lang="en-US" sz="3200" dirty="0" err="1"/>
              <a:t>Modelis</a:t>
            </a:r>
            <a:r>
              <a:rPr lang="en-US" sz="3200" dirty="0"/>
              <a:t> </a:t>
            </a:r>
            <a:r>
              <a:rPr lang="en-US" sz="3200" dirty="0" err="1"/>
              <a:t>norāda</a:t>
            </a:r>
            <a:r>
              <a:rPr lang="en-US" sz="3200" dirty="0"/>
              <a:t>, </a:t>
            </a:r>
            <a:r>
              <a:rPr lang="en-US" sz="3200" dirty="0" err="1"/>
              <a:t>ka</a:t>
            </a:r>
            <a:r>
              <a:rPr lang="en-US" sz="3200" dirty="0"/>
              <a:t> </a:t>
            </a:r>
            <a:r>
              <a:rPr lang="en-US" sz="3200" dirty="0" err="1"/>
              <a:t>četri</a:t>
            </a:r>
            <a:r>
              <a:rPr lang="en-US" sz="3200" dirty="0"/>
              <a:t> </a:t>
            </a:r>
            <a:r>
              <a:rPr lang="en-US" sz="3200" dirty="0" err="1"/>
              <a:t>faktori</a:t>
            </a:r>
            <a:r>
              <a:rPr lang="en-US" sz="3200" dirty="0"/>
              <a:t> </a:t>
            </a:r>
            <a:r>
              <a:rPr lang="en-US" sz="3200" dirty="0" smtClean="0"/>
              <a:t>(</a:t>
            </a:r>
            <a:r>
              <a:rPr lang="en-US" sz="3200" dirty="0" err="1" smtClean="0"/>
              <a:t>dimensij</a:t>
            </a:r>
            <a:r>
              <a:rPr lang="lv-LV" sz="3200" dirty="0" err="1" smtClean="0"/>
              <a:t>as</a:t>
            </a:r>
            <a:r>
              <a:rPr lang="en-US" sz="3200" dirty="0" smtClean="0"/>
              <a:t>) </a:t>
            </a:r>
            <a:r>
              <a:rPr lang="lv-LV" sz="3200" dirty="0" smtClean="0"/>
              <a:t>var </a:t>
            </a:r>
            <a:r>
              <a:rPr lang="en-US" sz="3200" dirty="0" err="1" smtClean="0"/>
              <a:t>tieši</a:t>
            </a:r>
            <a:r>
              <a:rPr lang="en-US" sz="3200" dirty="0" smtClean="0"/>
              <a:t> </a:t>
            </a:r>
            <a:r>
              <a:rPr lang="en-US" sz="3200" dirty="0" err="1" smtClean="0"/>
              <a:t>ietekmē</a:t>
            </a:r>
            <a:r>
              <a:rPr lang="lv-LV" sz="3200" dirty="0" smtClean="0"/>
              <a:t>t</a:t>
            </a:r>
            <a:r>
              <a:rPr lang="en-US" sz="3200" dirty="0" smtClean="0"/>
              <a:t> </a:t>
            </a:r>
            <a:r>
              <a:rPr lang="en-US" sz="3200" dirty="0" err="1"/>
              <a:t>apmierinātību</a:t>
            </a:r>
            <a:r>
              <a:rPr lang="en-US" sz="3200" dirty="0"/>
              <a:t> </a:t>
            </a:r>
            <a:r>
              <a:rPr lang="en-US" sz="3200" dirty="0" err="1"/>
              <a:t>ar</a:t>
            </a:r>
            <a:r>
              <a:rPr lang="en-US" sz="3200" dirty="0"/>
              <a:t> </a:t>
            </a:r>
            <a:r>
              <a:rPr lang="lv-LV" sz="3200" dirty="0" smtClean="0"/>
              <a:t>konkrēto </a:t>
            </a:r>
            <a:r>
              <a:rPr lang="en-US" sz="3200" dirty="0" err="1" smtClean="0"/>
              <a:t>vietni</a:t>
            </a:r>
            <a:r>
              <a:rPr lang="en-US" sz="3200" dirty="0"/>
              <a:t>. </a:t>
            </a:r>
            <a:r>
              <a:rPr lang="en-US" sz="3200" dirty="0" err="1"/>
              <a:t>Savukārt</a:t>
            </a:r>
            <a:r>
              <a:rPr lang="en-US" sz="3200" dirty="0"/>
              <a:t> </a:t>
            </a:r>
            <a:r>
              <a:rPr lang="en-US" sz="3200" dirty="0" err="1"/>
              <a:t>apmierinātība</a:t>
            </a:r>
            <a:r>
              <a:rPr lang="en-US" sz="3200" dirty="0"/>
              <a:t> </a:t>
            </a:r>
            <a:r>
              <a:rPr lang="en-US" sz="3200" dirty="0" err="1"/>
              <a:t>ar</a:t>
            </a:r>
            <a:r>
              <a:rPr lang="en-US" sz="3200" dirty="0"/>
              <a:t> </a:t>
            </a:r>
            <a:r>
              <a:rPr lang="en-US" sz="3200" dirty="0" err="1"/>
              <a:t>tīmekļa</a:t>
            </a:r>
            <a:r>
              <a:rPr lang="en-US" sz="3200" dirty="0"/>
              <a:t> </a:t>
            </a:r>
            <a:r>
              <a:rPr lang="en-US" sz="3200" dirty="0" err="1"/>
              <a:t>vietni</a:t>
            </a:r>
            <a:r>
              <a:rPr lang="en-US" sz="3200" dirty="0"/>
              <a:t> </a:t>
            </a:r>
            <a:r>
              <a:rPr lang="en-US" sz="3200" dirty="0" err="1"/>
              <a:t>tieši</a:t>
            </a:r>
            <a:r>
              <a:rPr lang="en-US" sz="3200" dirty="0"/>
              <a:t> </a:t>
            </a:r>
            <a:r>
              <a:rPr lang="en-US" sz="3200" dirty="0" err="1"/>
              <a:t>ietekmē</a:t>
            </a:r>
            <a:r>
              <a:rPr lang="en-US" sz="3200" dirty="0"/>
              <a:t> </a:t>
            </a:r>
            <a:r>
              <a:rPr lang="en-US" sz="3200" dirty="0" err="1" smtClean="0"/>
              <a:t>vietnes</a:t>
            </a:r>
            <a:r>
              <a:rPr lang="en-US" sz="3200" dirty="0" smtClean="0"/>
              <a:t> </a:t>
            </a:r>
            <a:r>
              <a:rPr lang="en-US" sz="3200" dirty="0" err="1"/>
              <a:t>apmeklētāju</a:t>
            </a:r>
            <a:r>
              <a:rPr lang="en-US" sz="3200" dirty="0"/>
              <a:t> </a:t>
            </a:r>
            <a:r>
              <a:rPr lang="en-US" sz="3200" dirty="0" err="1"/>
              <a:t>lojalitāti</a:t>
            </a:r>
            <a:r>
              <a:rPr lang="en-US" sz="3200" dirty="0"/>
              <a:t> un </a:t>
            </a:r>
            <a:r>
              <a:rPr lang="en-US" sz="3200" dirty="0" err="1"/>
              <a:t>novirzīšanas</a:t>
            </a:r>
            <a:r>
              <a:rPr lang="en-US" sz="3200" dirty="0"/>
              <a:t> </a:t>
            </a:r>
            <a:r>
              <a:rPr lang="en-US" sz="3200" dirty="0" err="1"/>
              <a:t>iespējamību</a:t>
            </a:r>
            <a:r>
              <a:rPr lang="en-US" sz="3200" dirty="0"/>
              <a:t>. </a:t>
            </a:r>
            <a:r>
              <a:rPr lang="en-US" sz="3200" dirty="0" err="1" smtClean="0"/>
              <a:t>Četras</a:t>
            </a:r>
            <a:r>
              <a:rPr lang="en-US" sz="3200" dirty="0" smtClean="0"/>
              <a:t> </a:t>
            </a:r>
            <a:r>
              <a:rPr lang="en-US" sz="3200" dirty="0" err="1"/>
              <a:t>dimensijas</a:t>
            </a:r>
            <a:r>
              <a:rPr lang="en-US" sz="3200" dirty="0"/>
              <a:t> </a:t>
            </a:r>
            <a:r>
              <a:rPr lang="en-US" sz="3200" dirty="0" err="1" smtClean="0"/>
              <a:t>ietver</a:t>
            </a:r>
            <a:r>
              <a:rPr lang="en-US" sz="3200" dirty="0"/>
              <a:t>:</a:t>
            </a:r>
          </a:p>
          <a:p>
            <a:pPr marL="457200" indent="-457200">
              <a:buFont typeface="Arial" panose="020B0604020202020204" pitchFamily="34" charset="0"/>
              <a:buChar char="•"/>
            </a:pPr>
            <a:r>
              <a:rPr lang="en-US" sz="3200" dirty="0" err="1" smtClean="0"/>
              <a:t>Navigācij</a:t>
            </a:r>
            <a:r>
              <a:rPr lang="lv-LV" sz="3200" dirty="0" smtClean="0"/>
              <a:t>u</a:t>
            </a:r>
            <a:r>
              <a:rPr lang="en-US" sz="3200" dirty="0" smtClean="0"/>
              <a:t> (</a:t>
            </a:r>
            <a:r>
              <a:rPr lang="lv-LV" sz="3200" dirty="0" smtClean="0"/>
              <a:t>aspekti</a:t>
            </a:r>
            <a:r>
              <a:rPr lang="en-US" sz="3200" dirty="0" smtClean="0"/>
              <a:t>: </a:t>
            </a:r>
            <a:r>
              <a:rPr lang="en-US" sz="3200" dirty="0" err="1"/>
              <a:t>Vienkārša</a:t>
            </a:r>
            <a:r>
              <a:rPr lang="en-US" sz="3200" dirty="0"/>
              <a:t> </a:t>
            </a:r>
            <a:r>
              <a:rPr lang="en-US" sz="3200" dirty="0" err="1"/>
              <a:t>lietošana</a:t>
            </a:r>
            <a:r>
              <a:rPr lang="en-US" sz="3200" dirty="0"/>
              <a:t>, </a:t>
            </a:r>
            <a:r>
              <a:rPr lang="en-US" sz="3200" dirty="0" err="1"/>
              <a:t>Vienkārša</a:t>
            </a:r>
            <a:r>
              <a:rPr lang="en-US" sz="3200" dirty="0"/>
              <a:t> </a:t>
            </a:r>
            <a:r>
              <a:rPr lang="en-US" sz="3200" dirty="0" err="1"/>
              <a:t>meklēšana</a:t>
            </a:r>
            <a:r>
              <a:rPr lang="en-US" sz="3200" dirty="0"/>
              <a:t>)</a:t>
            </a:r>
          </a:p>
          <a:p>
            <a:pPr marL="457200" indent="-457200">
              <a:buFont typeface="Arial" panose="020B0604020202020204" pitchFamily="34" charset="0"/>
              <a:buChar char="•"/>
            </a:pPr>
            <a:r>
              <a:rPr lang="en-US" sz="3200" dirty="0" err="1" smtClean="0"/>
              <a:t>Satur</a:t>
            </a:r>
            <a:r>
              <a:rPr lang="lv-LV" sz="3200" dirty="0" smtClean="0"/>
              <a:t>u</a:t>
            </a:r>
            <a:r>
              <a:rPr lang="en-US" sz="3200" dirty="0" smtClean="0"/>
              <a:t> </a:t>
            </a:r>
            <a:r>
              <a:rPr lang="en-US" sz="3200" dirty="0"/>
              <a:t>(</a:t>
            </a:r>
            <a:r>
              <a:rPr lang="en-US" sz="3200" dirty="0" err="1"/>
              <a:t>informācijas</a:t>
            </a:r>
            <a:r>
              <a:rPr lang="en-US" sz="3200" dirty="0"/>
              <a:t> </a:t>
            </a:r>
            <a:r>
              <a:rPr lang="en-US" sz="3200" dirty="0" err="1"/>
              <a:t>kvalitāte</a:t>
            </a:r>
            <a:r>
              <a:rPr lang="en-US" sz="3200" dirty="0"/>
              <a:t>, </a:t>
            </a:r>
            <a:r>
              <a:rPr lang="en-US" sz="3200" dirty="0" err="1"/>
              <a:t>informācijas</a:t>
            </a:r>
            <a:r>
              <a:rPr lang="en-US" sz="3200" dirty="0"/>
              <a:t> </a:t>
            </a:r>
            <a:r>
              <a:rPr lang="en-US" sz="3200" dirty="0" err="1"/>
              <a:t>atbilstība</a:t>
            </a:r>
            <a:r>
              <a:rPr lang="en-US" sz="3200" dirty="0"/>
              <a:t>)</a:t>
            </a:r>
          </a:p>
          <a:p>
            <a:pPr marL="457200" indent="-457200">
              <a:buFont typeface="Arial" panose="020B0604020202020204" pitchFamily="34" charset="0"/>
              <a:buChar char="•"/>
            </a:pPr>
            <a:r>
              <a:rPr lang="en-US" sz="3200" dirty="0" err="1" smtClean="0"/>
              <a:t>Veiktspēj</a:t>
            </a:r>
            <a:r>
              <a:rPr lang="lv-LV" sz="3200" dirty="0" smtClean="0"/>
              <a:t>u</a:t>
            </a:r>
            <a:r>
              <a:rPr lang="en-US" sz="3200" dirty="0" smtClean="0"/>
              <a:t> </a:t>
            </a:r>
            <a:r>
              <a:rPr lang="en-US" sz="3200" dirty="0"/>
              <a:t>(</a:t>
            </a:r>
            <a:r>
              <a:rPr lang="en-US" sz="3200" dirty="0" err="1"/>
              <a:t>lapas</a:t>
            </a:r>
            <a:r>
              <a:rPr lang="en-US" sz="3200" dirty="0"/>
              <a:t> </a:t>
            </a:r>
            <a:r>
              <a:rPr lang="en-US" sz="3200" dirty="0" err="1"/>
              <a:t>ielādes</a:t>
            </a:r>
            <a:r>
              <a:rPr lang="en-US" sz="3200" dirty="0"/>
              <a:t> </a:t>
            </a:r>
            <a:r>
              <a:rPr lang="en-US" sz="3200" dirty="0" err="1"/>
              <a:t>ātrums</a:t>
            </a:r>
            <a:r>
              <a:rPr lang="en-US" sz="3200" dirty="0"/>
              <a:t>, </a:t>
            </a:r>
            <a:r>
              <a:rPr lang="en-US" sz="3200" dirty="0" err="1"/>
              <a:t>vizuāla</a:t>
            </a:r>
            <a:r>
              <a:rPr lang="en-US" sz="3200" dirty="0"/>
              <a:t> </a:t>
            </a:r>
            <a:r>
              <a:rPr lang="en-US" sz="3200" dirty="0" err="1"/>
              <a:t>pievilcība</a:t>
            </a:r>
            <a:r>
              <a:rPr lang="en-US" sz="3200" dirty="0"/>
              <a:t>)</a:t>
            </a:r>
          </a:p>
          <a:p>
            <a:pPr marL="457200" indent="-457200">
              <a:buFont typeface="Arial" panose="020B0604020202020204" pitchFamily="34" charset="0"/>
              <a:buChar char="•"/>
            </a:pPr>
            <a:r>
              <a:rPr lang="en-US" sz="3200" dirty="0" err="1" smtClean="0"/>
              <a:t>Uzticīb</a:t>
            </a:r>
            <a:r>
              <a:rPr lang="lv-LV" sz="3200" dirty="0" smtClean="0"/>
              <a:t>u</a:t>
            </a:r>
            <a:r>
              <a:rPr lang="en-US" sz="3200" dirty="0" smtClean="0"/>
              <a:t> </a:t>
            </a:r>
            <a:r>
              <a:rPr lang="en-US" sz="3200" dirty="0"/>
              <a:t>(</a:t>
            </a:r>
            <a:r>
              <a:rPr lang="en-US" sz="3200" dirty="0" err="1"/>
              <a:t>uzticamība</a:t>
            </a:r>
            <a:r>
              <a:rPr lang="en-US" sz="3200" dirty="0"/>
              <a:t>)</a:t>
            </a:r>
          </a:p>
        </p:txBody>
      </p:sp>
      <p:pic>
        <p:nvPicPr>
          <p:cNvPr id="1026" name="Picture 2" descr="https://upload.wikimedia.org/wikipedia/en/c/c2/The_Webreep_Mo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6644" y="1768475"/>
            <a:ext cx="9906000" cy="91875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943138" y="10771368"/>
            <a:ext cx="3732817" cy="369332"/>
          </a:xfrm>
          <a:prstGeom prst="rect">
            <a:avLst/>
          </a:prstGeom>
        </p:spPr>
        <p:txBody>
          <a:bodyPr wrap="none">
            <a:spAutoFit/>
          </a:bodyPr>
          <a:lstStyle/>
          <a:p>
            <a:r>
              <a:rPr lang="en-US" dirty="0">
                <a:solidFill>
                  <a:srgbClr val="222222"/>
                </a:solidFill>
                <a:latin typeface="Arial" panose="020B0604020202020204" pitchFamily="34" charset="0"/>
              </a:rPr>
              <a:t>The </a:t>
            </a:r>
            <a:r>
              <a:rPr lang="en-US" dirty="0" err="1">
                <a:solidFill>
                  <a:srgbClr val="222222"/>
                </a:solidFill>
                <a:latin typeface="Arial" panose="020B0604020202020204" pitchFamily="34" charset="0"/>
              </a:rPr>
              <a:t>Webreep</a:t>
            </a:r>
            <a:r>
              <a:rPr lang="en-US" dirty="0">
                <a:solidFill>
                  <a:srgbClr val="222222"/>
                </a:solidFill>
                <a:latin typeface="Arial" panose="020B0604020202020204" pitchFamily="34" charset="0"/>
              </a:rPr>
              <a:t> Model (Coker, 2007)</a:t>
            </a:r>
            <a:endParaRPr lang="en-US" dirty="0"/>
          </a:p>
        </p:txBody>
      </p:sp>
    </p:spTree>
    <p:extLst>
      <p:ext uri="{BB962C8B-B14F-4D97-AF65-F5344CB8AC3E}">
        <p14:creationId xmlns:p14="http://schemas.microsoft.com/office/powerpoint/2010/main" val="11337201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5899" y="31082"/>
            <a:ext cx="6154826" cy="584775"/>
          </a:xfrm>
          <a:prstGeom prst="rect">
            <a:avLst/>
          </a:prstGeom>
        </p:spPr>
        <p:txBody>
          <a:bodyPr wrap="none">
            <a:spAutoFit/>
          </a:bodyPr>
          <a:lstStyle/>
          <a:p>
            <a:r>
              <a:rPr lang="en-US" sz="3200" dirty="0" err="1"/>
              <a:t>WebQual</a:t>
            </a:r>
            <a:r>
              <a:rPr lang="en-US" sz="3200" dirty="0"/>
              <a:t> Constructs' </a:t>
            </a:r>
            <a:r>
              <a:rPr lang="en-US" sz="3200" dirty="0" smtClean="0"/>
              <a:t>Sources</a:t>
            </a:r>
            <a:r>
              <a:rPr lang="lv-LV" sz="3200" dirty="0" smtClean="0"/>
              <a:t>(1)</a:t>
            </a:r>
            <a:endParaRPr lang="en-US" sz="3200" dirty="0"/>
          </a:p>
        </p:txBody>
      </p:sp>
      <p:sp>
        <p:nvSpPr>
          <p:cNvPr id="3" name="Rectangle 2"/>
          <p:cNvSpPr/>
          <p:nvPr/>
        </p:nvSpPr>
        <p:spPr>
          <a:xfrm>
            <a:off x="223044" y="10920654"/>
            <a:ext cx="19354800" cy="388696"/>
          </a:xfrm>
          <a:prstGeom prst="rect">
            <a:avLst/>
          </a:prstGeom>
        </p:spPr>
        <p:txBody>
          <a:bodyPr wrap="square">
            <a:spAutoFit/>
          </a:bodyPr>
          <a:lstStyle/>
          <a:p>
            <a:pPr>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Loiacono</a:t>
            </a:r>
            <a:r>
              <a:rPr lang="en-US" dirty="0">
                <a:latin typeface="Calibri" panose="020F0502020204030204" pitchFamily="34" charset="0"/>
                <a:ea typeface="Calibri" panose="020F0502020204030204" pitchFamily="34" charset="0"/>
                <a:cs typeface="Times New Roman" panose="02020603050405020304" pitchFamily="18" charset="0"/>
              </a:rPr>
              <a:t>, E.T., Watson, R.T., </a:t>
            </a:r>
            <a:r>
              <a:rPr lang="en-US" dirty="0" err="1">
                <a:latin typeface="Calibri" panose="020F0502020204030204" pitchFamily="34" charset="0"/>
                <a:ea typeface="Calibri" panose="020F0502020204030204" pitchFamily="34" charset="0"/>
                <a:cs typeface="Times New Roman" panose="02020603050405020304" pitchFamily="18" charset="0"/>
              </a:rPr>
              <a:t>Goodhue,D</a:t>
            </a:r>
            <a:r>
              <a:rPr lang="en-US" dirty="0">
                <a:latin typeface="Calibri" panose="020F0502020204030204" pitchFamily="34" charset="0"/>
                <a:ea typeface="Calibri" panose="020F0502020204030204" pitchFamily="34" charset="0"/>
                <a:cs typeface="Times New Roman" panose="02020603050405020304" pitchFamily="18" charset="0"/>
              </a:rPr>
              <a:t>., L. </a:t>
            </a:r>
            <a:r>
              <a:rPr lang="en-US" dirty="0" err="1">
                <a:latin typeface="Calibri" panose="020F0502020204030204" pitchFamily="34" charset="0"/>
                <a:ea typeface="Calibri" panose="020F0502020204030204" pitchFamily="34" charset="0"/>
                <a:cs typeface="Times New Roman" panose="02020603050405020304" pitchFamily="18" charset="0"/>
              </a:rPr>
              <a:t>WebQual</a:t>
            </a:r>
            <a:r>
              <a:rPr lang="en-US" dirty="0">
                <a:latin typeface="Calibri" panose="020F0502020204030204" pitchFamily="34" charset="0"/>
                <a:ea typeface="Calibri" panose="020F0502020204030204" pitchFamily="34" charset="0"/>
                <a:cs typeface="Times New Roman" panose="02020603050405020304" pitchFamily="18" charset="0"/>
              </a:rPr>
              <a:t>™: A Measure of Web Site Quality.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http://citeseerx.ist.psu.edu/viewdoc/download?doi=10.1.1.86.4410&amp;rep=rep1&amp;type=pdf</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80571483"/>
              </p:ext>
            </p:extLst>
          </p:nvPr>
        </p:nvGraphicFramePr>
        <p:xfrm>
          <a:off x="680244" y="717188"/>
          <a:ext cx="17068800" cy="9494990"/>
        </p:xfrm>
        <a:graphic>
          <a:graphicData uri="http://schemas.openxmlformats.org/drawingml/2006/table">
            <a:tbl>
              <a:tblPr>
                <a:tableStyleId>{5940675A-B579-460E-94D1-54222C63F5DA}</a:tableStyleId>
              </a:tblPr>
              <a:tblGrid>
                <a:gridCol w="4444609">
                  <a:extLst>
                    <a:ext uri="{9D8B030D-6E8A-4147-A177-3AD203B41FA5}">
                      <a16:colId xmlns:a16="http://schemas.microsoft.com/office/drawing/2014/main" val="854296266"/>
                    </a:ext>
                  </a:extLst>
                </a:gridCol>
                <a:gridCol w="6237395">
                  <a:extLst>
                    <a:ext uri="{9D8B030D-6E8A-4147-A177-3AD203B41FA5}">
                      <a16:colId xmlns:a16="http://schemas.microsoft.com/office/drawing/2014/main" val="621572119"/>
                    </a:ext>
                  </a:extLst>
                </a:gridCol>
                <a:gridCol w="6386796">
                  <a:extLst>
                    <a:ext uri="{9D8B030D-6E8A-4147-A177-3AD203B41FA5}">
                      <a16:colId xmlns:a16="http://schemas.microsoft.com/office/drawing/2014/main" val="2997780287"/>
                    </a:ext>
                  </a:extLst>
                </a:gridCol>
              </a:tblGrid>
              <a:tr h="292424">
                <a:tc>
                  <a:txBody>
                    <a:bodyPr/>
                    <a:lstStyle/>
                    <a:p>
                      <a:pPr marL="393700">
                        <a:spcAft>
                          <a:spcPts val="0"/>
                        </a:spcAft>
                      </a:pPr>
                      <a:r>
                        <a:rPr lang="en-US" sz="2000" dirty="0" smtClean="0">
                          <a:effectLst/>
                        </a:rPr>
                        <a:t>Constructs</a:t>
                      </a:r>
                      <a:r>
                        <a:rPr lang="lv-LV" sz="2000" dirty="0" smtClean="0">
                          <a:effectLst/>
                        </a:rPr>
                        <a:t>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04800">
                        <a:spcAft>
                          <a:spcPts val="0"/>
                        </a:spcAft>
                      </a:pPr>
                      <a:r>
                        <a:rPr lang="en-US" sz="2000" dirty="0">
                          <a:effectLst/>
                        </a:rPr>
                        <a:t>Description of Concept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58800">
                        <a:spcAft>
                          <a:spcPts val="0"/>
                        </a:spcAft>
                      </a:pPr>
                      <a:r>
                        <a:rPr lang="en-US" sz="2000" dirty="0">
                          <a:effectLst/>
                        </a:rPr>
                        <a:t>Major Sources*</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23295976"/>
                  </a:ext>
                </a:extLst>
              </a:tr>
              <a:tr h="311980">
                <a:tc>
                  <a:txBody>
                    <a:bodyPr/>
                    <a:lstStyle/>
                    <a:p>
                      <a:pPr marL="76200">
                        <a:lnSpc>
                          <a:spcPts val="1080"/>
                        </a:lnSpc>
                        <a:spcAft>
                          <a:spcPts val="0"/>
                        </a:spcAft>
                      </a:pPr>
                      <a:r>
                        <a:rPr lang="en-US" sz="2000">
                          <a:effectLst/>
                        </a:rPr>
                        <a:t>Information quality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080"/>
                        </a:lnSpc>
                        <a:spcAft>
                          <a:spcPts val="0"/>
                        </a:spcAft>
                      </a:pPr>
                      <a:r>
                        <a:rPr lang="en-US" sz="2000">
                          <a:effectLst/>
                        </a:rPr>
                        <a:t>The concern that information provided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0"/>
                        </a:lnSpc>
                        <a:spcAft>
                          <a:spcPts val="0"/>
                        </a:spcAft>
                      </a:pPr>
                      <a:r>
                        <a:rPr lang="en-US" sz="2000">
                          <a:effectLst/>
                        </a:rPr>
                        <a:t>Katerattanakul and Siau, 1999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755936720"/>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en-US" sz="2000">
                          <a:effectLst/>
                        </a:rPr>
                        <a:t>is accurate, updated, and appropriate.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Strong et al., 1997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551951308"/>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Wang and Strong, 1996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39956846"/>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Baroudi and Orlinkowski, 1988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658262869"/>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Bailey and Pearson, 1983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636579304"/>
                  </a:ext>
                </a:extLst>
              </a:tr>
              <a:tr h="313602">
                <a:tc>
                  <a:txBody>
                    <a:bodyPr/>
                    <a:lstStyle/>
                    <a:p>
                      <a:pPr marL="76200">
                        <a:lnSpc>
                          <a:spcPts val="1085"/>
                        </a:lnSpc>
                        <a:spcAft>
                          <a:spcPts val="0"/>
                        </a:spcAft>
                      </a:pPr>
                      <a:r>
                        <a:rPr lang="en-US" sz="2000">
                          <a:effectLst/>
                        </a:rPr>
                        <a:t>Functional Fit-to-task**</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085"/>
                        </a:lnSpc>
                        <a:spcAft>
                          <a:spcPts val="0"/>
                        </a:spcAft>
                      </a:pPr>
                      <a:r>
                        <a:rPr lang="en-US" sz="2000">
                          <a:effectLst/>
                        </a:rPr>
                        <a:t>The extent to which users believe that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a:effectLst/>
                        </a:rPr>
                        <a:t>Davis, 1989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898978438"/>
                  </a:ext>
                </a:extLst>
              </a:tr>
              <a:tr h="381000">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en-US" sz="2000">
                          <a:effectLst/>
                        </a:rPr>
                        <a:t>the Web site meets their needs.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Franz and Robey, 1984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518225496"/>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130"/>
                        </a:lnSpc>
                        <a:spcAft>
                          <a:spcPts val="0"/>
                        </a:spcAft>
                      </a:pPr>
                      <a:r>
                        <a:rPr lang="en-US" sz="2000">
                          <a:effectLst/>
                        </a:rPr>
                        <a:t>Goodhue and Thompson, 1995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260937939"/>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Ives, et al., 1983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485355390"/>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Doll and Torkzadeh, 1988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391060243"/>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Todd and Benbasat, 1992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248996424"/>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Su, et al., 1998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642354139"/>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Harry, 1998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065652835"/>
                  </a:ext>
                </a:extLst>
              </a:tr>
              <a:tr h="356453">
                <a:tc>
                  <a:txBody>
                    <a:bodyPr/>
                    <a:lstStyle/>
                    <a:p>
                      <a:pPr marL="76200">
                        <a:lnSpc>
                          <a:spcPts val="1085"/>
                        </a:lnSpc>
                        <a:spcAft>
                          <a:spcPts val="0"/>
                        </a:spcAft>
                      </a:pPr>
                      <a:r>
                        <a:rPr lang="en-US" sz="2000">
                          <a:effectLst/>
                        </a:rPr>
                        <a:t>Tailored Communications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085"/>
                        </a:lnSpc>
                        <a:spcAft>
                          <a:spcPts val="0"/>
                        </a:spcAft>
                      </a:pPr>
                      <a:r>
                        <a:rPr lang="en-US" sz="2000">
                          <a:effectLst/>
                        </a:rPr>
                        <a:t>Communications can be tailored to</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a:effectLst/>
                        </a:rPr>
                        <a:t>Ghose and Dou, 1998 (MKT)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158428129"/>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en-US" sz="2000">
                          <a:effectLst/>
                        </a:rPr>
                        <a:t>meet the user’s needs.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Philport and Arbittier, 1997 (MKT)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654617550"/>
                  </a:ext>
                </a:extLst>
              </a:tr>
              <a:tr h="292424">
                <a:tc>
                  <a:txBody>
                    <a:bodyPr/>
                    <a:lstStyle/>
                    <a:p>
                      <a:pPr>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Marrelli, 1996 (POP)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009037307"/>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Hoffman et al., 1995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799089073"/>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Emerick, 1995 (MKT)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924627121"/>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Steuer, 1992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859691341"/>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130"/>
                        </a:lnSpc>
                        <a:spcAft>
                          <a:spcPts val="0"/>
                        </a:spcAft>
                      </a:pPr>
                      <a:r>
                        <a:rPr lang="en-US" sz="2000">
                          <a:effectLst/>
                        </a:rPr>
                        <a:t>Blattberg and Deighton, 1991 (MKT)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445135155"/>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Xie, et al., 1998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626210730"/>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dirty="0" err="1">
                          <a:effectLst/>
                        </a:rPr>
                        <a:t>Parasuraman</a:t>
                      </a:r>
                      <a:r>
                        <a:rPr lang="en-US" sz="2000" dirty="0">
                          <a:effectLst/>
                        </a:rPr>
                        <a:t>, et al., 1991 (MKT)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096336443"/>
                  </a:ext>
                </a:extLst>
              </a:tr>
              <a:tr h="450526">
                <a:tc>
                  <a:txBody>
                    <a:bodyPr/>
                    <a:lstStyle/>
                    <a:p>
                      <a:pPr marL="76200">
                        <a:lnSpc>
                          <a:spcPts val="1085"/>
                        </a:lnSpc>
                        <a:spcAft>
                          <a:spcPts val="0"/>
                        </a:spcAft>
                      </a:pPr>
                      <a:r>
                        <a:rPr lang="en-US" sz="2000" dirty="0">
                          <a:effectLst/>
                        </a:rPr>
                        <a:t>Trust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085"/>
                        </a:lnSpc>
                        <a:spcAft>
                          <a:spcPts val="0"/>
                        </a:spcAft>
                      </a:pPr>
                      <a:r>
                        <a:rPr lang="en-US" sz="2000">
                          <a:effectLst/>
                        </a:rPr>
                        <a:t>Secure communication and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dirty="0" err="1">
                          <a:effectLst/>
                        </a:rPr>
                        <a:t>Gruman</a:t>
                      </a:r>
                      <a:r>
                        <a:rPr lang="en-US" sz="2000" dirty="0">
                          <a:effectLst/>
                        </a:rPr>
                        <a:t>, 1999 (POP)</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145360747"/>
                  </a:ext>
                </a:extLst>
              </a:tr>
              <a:tr h="292424">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en-US" sz="2000">
                          <a:effectLst/>
                        </a:rPr>
                        <a:t>observance of information privacy.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Doney and Cannon, 1997 (MKT)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184537473"/>
                  </a:ext>
                </a:extLst>
              </a:tr>
              <a:tr h="52063">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Hoffman et al., 1999 (MIS)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029722731"/>
                  </a:ext>
                </a:extLst>
              </a:tr>
              <a:tr h="356863">
                <a:tc>
                  <a:txBody>
                    <a:bodyPr/>
                    <a:lstStyle/>
                    <a:p>
                      <a:pPr marL="76200">
                        <a:lnSpc>
                          <a:spcPts val="1085"/>
                        </a:lnSpc>
                        <a:spcAft>
                          <a:spcPts val="0"/>
                        </a:spcAft>
                      </a:pPr>
                      <a:r>
                        <a:rPr lang="en-US" sz="2000">
                          <a:effectLst/>
                        </a:rPr>
                        <a:t>Response Time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085"/>
                        </a:lnSpc>
                        <a:spcAft>
                          <a:spcPts val="0"/>
                        </a:spcAft>
                      </a:pPr>
                      <a:r>
                        <a:rPr lang="en-US" sz="2000">
                          <a:effectLst/>
                        </a:rPr>
                        <a:t>Time to get a response after a request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a:effectLst/>
                        </a:rPr>
                        <a:t>Shand, 1999 (POP)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095192836"/>
                  </a:ext>
                </a:extLst>
              </a:tr>
              <a:tr h="314166">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en-US" sz="2000">
                          <a:effectLst/>
                        </a:rPr>
                        <a:t>or an interaction with a Web site.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Machlis, 1999 (POP)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000936703"/>
                  </a:ext>
                </a:extLst>
              </a:tr>
              <a:tr h="292424">
                <a:tc>
                  <a:txBody>
                    <a:bodyPr/>
                    <a:lstStyle/>
                    <a:p>
                      <a:pPr>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dirty="0">
                          <a:effectLst/>
                        </a:rPr>
                        <a:t>Seybold, 1998 (POP/MKT)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085909126"/>
                  </a:ext>
                </a:extLst>
              </a:tr>
              <a:tr h="292424">
                <a:tc>
                  <a:txBody>
                    <a:bodyPr/>
                    <a:lstStyle/>
                    <a:p>
                      <a:pPr>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206987289"/>
                  </a:ext>
                </a:extLst>
              </a:tr>
            </a:tbl>
          </a:graphicData>
        </a:graphic>
      </p:graphicFrame>
      <p:sp>
        <p:nvSpPr>
          <p:cNvPr id="7" name="Rectangle 6"/>
          <p:cNvSpPr/>
          <p:nvPr/>
        </p:nvSpPr>
        <p:spPr>
          <a:xfrm>
            <a:off x="12770725" y="10275900"/>
            <a:ext cx="7334963" cy="769441"/>
          </a:xfrm>
          <a:prstGeom prst="rect">
            <a:avLst/>
          </a:prstGeom>
        </p:spPr>
        <p:txBody>
          <a:bodyPr wrap="square">
            <a:spAutoFit/>
          </a:bodyPr>
          <a:lstStyle/>
          <a:p>
            <a:r>
              <a:rPr lang="en-US" sz="1100" dirty="0">
                <a:latin typeface="TimesNewRomanPSMT"/>
              </a:rPr>
              <a:t>*Not an exhaustive list. Items in this column should be viewed as representative. MIS = MIS (&amp; Information Science)</a:t>
            </a:r>
          </a:p>
          <a:p>
            <a:r>
              <a:rPr lang="en-US" sz="1100" dirty="0">
                <a:latin typeface="TimesNewRomanPSMT"/>
              </a:rPr>
              <a:t>Literature Review, MKT = Marketing Literature Review, POP = Popular Press, &amp; EXPL = Exploratory Research.</a:t>
            </a:r>
          </a:p>
          <a:p>
            <a:r>
              <a:rPr lang="en-US" sz="1100" dirty="0">
                <a:latin typeface="TimesNewRomanPSMT"/>
              </a:rPr>
              <a:t>**Due to analysis described later in the paper Information quality &amp; Fit-to-task were collapsed into one construct.</a:t>
            </a:r>
          </a:p>
          <a:p>
            <a:r>
              <a:rPr lang="en-US" sz="1100" dirty="0">
                <a:latin typeface="TimesNewRomanPSMT"/>
              </a:rPr>
              <a:t>***As explained in text multiple interaction Customer service measures are not yet included in </a:t>
            </a:r>
            <a:r>
              <a:rPr lang="en-US" sz="1100" dirty="0" err="1">
                <a:latin typeface="TimesNewRomanPSMT"/>
              </a:rPr>
              <a:t>WebQual</a:t>
            </a:r>
            <a:endParaRPr lang="en-US" sz="1100" dirty="0"/>
          </a:p>
        </p:txBody>
      </p:sp>
    </p:spTree>
    <p:extLst>
      <p:ext uri="{BB962C8B-B14F-4D97-AF65-F5344CB8AC3E}">
        <p14:creationId xmlns:p14="http://schemas.microsoft.com/office/powerpoint/2010/main" val="2658185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824426"/>
              </p:ext>
            </p:extLst>
          </p:nvPr>
        </p:nvGraphicFramePr>
        <p:xfrm>
          <a:off x="527844" y="438984"/>
          <a:ext cx="19126200" cy="10892135"/>
        </p:xfrm>
        <a:graphic>
          <a:graphicData uri="http://schemas.openxmlformats.org/drawingml/2006/table">
            <a:tbl>
              <a:tblPr>
                <a:tableStyleId>{5940675A-B579-460E-94D1-54222C63F5DA}</a:tableStyleId>
              </a:tblPr>
              <a:tblGrid>
                <a:gridCol w="3810000">
                  <a:extLst>
                    <a:ext uri="{9D8B030D-6E8A-4147-A177-3AD203B41FA5}">
                      <a16:colId xmlns:a16="http://schemas.microsoft.com/office/drawing/2014/main" val="4234348466"/>
                    </a:ext>
                  </a:extLst>
                </a:gridCol>
                <a:gridCol w="6477000">
                  <a:extLst>
                    <a:ext uri="{9D8B030D-6E8A-4147-A177-3AD203B41FA5}">
                      <a16:colId xmlns:a16="http://schemas.microsoft.com/office/drawing/2014/main" val="117164191"/>
                    </a:ext>
                  </a:extLst>
                </a:gridCol>
                <a:gridCol w="8839200">
                  <a:extLst>
                    <a:ext uri="{9D8B030D-6E8A-4147-A177-3AD203B41FA5}">
                      <a16:colId xmlns:a16="http://schemas.microsoft.com/office/drawing/2014/main" val="1776884363"/>
                    </a:ext>
                  </a:extLst>
                </a:gridCol>
              </a:tblGrid>
              <a:tr h="255469">
                <a:tc>
                  <a:txBody>
                    <a:bodyPr/>
                    <a:lstStyle/>
                    <a:p>
                      <a:pPr marL="76200">
                        <a:lnSpc>
                          <a:spcPct val="100000"/>
                        </a:lnSpc>
                        <a:spcAft>
                          <a:spcPts val="0"/>
                        </a:spcAft>
                      </a:pPr>
                      <a:r>
                        <a:rPr lang="en-US" sz="1600" dirty="0">
                          <a:effectLst/>
                        </a:rPr>
                        <a:t>Ease of Understanding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Easy to read and understand.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Davis, 1989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321390206"/>
                  </a:ext>
                </a:extLst>
              </a:tr>
              <a:tr h="255469">
                <a:tc>
                  <a:txBody>
                    <a:bodyPr/>
                    <a:lstStyle/>
                    <a:p>
                      <a:pPr>
                        <a:lnSpc>
                          <a:spcPct val="10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dirty="0">
                          <a:effectLst/>
                        </a:rPr>
                        <a:t>Kotler, 1973 (MKT)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050042191"/>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390983990"/>
                  </a:ext>
                </a:extLst>
              </a:tr>
              <a:tr h="130100">
                <a:tc>
                  <a:txBody>
                    <a:bodyPr/>
                    <a:lstStyle/>
                    <a:p>
                      <a:pPr marL="76200">
                        <a:lnSpc>
                          <a:spcPct val="100000"/>
                        </a:lnSpc>
                        <a:spcAft>
                          <a:spcPts val="0"/>
                        </a:spcAft>
                      </a:pPr>
                      <a:r>
                        <a:rPr lang="en-US" sz="1600">
                          <a:effectLst/>
                        </a:rPr>
                        <a:t>Intuitive Operations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Easy to operate and navigate.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Davis, 1989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676424764"/>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Benbunan-Fich, 2001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906390863"/>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Moschella, 1998 (POP)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061268829"/>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Radcliffe 1998 (POP)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03171851"/>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dirty="0">
                          <a:effectLst/>
                        </a:rPr>
                        <a:t>Nielsen, 1997 (POP)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004850668"/>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38520934"/>
                  </a:ext>
                </a:extLst>
              </a:tr>
              <a:tr h="130100">
                <a:tc>
                  <a:txBody>
                    <a:bodyPr/>
                    <a:lstStyle/>
                    <a:p>
                      <a:pPr marL="76200">
                        <a:lnSpc>
                          <a:spcPct val="100000"/>
                        </a:lnSpc>
                        <a:spcAft>
                          <a:spcPts val="0"/>
                        </a:spcAft>
                      </a:pPr>
                      <a:r>
                        <a:rPr lang="en-US" sz="1600">
                          <a:effectLst/>
                        </a:rPr>
                        <a:t>Visual Appeal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The aesthetics Web site.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Geissler, et al. 1999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115667073"/>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Elliot and Speck, 1998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858584240"/>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dirty="0">
                          <a:effectLst/>
                        </a:rPr>
                        <a:t>Ha and </a:t>
                      </a:r>
                      <a:r>
                        <a:rPr lang="en-US" sz="1600" dirty="0" err="1">
                          <a:effectLst/>
                        </a:rPr>
                        <a:t>Litmam</a:t>
                      </a:r>
                      <a:r>
                        <a:rPr lang="en-US" sz="1600" dirty="0">
                          <a:effectLst/>
                        </a:rPr>
                        <a:t>, 1997 (MKT)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290271659"/>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281882308"/>
                  </a:ext>
                </a:extLst>
              </a:tr>
              <a:tr h="130100">
                <a:tc>
                  <a:txBody>
                    <a:bodyPr/>
                    <a:lstStyle/>
                    <a:p>
                      <a:pPr marL="76200">
                        <a:lnSpc>
                          <a:spcPct val="100000"/>
                        </a:lnSpc>
                        <a:spcAft>
                          <a:spcPts val="0"/>
                        </a:spcAft>
                      </a:pPr>
                      <a:r>
                        <a:rPr lang="en-US" sz="1600">
                          <a:effectLst/>
                        </a:rPr>
                        <a:t>Innovativeness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The creativity and uniqueness of 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Eighmey, 1997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324321539"/>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Web site.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Aaker and Stayman, 1990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279464463"/>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Ducoffe, 1995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057197321"/>
                  </a:ext>
                </a:extLst>
              </a:tr>
              <a:tr h="130100">
                <a:tc>
                  <a:txBody>
                    <a:bodyPr/>
                    <a:lstStyle/>
                    <a:p>
                      <a:pPr marL="76200">
                        <a:lnSpc>
                          <a:spcPct val="100000"/>
                        </a:lnSpc>
                        <a:spcAft>
                          <a:spcPts val="0"/>
                        </a:spcAft>
                      </a:pPr>
                      <a:r>
                        <a:rPr lang="en-US" sz="1600">
                          <a:effectLst/>
                        </a:rPr>
                        <a:t>Emotional Appeal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The emotional affect of using the Web</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Novak and Hoffman, 1997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411437095"/>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site and intensity of involvement.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Hoffman et al., 1996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717714580"/>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Hoffman and Novak, 1996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751184520"/>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Ellis, et al., 1994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630812387"/>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LeFevre, 1988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704976804"/>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Csikszentmihalyi, 1977, 1990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834084052"/>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Richins, 1997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905624371"/>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De Pelsmacker and Van Den Bergh,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559232011"/>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dirty="0">
                          <a:effectLst/>
                        </a:rPr>
                        <a:t>1997 (MKT)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249679554"/>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513111501"/>
                  </a:ext>
                </a:extLst>
              </a:tr>
              <a:tr h="130100">
                <a:tc>
                  <a:txBody>
                    <a:bodyPr/>
                    <a:lstStyle/>
                    <a:p>
                      <a:pPr marL="76200">
                        <a:lnSpc>
                          <a:spcPct val="100000"/>
                        </a:lnSpc>
                        <a:spcAft>
                          <a:spcPts val="0"/>
                        </a:spcAft>
                      </a:pPr>
                      <a:r>
                        <a:rPr lang="en-US" sz="1600">
                          <a:effectLst/>
                        </a:rPr>
                        <a:t>Consistent Image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The Web site does not create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Watson et al., 2000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266518955"/>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dissonance for the user by an image in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James and Alman, 1996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098393281"/>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compatible with that projected by the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Resnik and Stern, 1977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91212056"/>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firm through other media.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Machlis, 1999 (POP)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644093521"/>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dirty="0">
                          <a:effectLst/>
                        </a:rPr>
                        <a:t>Seybold, 1998 (POP/MKT)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100005329"/>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141581523"/>
                  </a:ext>
                </a:extLst>
              </a:tr>
              <a:tr h="130100">
                <a:tc>
                  <a:txBody>
                    <a:bodyPr/>
                    <a:lstStyle/>
                    <a:p>
                      <a:pPr marL="76200">
                        <a:lnSpc>
                          <a:spcPct val="100000"/>
                        </a:lnSpc>
                        <a:spcAft>
                          <a:spcPts val="0"/>
                        </a:spcAft>
                      </a:pPr>
                      <a:r>
                        <a:rPr lang="en-US" sz="1600">
                          <a:effectLst/>
                        </a:rPr>
                        <a:t>On-line Completeness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Allowing all or most necessary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dirty="0">
                          <a:effectLst/>
                        </a:rPr>
                        <a:t>Seybold, 1998 (POP/MKT)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202003362"/>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transactions to be completed on-line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240060352"/>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(e.g., purchasing over the Web site).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626045748"/>
                  </a:ext>
                </a:extLst>
              </a:tr>
              <a:tr h="130100">
                <a:tc>
                  <a:txBody>
                    <a:bodyPr/>
                    <a:lstStyle/>
                    <a:p>
                      <a:pPr marL="76200">
                        <a:lnSpc>
                          <a:spcPct val="100000"/>
                        </a:lnSpc>
                        <a:spcAft>
                          <a:spcPts val="0"/>
                        </a:spcAft>
                      </a:pPr>
                      <a:r>
                        <a:rPr lang="en-US" sz="1600">
                          <a:effectLst/>
                        </a:rPr>
                        <a:t>Relative Advantage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Equivalent or better than other means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Moore and Benbasat, 1991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766123223"/>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of interacting with the company.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Rogers, 1982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602062210"/>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dirty="0">
                          <a:effectLst/>
                        </a:rPr>
                        <a:t>Seybold, 1998 (POP/MKT)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821805431"/>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951022285"/>
                  </a:ext>
                </a:extLst>
              </a:tr>
              <a:tr h="130100">
                <a:tc>
                  <a:txBody>
                    <a:bodyPr/>
                    <a:lstStyle/>
                    <a:p>
                      <a:pPr marL="76200">
                        <a:lnSpc>
                          <a:spcPct val="100000"/>
                        </a:lnSpc>
                        <a:spcAft>
                          <a:spcPts val="0"/>
                        </a:spcAft>
                      </a:pPr>
                      <a:r>
                        <a:rPr lang="en-US" sz="1600">
                          <a:effectLst/>
                        </a:rPr>
                        <a:t>Customer Service***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The response to customer inquiries,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Kaynama and Black, 2000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036464154"/>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comments, and feedback when such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Xie, et al., 1998 (MIS)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889532614"/>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dirty="0">
                          <a:effectLst/>
                        </a:rPr>
                        <a:t>response requires more than one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ct val="100000"/>
                        </a:lnSpc>
                        <a:spcAft>
                          <a:spcPts val="0"/>
                        </a:spcAft>
                      </a:pPr>
                      <a:r>
                        <a:rPr lang="en-US" sz="1600">
                          <a:effectLst/>
                        </a:rPr>
                        <a:t>Parasuraman, et al., 1991 (MKT)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406788877"/>
                  </a:ext>
                </a:extLst>
              </a:tr>
              <a:tr h="255469">
                <a:tc>
                  <a:txBody>
                    <a:bodyPr/>
                    <a:lstStyle/>
                    <a:p>
                      <a:pPr>
                        <a:lnSpc>
                          <a:spcPct val="100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ct val="100000"/>
                        </a:lnSpc>
                        <a:spcAft>
                          <a:spcPts val="0"/>
                        </a:spcAft>
                      </a:pPr>
                      <a:r>
                        <a:rPr lang="en-US" sz="1600">
                          <a:effectLst/>
                        </a:rPr>
                        <a:t>interaction.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nSpc>
                          <a:spcPct val="10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104140272"/>
                  </a:ext>
                </a:extLst>
              </a:tr>
            </a:tbl>
          </a:graphicData>
        </a:graphic>
      </p:graphicFrame>
      <p:sp>
        <p:nvSpPr>
          <p:cNvPr id="3" name="Rectangle 2"/>
          <p:cNvSpPr/>
          <p:nvPr/>
        </p:nvSpPr>
        <p:spPr>
          <a:xfrm>
            <a:off x="8071644" y="0"/>
            <a:ext cx="5423216" cy="523220"/>
          </a:xfrm>
          <a:prstGeom prst="rect">
            <a:avLst/>
          </a:prstGeom>
        </p:spPr>
        <p:txBody>
          <a:bodyPr wrap="none">
            <a:spAutoFit/>
          </a:bodyPr>
          <a:lstStyle/>
          <a:p>
            <a:r>
              <a:rPr lang="en-US" sz="2800" dirty="0" err="1"/>
              <a:t>WebQual</a:t>
            </a:r>
            <a:r>
              <a:rPr lang="en-US" sz="2800" dirty="0"/>
              <a:t> Constructs' Sources</a:t>
            </a:r>
            <a:r>
              <a:rPr lang="lv-LV" sz="2800" dirty="0" smtClean="0"/>
              <a:t>(2)</a:t>
            </a:r>
            <a:endParaRPr lang="en-US" sz="2800" dirty="0"/>
          </a:p>
        </p:txBody>
      </p:sp>
      <p:sp>
        <p:nvSpPr>
          <p:cNvPr id="4" name="Rectangle 3"/>
          <p:cNvSpPr/>
          <p:nvPr/>
        </p:nvSpPr>
        <p:spPr>
          <a:xfrm>
            <a:off x="14548644" y="10832258"/>
            <a:ext cx="5410200" cy="454612"/>
          </a:xfrm>
          <a:prstGeom prst="rect">
            <a:avLst/>
          </a:prstGeom>
        </p:spPr>
        <p:txBody>
          <a:bodyPr wrap="square">
            <a:spAutoFit/>
          </a:bodyPr>
          <a:lstStyle/>
          <a:p>
            <a:pPr>
              <a:lnSpc>
                <a:spcPct val="107000"/>
              </a:lnSpc>
              <a:spcAft>
                <a:spcPts val="8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Loiacono</a:t>
            </a:r>
            <a:r>
              <a:rPr lang="en-US" sz="1100" dirty="0">
                <a:latin typeface="Calibri" panose="020F0502020204030204" pitchFamily="34" charset="0"/>
                <a:ea typeface="Calibri" panose="020F0502020204030204" pitchFamily="34" charset="0"/>
                <a:cs typeface="Times New Roman" panose="02020603050405020304" pitchFamily="18" charset="0"/>
              </a:rPr>
              <a:t>, E.T., Watson, R.T., </a:t>
            </a:r>
            <a:r>
              <a:rPr lang="en-US" sz="1100" dirty="0" err="1">
                <a:latin typeface="Calibri" panose="020F0502020204030204" pitchFamily="34" charset="0"/>
                <a:ea typeface="Calibri" panose="020F0502020204030204" pitchFamily="34" charset="0"/>
                <a:cs typeface="Times New Roman" panose="02020603050405020304" pitchFamily="18" charset="0"/>
              </a:rPr>
              <a:t>Goodhue,D</a:t>
            </a:r>
            <a:r>
              <a:rPr lang="en-US" sz="1100" dirty="0">
                <a:latin typeface="Calibri" panose="020F0502020204030204" pitchFamily="34" charset="0"/>
                <a:ea typeface="Calibri" panose="020F0502020204030204" pitchFamily="34" charset="0"/>
                <a:cs typeface="Times New Roman" panose="02020603050405020304" pitchFamily="18" charset="0"/>
              </a:rPr>
              <a:t>., L. </a:t>
            </a:r>
            <a:r>
              <a:rPr lang="en-US" sz="1100" dirty="0" err="1">
                <a:latin typeface="Calibri" panose="020F0502020204030204" pitchFamily="34" charset="0"/>
                <a:ea typeface="Calibri" panose="020F0502020204030204" pitchFamily="34" charset="0"/>
                <a:cs typeface="Times New Roman" panose="02020603050405020304" pitchFamily="18" charset="0"/>
              </a:rPr>
              <a:t>WebQual</a:t>
            </a:r>
            <a:r>
              <a:rPr lang="en-US" sz="1100" dirty="0">
                <a:latin typeface="Calibri" panose="020F0502020204030204" pitchFamily="34" charset="0"/>
                <a:ea typeface="Calibri" panose="020F0502020204030204" pitchFamily="34" charset="0"/>
                <a:cs typeface="Times New Roman" panose="02020603050405020304" pitchFamily="18" charset="0"/>
              </a:rPr>
              <a:t>™: A Measure of Web Site Quality. </a:t>
            </a:r>
            <a:r>
              <a:rPr lang="en-US" sz="11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http://citeseerx.ist.psu.edu/viewdoc/download?doi=10.1.1.86.4410&amp;rep=rep1&amp;type=pdf</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669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42244" y="-288925"/>
            <a:ext cx="15577345" cy="914400"/>
          </a:xfrm>
        </p:spPr>
        <p:txBody>
          <a:bodyPr/>
          <a:lstStyle/>
          <a:p>
            <a:r>
              <a:rPr lang="en-US" sz="4000" b="0" dirty="0" err="1">
                <a:solidFill>
                  <a:schemeClr val="tx1"/>
                </a:solidFill>
              </a:rPr>
              <a:t>WebQual</a:t>
            </a:r>
            <a:r>
              <a:rPr lang="en-US" sz="4000" b="0" dirty="0">
                <a:solidFill>
                  <a:schemeClr val="tx1"/>
                </a:solidFill>
              </a:rPr>
              <a:t> Items by </a:t>
            </a:r>
            <a:r>
              <a:rPr lang="en-US" sz="4000" b="0" dirty="0" smtClean="0">
                <a:solidFill>
                  <a:schemeClr val="tx1"/>
                </a:solidFill>
              </a:rPr>
              <a:t>Construct</a:t>
            </a:r>
            <a:r>
              <a:rPr lang="lv-LV" sz="4000" b="0" dirty="0" smtClean="0">
                <a:solidFill>
                  <a:schemeClr val="tx1"/>
                </a:solidFill>
              </a:rPr>
              <a:t>(1)</a:t>
            </a:r>
            <a:endParaRPr lang="en-US" sz="4000" dirty="0">
              <a:solidFill>
                <a:schemeClr val="tx1"/>
              </a:solidFill>
            </a:endParaRPr>
          </a:p>
        </p:txBody>
      </p:sp>
      <p:pic>
        <p:nvPicPr>
          <p:cNvPr id="4" name="Picture 3"/>
          <p:cNvPicPr>
            <a:picLocks noChangeAspect="1"/>
          </p:cNvPicPr>
          <p:nvPr/>
        </p:nvPicPr>
        <p:blipFill>
          <a:blip r:embed="rId2"/>
          <a:stretch>
            <a:fillRect/>
          </a:stretch>
        </p:blipFill>
        <p:spPr>
          <a:xfrm>
            <a:off x="3042445" y="854075"/>
            <a:ext cx="11242332" cy="10455275"/>
          </a:xfrm>
          <a:prstGeom prst="rect">
            <a:avLst/>
          </a:prstGeom>
        </p:spPr>
      </p:pic>
      <p:sp>
        <p:nvSpPr>
          <p:cNvPr id="5" name="Rectangle 4"/>
          <p:cNvSpPr/>
          <p:nvPr/>
        </p:nvSpPr>
        <p:spPr>
          <a:xfrm>
            <a:off x="14309701" y="10302875"/>
            <a:ext cx="5588183" cy="830997"/>
          </a:xfrm>
          <a:prstGeom prst="rect">
            <a:avLst/>
          </a:prstGeom>
        </p:spPr>
        <p:txBody>
          <a:bodyPr wrap="square">
            <a:spAutoFit/>
          </a:bodyPr>
          <a:lstStyle/>
          <a:p>
            <a:pPr algn="just">
              <a:spcAft>
                <a:spcPts val="0"/>
              </a:spcAft>
            </a:pPr>
            <a:r>
              <a:rPr lang="en-US" sz="1200" dirty="0" err="1">
                <a:latin typeface="Times New Roman" panose="02020603050405020304" pitchFamily="18" charset="0"/>
                <a:ea typeface="Calibri" panose="020F0502020204030204" pitchFamily="34" charset="0"/>
                <a:cs typeface="Arial" panose="020B0604020202020204" pitchFamily="34" charset="0"/>
              </a:rPr>
              <a:t>Loiacono</a:t>
            </a:r>
            <a:r>
              <a:rPr lang="en-US" sz="1200" dirty="0">
                <a:latin typeface="Times New Roman" panose="02020603050405020304" pitchFamily="18" charset="0"/>
                <a:ea typeface="Calibri" panose="020F0502020204030204" pitchFamily="34" charset="0"/>
                <a:cs typeface="Arial" panose="020B0604020202020204" pitchFamily="34" charset="0"/>
              </a:rPr>
              <a:t>, E.T., </a:t>
            </a:r>
            <a:r>
              <a:rPr lang="en-US" sz="1200" dirty="0">
                <a:latin typeface="Times New Roman" panose="02020603050405020304" pitchFamily="18" charset="0"/>
                <a:ea typeface="Times New Roman" panose="02020603050405020304" pitchFamily="18" charset="0"/>
                <a:cs typeface="Arial" panose="020B0604020202020204" pitchFamily="34" charset="0"/>
              </a:rPr>
              <a:t>Watson, R.T.,</a:t>
            </a:r>
            <a:r>
              <a:rPr lang="en-US" sz="1200" dirty="0">
                <a:latin typeface="Times New Roman" panose="02020603050405020304" pitchFamily="18" charset="0"/>
                <a:ea typeface="Calibri" panose="020F0502020204030204" pitchFamily="34" charset="0"/>
                <a:cs typeface="Arial" panose="020B0604020202020204" pitchFamily="34" charset="0"/>
              </a:rPr>
              <a:t> </a:t>
            </a:r>
            <a:r>
              <a:rPr lang="en-US" sz="1200" dirty="0" err="1">
                <a:latin typeface="Times New Roman" panose="02020603050405020304" pitchFamily="18" charset="0"/>
                <a:ea typeface="Calibri" panose="020F0502020204030204" pitchFamily="34" charset="0"/>
                <a:cs typeface="Arial" panose="020B0604020202020204" pitchFamily="34" charset="0"/>
              </a:rPr>
              <a:t>Goodhue,D</a:t>
            </a:r>
            <a:r>
              <a:rPr lang="en-US" sz="1200" dirty="0">
                <a:latin typeface="Times New Roman" panose="02020603050405020304" pitchFamily="18" charset="0"/>
                <a:ea typeface="Calibri" panose="020F0502020204030204" pitchFamily="34" charset="0"/>
                <a:cs typeface="Arial" panose="020B0604020202020204" pitchFamily="34" charset="0"/>
              </a:rPr>
              <a:t>., L. WEBQUAL: A MEASURE OF WEBSITE QUALITY. </a:t>
            </a:r>
            <a:r>
              <a:rPr lang="en-US" sz="1200"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3"/>
              </a:rPr>
              <a:t>https://www.researchgate.net/publication/313001568_WEBQUAL_A_measure_of_website_quality_2002_Marketing_Educators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5046392" y="854075"/>
            <a:ext cx="4114800" cy="8402300"/>
          </a:xfrm>
          <a:prstGeom prst="rect">
            <a:avLst/>
          </a:prstGeom>
        </p:spPr>
        <p:txBody>
          <a:bodyPr wrap="square">
            <a:spAutoFit/>
          </a:bodyPr>
          <a:lstStyle/>
          <a:p>
            <a:pPr>
              <a:spcAft>
                <a:spcPts val="0"/>
              </a:spcAft>
            </a:pPr>
            <a:r>
              <a:rPr lang="en-US" sz="3600" dirty="0" err="1">
                <a:latin typeface="Calibri" panose="020F0502020204030204" pitchFamily="34" charset="0"/>
                <a:ea typeface="Calibri" panose="020F0502020204030204" pitchFamily="34" charset="0"/>
                <a:cs typeface="Arial" panose="020B0604020202020204" pitchFamily="34" charset="0"/>
              </a:rPr>
              <a:t>Deiviss</a:t>
            </a:r>
            <a:r>
              <a:rPr lang="en-US" sz="3600" dirty="0">
                <a:latin typeface="Calibri" panose="020F0502020204030204" pitchFamily="34" charset="0"/>
                <a:ea typeface="Calibri" panose="020F0502020204030204" pitchFamily="34" charset="0"/>
                <a:cs typeface="Arial" panose="020B0604020202020204" pitchFamily="34" charset="0"/>
              </a:rPr>
              <a:t> (1989) </a:t>
            </a:r>
            <a:r>
              <a:rPr lang="en-US" sz="3600" dirty="0" err="1">
                <a:latin typeface="Calibri" panose="020F0502020204030204" pitchFamily="34" charset="0"/>
                <a:ea typeface="Calibri" panose="020F0502020204030204" pitchFamily="34" charset="0"/>
                <a:cs typeface="Arial" panose="020B0604020202020204" pitchFamily="34" charset="0"/>
              </a:rPr>
              <a:t>izveidoja</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tehnoloģiju</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pieņemšanas</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modeli</a:t>
            </a:r>
            <a:r>
              <a:rPr lang="en-US" sz="3600" dirty="0">
                <a:latin typeface="Calibri" panose="020F0502020204030204" pitchFamily="34" charset="0"/>
                <a:ea typeface="Calibri" panose="020F0502020204030204" pitchFamily="34" charset="0"/>
                <a:cs typeface="Arial" panose="020B0604020202020204" pitchFamily="34" charset="0"/>
              </a:rPr>
              <a:t> (TAM -Technology Acceptance Model). </a:t>
            </a:r>
            <a:r>
              <a:rPr lang="en-US" sz="3600" dirty="0" err="1">
                <a:latin typeface="Calibri" panose="020F0502020204030204" pitchFamily="34" charset="0"/>
                <a:ea typeface="Calibri" panose="020F0502020204030204" pitchFamily="34" charset="0"/>
                <a:cs typeface="Arial" panose="020B0604020202020204" pitchFamily="34" charset="0"/>
              </a:rPr>
              <a:t>Deiviss</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apgalvoja</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ka</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izmantojot</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datortehnoloģijas</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klientu</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uzvedības</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prognozēšanā</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dominē</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divi</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uzskati</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uzvedībā</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uztvertā</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lietošanas</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vienkāršība</a:t>
            </a:r>
            <a:r>
              <a:rPr lang="en-US" sz="3600" dirty="0">
                <a:latin typeface="Calibri" panose="020F0502020204030204" pitchFamily="34" charset="0"/>
                <a:ea typeface="Calibri" panose="020F0502020204030204" pitchFamily="34" charset="0"/>
                <a:cs typeface="Arial" panose="020B0604020202020204" pitchFamily="34" charset="0"/>
              </a:rPr>
              <a:t> un </a:t>
            </a:r>
            <a:r>
              <a:rPr lang="en-US" sz="3600" dirty="0" err="1">
                <a:latin typeface="Calibri" panose="020F0502020204030204" pitchFamily="34" charset="0"/>
                <a:ea typeface="Calibri" panose="020F0502020204030204" pitchFamily="34" charset="0"/>
                <a:cs typeface="Arial" panose="020B0604020202020204" pitchFamily="34" charset="0"/>
              </a:rPr>
              <a:t>uztvertā</a:t>
            </a:r>
            <a:r>
              <a:rPr lang="en-US" sz="3600" dirty="0">
                <a:latin typeface="Calibri" panose="020F0502020204030204" pitchFamily="34" charset="0"/>
                <a:ea typeface="Calibri" panose="020F0502020204030204" pitchFamily="34" charset="0"/>
                <a:cs typeface="Arial" panose="020B0604020202020204" pitchFamily="34" charset="0"/>
              </a:rPr>
              <a:t> </a:t>
            </a:r>
            <a:r>
              <a:rPr lang="en-US" sz="3600" dirty="0" err="1">
                <a:latin typeface="Calibri" panose="020F0502020204030204" pitchFamily="34" charset="0"/>
                <a:ea typeface="Calibri" panose="020F0502020204030204" pitchFamily="34" charset="0"/>
                <a:cs typeface="Arial" panose="020B0604020202020204" pitchFamily="34" charset="0"/>
              </a:rPr>
              <a:t>lietderība</a:t>
            </a:r>
            <a:r>
              <a:rPr lang="en-US" sz="3600"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169521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44" y="4401826"/>
            <a:ext cx="19583400" cy="5539978"/>
          </a:xfrm>
        </p:spPr>
        <p:txBody>
          <a:bodyPr/>
          <a:lstStyle/>
          <a:p>
            <a:r>
              <a:rPr lang="en-US" sz="6000" dirty="0" err="1">
                <a:solidFill>
                  <a:schemeClr val="tx1"/>
                </a:solidFill>
              </a:rPr>
              <a:t>Apmierin</a:t>
            </a:r>
            <a:r>
              <a:rPr lang="lv-LV" sz="6000" dirty="0">
                <a:solidFill>
                  <a:schemeClr val="tx1"/>
                </a:solidFill>
              </a:rPr>
              <a:t>ā</a:t>
            </a:r>
            <a:r>
              <a:rPr lang="en-US" sz="6000" dirty="0" err="1">
                <a:solidFill>
                  <a:schemeClr val="tx1"/>
                </a:solidFill>
              </a:rPr>
              <a:t>ts</a:t>
            </a:r>
            <a:r>
              <a:rPr lang="en-US" sz="6000" dirty="0">
                <a:solidFill>
                  <a:schemeClr val="tx1"/>
                </a:solidFill>
              </a:rPr>
              <a:t> </a:t>
            </a:r>
            <a:r>
              <a:rPr lang="en-US" sz="6000" dirty="0" err="1">
                <a:solidFill>
                  <a:schemeClr val="tx1"/>
                </a:solidFill>
              </a:rPr>
              <a:t>klients</a:t>
            </a:r>
            <a:r>
              <a:rPr lang="en-US" sz="6000" dirty="0">
                <a:solidFill>
                  <a:schemeClr val="tx1"/>
                </a:solidFill>
              </a:rPr>
              <a:t> (</a:t>
            </a:r>
            <a:r>
              <a:rPr lang="en-US" sz="6000" dirty="0" err="1">
                <a:solidFill>
                  <a:schemeClr val="tx1"/>
                </a:solidFill>
              </a:rPr>
              <a:t>pirc</a:t>
            </a:r>
            <a:r>
              <a:rPr lang="lv-LV" sz="6000" dirty="0">
                <a:solidFill>
                  <a:schemeClr val="tx1"/>
                </a:solidFill>
              </a:rPr>
              <a:t>ē</a:t>
            </a:r>
            <a:r>
              <a:rPr lang="en-US" sz="6000" dirty="0" err="1">
                <a:solidFill>
                  <a:schemeClr val="tx1"/>
                </a:solidFill>
              </a:rPr>
              <a:t>js</a:t>
            </a:r>
            <a:r>
              <a:rPr lang="en-US" sz="6000" dirty="0">
                <a:solidFill>
                  <a:schemeClr val="tx1"/>
                </a:solidFill>
              </a:rPr>
              <a:t>) -</a:t>
            </a:r>
            <a:r>
              <a:rPr lang="en-US" sz="6000" i="1" dirty="0" err="1">
                <a:solidFill>
                  <a:schemeClr val="tx1"/>
                </a:solidFill>
              </a:rPr>
              <a:t>loj</a:t>
            </a:r>
            <a:r>
              <a:rPr lang="lv-LV" sz="6000" i="1" dirty="0">
                <a:solidFill>
                  <a:schemeClr val="tx1"/>
                </a:solidFill>
              </a:rPr>
              <a:t>ā</a:t>
            </a:r>
            <a:r>
              <a:rPr lang="en-US" sz="6000" i="1" dirty="0">
                <a:solidFill>
                  <a:schemeClr val="tx1"/>
                </a:solidFill>
              </a:rPr>
              <a:t>ls</a:t>
            </a:r>
            <a:br>
              <a:rPr lang="en-US" sz="6000" i="1" dirty="0">
                <a:solidFill>
                  <a:schemeClr val="tx1"/>
                </a:solidFill>
              </a:rPr>
            </a:br>
            <a:r>
              <a:rPr lang="en-US" sz="6000" dirty="0">
                <a:solidFill>
                  <a:schemeClr val="tx1"/>
                </a:solidFill>
              </a:rPr>
              <a:t/>
            </a:r>
            <a:br>
              <a:rPr lang="en-US" sz="6000" dirty="0">
                <a:solidFill>
                  <a:schemeClr val="tx1"/>
                </a:solidFill>
              </a:rPr>
            </a:br>
            <a:r>
              <a:rPr lang="en-US" sz="6000" dirty="0" err="1">
                <a:solidFill>
                  <a:schemeClr val="tx1"/>
                </a:solidFill>
              </a:rPr>
              <a:t>Neapmierin</a:t>
            </a:r>
            <a:r>
              <a:rPr lang="lv-LV" sz="6000" dirty="0">
                <a:solidFill>
                  <a:schemeClr val="tx1"/>
                </a:solidFill>
              </a:rPr>
              <a:t>ā</a:t>
            </a:r>
            <a:r>
              <a:rPr lang="en-US" sz="6000" dirty="0" err="1">
                <a:solidFill>
                  <a:schemeClr val="tx1"/>
                </a:solidFill>
              </a:rPr>
              <a:t>ts</a:t>
            </a:r>
            <a:r>
              <a:rPr lang="en-US" sz="6000" dirty="0">
                <a:solidFill>
                  <a:schemeClr val="tx1"/>
                </a:solidFill>
              </a:rPr>
              <a:t> </a:t>
            </a:r>
            <a:r>
              <a:rPr lang="en-US" sz="6000" dirty="0" err="1">
                <a:solidFill>
                  <a:schemeClr val="tx1"/>
                </a:solidFill>
              </a:rPr>
              <a:t>klients</a:t>
            </a:r>
            <a:r>
              <a:rPr lang="en-US" sz="6000" dirty="0">
                <a:solidFill>
                  <a:schemeClr val="tx1"/>
                </a:solidFill>
              </a:rPr>
              <a:t> (</a:t>
            </a:r>
            <a:r>
              <a:rPr lang="en-US" sz="6000" dirty="0" err="1">
                <a:solidFill>
                  <a:schemeClr val="tx1"/>
                </a:solidFill>
              </a:rPr>
              <a:t>pirc</a:t>
            </a:r>
            <a:r>
              <a:rPr lang="lv-LV" sz="6000" dirty="0">
                <a:solidFill>
                  <a:schemeClr val="tx1"/>
                </a:solidFill>
              </a:rPr>
              <a:t>ē</a:t>
            </a:r>
            <a:r>
              <a:rPr lang="en-US" sz="6000" dirty="0" err="1">
                <a:solidFill>
                  <a:schemeClr val="tx1"/>
                </a:solidFill>
              </a:rPr>
              <a:t>js</a:t>
            </a:r>
            <a:r>
              <a:rPr lang="en-US" sz="6000" dirty="0">
                <a:solidFill>
                  <a:schemeClr val="tx1"/>
                </a:solidFill>
              </a:rPr>
              <a:t>)- </a:t>
            </a:r>
            <a:r>
              <a:rPr lang="en-US" sz="6000" dirty="0" err="1">
                <a:solidFill>
                  <a:schemeClr val="tx1"/>
                </a:solidFill>
              </a:rPr>
              <a:t>var</a:t>
            </a:r>
            <a:r>
              <a:rPr lang="en-US" sz="6000" dirty="0">
                <a:solidFill>
                  <a:schemeClr val="tx1"/>
                </a:solidFill>
              </a:rPr>
              <a:t> </a:t>
            </a:r>
            <a:r>
              <a:rPr lang="lv-LV" sz="6000" i="1" dirty="0" err="1">
                <a:solidFill>
                  <a:schemeClr val="tx1"/>
                </a:solidFill>
              </a:rPr>
              <a:t>kļū</a:t>
            </a:r>
            <a:r>
              <a:rPr lang="en-US" sz="6000" i="1" dirty="0">
                <a:solidFill>
                  <a:schemeClr val="tx1"/>
                </a:solidFill>
              </a:rPr>
              <a:t>t </a:t>
            </a:r>
            <a:r>
              <a:rPr lang="en-US" sz="6000" i="1" dirty="0" err="1">
                <a:solidFill>
                  <a:schemeClr val="tx1"/>
                </a:solidFill>
              </a:rPr>
              <a:t>loj</a:t>
            </a:r>
            <a:r>
              <a:rPr lang="lv-LV" sz="6000" i="1" dirty="0">
                <a:solidFill>
                  <a:schemeClr val="tx1"/>
                </a:solidFill>
              </a:rPr>
              <a:t>ā</a:t>
            </a:r>
            <a:r>
              <a:rPr lang="en-US" sz="6000" i="1" dirty="0">
                <a:solidFill>
                  <a:schemeClr val="tx1"/>
                </a:solidFill>
              </a:rPr>
              <a:t>ls</a:t>
            </a:r>
            <a:r>
              <a:rPr lang="lv-LV" sz="6000" dirty="0">
                <a:solidFill>
                  <a:schemeClr val="tx1"/>
                </a:solidFill>
              </a:rPr>
              <a:t>,</a:t>
            </a:r>
            <a:r>
              <a:rPr lang="en-US" sz="6000" dirty="0">
                <a:solidFill>
                  <a:schemeClr val="tx1"/>
                </a:solidFill>
              </a:rPr>
              <a:t> ja </a:t>
            </a:r>
            <a:r>
              <a:rPr lang="en-US" sz="6000" u="sng" dirty="0" err="1">
                <a:solidFill>
                  <a:schemeClr val="tx1"/>
                </a:solidFill>
              </a:rPr>
              <a:t>savlaic</a:t>
            </a:r>
            <a:r>
              <a:rPr lang="lv-LV" sz="6000" u="sng" dirty="0">
                <a:solidFill>
                  <a:schemeClr val="tx1"/>
                </a:solidFill>
              </a:rPr>
              <a:t>ī</a:t>
            </a:r>
            <a:r>
              <a:rPr lang="en-US" sz="6000" u="sng" dirty="0" err="1">
                <a:solidFill>
                  <a:schemeClr val="tx1"/>
                </a:solidFill>
              </a:rPr>
              <a:t>gi</a:t>
            </a:r>
            <a:r>
              <a:rPr lang="en-US" sz="6000" u="sng" dirty="0">
                <a:solidFill>
                  <a:schemeClr val="tx1"/>
                </a:solidFill>
              </a:rPr>
              <a:t> </a:t>
            </a:r>
            <a:r>
              <a:rPr lang="en-US" sz="6000" dirty="0">
                <a:solidFill>
                  <a:schemeClr val="tx1"/>
                </a:solidFill>
              </a:rPr>
              <a:t>rea</a:t>
            </a:r>
            <a:r>
              <a:rPr lang="lv-LV" sz="6000" dirty="0" err="1">
                <a:solidFill>
                  <a:schemeClr val="tx1"/>
                </a:solidFill>
              </a:rPr>
              <a:t>ģē</a:t>
            </a:r>
            <a:r>
              <a:rPr lang="en-US" sz="6000" dirty="0">
                <a:solidFill>
                  <a:schemeClr val="tx1"/>
                </a:solidFill>
              </a:rPr>
              <a:t> un </a:t>
            </a:r>
            <a:r>
              <a:rPr lang="en-US" sz="6000" dirty="0" err="1">
                <a:solidFill>
                  <a:schemeClr val="tx1"/>
                </a:solidFill>
              </a:rPr>
              <a:t>veic</a:t>
            </a:r>
            <a:r>
              <a:rPr lang="lv-LV" sz="6000" dirty="0">
                <a:solidFill>
                  <a:schemeClr val="tx1"/>
                </a:solidFill>
              </a:rPr>
              <a:t> </a:t>
            </a:r>
            <a:r>
              <a:rPr lang="en-US" sz="6000" u="sng" dirty="0" err="1">
                <a:solidFill>
                  <a:schemeClr val="tx1"/>
                </a:solidFill>
              </a:rPr>
              <a:t>korekt</a:t>
            </a:r>
            <a:r>
              <a:rPr lang="lv-LV" sz="6000" u="sng" dirty="0">
                <a:solidFill>
                  <a:schemeClr val="tx1"/>
                </a:solidFill>
              </a:rPr>
              <a:t>ī</a:t>
            </a:r>
            <a:r>
              <a:rPr lang="en-US" sz="6000" u="sng" dirty="0">
                <a:solidFill>
                  <a:schemeClr val="tx1"/>
                </a:solidFill>
              </a:rPr>
              <a:t>vas </a:t>
            </a:r>
            <a:r>
              <a:rPr lang="en-US" sz="6000" dirty="0" err="1">
                <a:solidFill>
                  <a:schemeClr val="tx1"/>
                </a:solidFill>
              </a:rPr>
              <a:t>darb</a:t>
            </a:r>
            <a:r>
              <a:rPr lang="lv-LV" sz="6000" dirty="0">
                <a:solidFill>
                  <a:schemeClr val="tx1"/>
                </a:solidFill>
              </a:rPr>
              <a:t>ī</a:t>
            </a:r>
            <a:r>
              <a:rPr lang="en-US" sz="6000" dirty="0">
                <a:solidFill>
                  <a:schemeClr val="tx1"/>
                </a:solidFill>
              </a:rPr>
              <a:t>bas</a:t>
            </a:r>
            <a:r>
              <a:rPr lang="lv-LV" sz="6000" dirty="0">
                <a:solidFill>
                  <a:schemeClr val="tx1"/>
                </a:solidFill>
              </a:rPr>
              <a:t>...</a:t>
            </a:r>
            <a:r>
              <a:rPr lang="en-US" sz="6000" dirty="0">
                <a:solidFill>
                  <a:schemeClr val="tx1"/>
                </a:solidFill>
              </a:rPr>
              <a:t/>
            </a:r>
            <a:br>
              <a:rPr lang="en-US" sz="6000" dirty="0">
                <a:solidFill>
                  <a:schemeClr val="tx1"/>
                </a:solidFill>
              </a:rPr>
            </a:br>
            <a:r>
              <a:rPr lang="en-US" sz="6000" dirty="0"/>
              <a:t/>
            </a:r>
            <a:br>
              <a:rPr lang="en-US" sz="6000" dirty="0"/>
            </a:br>
            <a:endParaRPr lang="en-US" sz="6000" dirty="0"/>
          </a:p>
        </p:txBody>
      </p:sp>
      <p:sp>
        <p:nvSpPr>
          <p:cNvPr id="3" name="Rectangle 2"/>
          <p:cNvSpPr/>
          <p:nvPr/>
        </p:nvSpPr>
        <p:spPr>
          <a:xfrm>
            <a:off x="2051844" y="9464675"/>
            <a:ext cx="17373600" cy="1446550"/>
          </a:xfrm>
          <a:prstGeom prst="rect">
            <a:avLst/>
          </a:prstGeom>
        </p:spPr>
        <p:txBody>
          <a:bodyPr wrap="square">
            <a:spAutoFit/>
          </a:bodyPr>
          <a:lstStyle/>
          <a:p>
            <a:r>
              <a:rPr lang="en-US" sz="4400" dirty="0">
                <a:solidFill>
                  <a:srgbClr val="FF0000"/>
                </a:solidFill>
              </a:rPr>
              <a:t>V</a:t>
            </a:r>
            <a:r>
              <a:rPr lang="lv-LV" sz="4400" dirty="0">
                <a:solidFill>
                  <a:srgbClr val="FF0000"/>
                </a:solidFill>
              </a:rPr>
              <a:t>ā</a:t>
            </a:r>
            <a:r>
              <a:rPr lang="en-US" sz="4400" dirty="0" err="1">
                <a:solidFill>
                  <a:srgbClr val="FF0000"/>
                </a:solidFill>
              </a:rPr>
              <a:t>rds</a:t>
            </a:r>
            <a:r>
              <a:rPr lang="en-US" sz="4400" dirty="0">
                <a:solidFill>
                  <a:srgbClr val="FF0000"/>
                </a:solidFill>
              </a:rPr>
              <a:t> "</a:t>
            </a:r>
            <a:r>
              <a:rPr lang="en-US" sz="4400" dirty="0" err="1">
                <a:solidFill>
                  <a:srgbClr val="FF0000"/>
                </a:solidFill>
              </a:rPr>
              <a:t>kvalit</a:t>
            </a:r>
            <a:r>
              <a:rPr lang="lv-LV" sz="4400" dirty="0">
                <a:solidFill>
                  <a:srgbClr val="FF0000"/>
                </a:solidFill>
              </a:rPr>
              <a:t>ā</a:t>
            </a:r>
            <a:r>
              <a:rPr lang="en-US" sz="4400" dirty="0">
                <a:solidFill>
                  <a:srgbClr val="FF0000"/>
                </a:solidFill>
              </a:rPr>
              <a:t>t</a:t>
            </a:r>
            <a:r>
              <a:rPr lang="lv-LV" sz="4400" dirty="0">
                <a:solidFill>
                  <a:srgbClr val="FF0000"/>
                </a:solidFill>
              </a:rPr>
              <a:t>e”</a:t>
            </a:r>
            <a:r>
              <a:rPr lang="en-US" sz="4400" dirty="0">
                <a:solidFill>
                  <a:srgbClr val="FF0000"/>
                </a:solidFill>
              </a:rPr>
              <a:t> </a:t>
            </a:r>
            <a:r>
              <a:rPr lang="en-US" sz="4400" dirty="0" err="1">
                <a:solidFill>
                  <a:srgbClr val="FF0000"/>
                </a:solidFill>
              </a:rPr>
              <a:t>noz</a:t>
            </a:r>
            <a:r>
              <a:rPr lang="lv-LV" sz="4400" dirty="0">
                <a:solidFill>
                  <a:srgbClr val="FF0000"/>
                </a:solidFill>
              </a:rPr>
              <a:t>ī</a:t>
            </a:r>
            <a:r>
              <a:rPr lang="en-US" sz="4400" dirty="0">
                <a:solidFill>
                  <a:srgbClr val="FF0000"/>
                </a:solidFill>
              </a:rPr>
              <a:t>m</a:t>
            </a:r>
            <a:r>
              <a:rPr lang="lv-LV" sz="4400" dirty="0">
                <a:solidFill>
                  <a:srgbClr val="FF0000"/>
                </a:solidFill>
              </a:rPr>
              <a:t>ē</a:t>
            </a:r>
            <a:r>
              <a:rPr lang="en-US" sz="4400" dirty="0">
                <a:solidFill>
                  <a:srgbClr val="FF0000"/>
                </a:solidFill>
              </a:rPr>
              <a:t> da</a:t>
            </a:r>
            <a:r>
              <a:rPr lang="lv-LV" sz="4400" dirty="0" err="1">
                <a:solidFill>
                  <a:srgbClr val="FF0000"/>
                </a:solidFill>
              </a:rPr>
              <a:t>žā</a:t>
            </a:r>
            <a:r>
              <a:rPr lang="en-US" sz="4400" dirty="0">
                <a:solidFill>
                  <a:srgbClr val="FF0000"/>
                </a:solidFill>
              </a:rPr>
              <a:t>das </a:t>
            </a:r>
            <a:r>
              <a:rPr lang="en-US" sz="4400" dirty="0" err="1">
                <a:solidFill>
                  <a:srgbClr val="FF0000"/>
                </a:solidFill>
              </a:rPr>
              <a:t>lietas</a:t>
            </a:r>
            <a:r>
              <a:rPr lang="en-US" sz="4400" dirty="0">
                <a:solidFill>
                  <a:srgbClr val="FF0000"/>
                </a:solidFill>
              </a:rPr>
              <a:t> da</a:t>
            </a:r>
            <a:r>
              <a:rPr lang="lv-LV" sz="4400" dirty="0" err="1">
                <a:solidFill>
                  <a:srgbClr val="FF0000"/>
                </a:solidFill>
              </a:rPr>
              <a:t>žā</a:t>
            </a:r>
            <a:r>
              <a:rPr lang="en-US" sz="4400" dirty="0">
                <a:solidFill>
                  <a:srgbClr val="FF0000"/>
                </a:solidFill>
              </a:rPr>
              <a:t>diem </a:t>
            </a:r>
            <a:r>
              <a:rPr lang="en-US" sz="4400" dirty="0" err="1">
                <a:solidFill>
                  <a:srgbClr val="FF0000"/>
                </a:solidFill>
              </a:rPr>
              <a:t>cilv</a:t>
            </a:r>
            <a:r>
              <a:rPr lang="lv-LV" sz="4400" dirty="0">
                <a:solidFill>
                  <a:srgbClr val="FF0000"/>
                </a:solidFill>
              </a:rPr>
              <a:t>ē</a:t>
            </a:r>
            <a:r>
              <a:rPr lang="en-US" sz="4400" dirty="0" err="1">
                <a:solidFill>
                  <a:srgbClr val="FF0000"/>
                </a:solidFill>
              </a:rPr>
              <a:t>kiem</a:t>
            </a:r>
            <a:r>
              <a:rPr lang="lv-LV" sz="4400" dirty="0">
                <a:solidFill>
                  <a:srgbClr val="FF0000"/>
                </a:solidFill>
              </a:rPr>
              <a:t>…</a:t>
            </a:r>
            <a:r>
              <a:rPr lang="en-US" sz="4400" dirty="0">
                <a:solidFill>
                  <a:srgbClr val="FF0000"/>
                </a:solidFill>
              </a:rPr>
              <a:t/>
            </a:r>
            <a:br>
              <a:rPr lang="en-US" sz="4400" dirty="0">
                <a:solidFill>
                  <a:srgbClr val="FF0000"/>
                </a:solidFill>
              </a:rPr>
            </a:br>
            <a:endParaRPr lang="en-US" sz="4400" dirty="0">
              <a:solidFill>
                <a:srgbClr val="FF0000"/>
              </a:solidFill>
            </a:endParaRPr>
          </a:p>
        </p:txBody>
      </p:sp>
      <p:sp>
        <p:nvSpPr>
          <p:cNvPr id="4" name="Rectangle 3"/>
          <p:cNvSpPr/>
          <p:nvPr/>
        </p:nvSpPr>
        <p:spPr>
          <a:xfrm>
            <a:off x="552450" y="10726559"/>
            <a:ext cx="19330194" cy="369332"/>
          </a:xfrm>
          <a:prstGeom prst="rect">
            <a:avLst/>
          </a:prstGeom>
        </p:spPr>
        <p:txBody>
          <a:bodyPr wrap="square">
            <a:spAutoFit/>
          </a:bodyPr>
          <a:lstStyle/>
          <a:p>
            <a:r>
              <a:rPr lang="en-US" dirty="0" err="1"/>
              <a:t>Correia</a:t>
            </a:r>
            <a:r>
              <a:rPr lang="en-US" dirty="0"/>
              <a:t>, S., &amp; Miranda, F.J. (2008). The importance of quality, satisfaction, trust, and image in relation to rural tourist loyalty. Journal of Travel Research, 25(2), 117–136.</a:t>
            </a:r>
          </a:p>
        </p:txBody>
      </p:sp>
    </p:spTree>
    <p:extLst>
      <p:ext uri="{BB962C8B-B14F-4D97-AF65-F5344CB8AC3E}">
        <p14:creationId xmlns:p14="http://schemas.microsoft.com/office/powerpoint/2010/main" val="37378808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3844" y="168275"/>
            <a:ext cx="10308508" cy="10821630"/>
          </a:xfrm>
          <a:prstGeom prst="rect">
            <a:avLst/>
          </a:prstGeom>
        </p:spPr>
      </p:pic>
      <p:sp>
        <p:nvSpPr>
          <p:cNvPr id="3" name="Rectangle 2"/>
          <p:cNvSpPr/>
          <p:nvPr/>
        </p:nvSpPr>
        <p:spPr>
          <a:xfrm>
            <a:off x="13405644" y="396875"/>
            <a:ext cx="5915978" cy="584775"/>
          </a:xfrm>
          <a:prstGeom prst="rect">
            <a:avLst/>
          </a:prstGeom>
        </p:spPr>
        <p:txBody>
          <a:bodyPr wrap="none">
            <a:spAutoFit/>
          </a:bodyPr>
          <a:lstStyle/>
          <a:p>
            <a:r>
              <a:rPr lang="en-US" sz="3200" dirty="0" err="1"/>
              <a:t>WebQual</a:t>
            </a:r>
            <a:r>
              <a:rPr lang="en-US" sz="3200" dirty="0"/>
              <a:t> Items by </a:t>
            </a:r>
            <a:r>
              <a:rPr lang="en-US" sz="3200" dirty="0" smtClean="0"/>
              <a:t>Construct</a:t>
            </a:r>
            <a:r>
              <a:rPr lang="lv-LV" sz="3200" dirty="0" smtClean="0"/>
              <a:t>(2)</a:t>
            </a:r>
            <a:endParaRPr lang="en-US" sz="3200" dirty="0"/>
          </a:p>
        </p:txBody>
      </p:sp>
      <p:sp>
        <p:nvSpPr>
          <p:cNvPr id="4" name="Rectangle 3"/>
          <p:cNvSpPr/>
          <p:nvPr/>
        </p:nvSpPr>
        <p:spPr>
          <a:xfrm>
            <a:off x="238284" y="10989905"/>
            <a:ext cx="19100642" cy="276999"/>
          </a:xfrm>
          <a:prstGeom prst="rect">
            <a:avLst/>
          </a:prstGeom>
        </p:spPr>
        <p:txBody>
          <a:bodyPr wrap="square">
            <a:spAutoFit/>
          </a:bodyPr>
          <a:lstStyle/>
          <a:p>
            <a:pPr algn="just">
              <a:spcAft>
                <a:spcPts val="0"/>
              </a:spcAft>
            </a:pPr>
            <a:r>
              <a:rPr lang="en-US" sz="1200" dirty="0" err="1">
                <a:latin typeface="Times New Roman" panose="02020603050405020304" pitchFamily="18" charset="0"/>
                <a:ea typeface="Calibri" panose="020F0502020204030204" pitchFamily="34" charset="0"/>
                <a:cs typeface="Arial" panose="020B0604020202020204" pitchFamily="34" charset="0"/>
              </a:rPr>
              <a:t>Loiacono</a:t>
            </a:r>
            <a:r>
              <a:rPr lang="en-US" sz="1200" dirty="0">
                <a:latin typeface="Times New Roman" panose="02020603050405020304" pitchFamily="18" charset="0"/>
                <a:ea typeface="Calibri" panose="020F0502020204030204" pitchFamily="34" charset="0"/>
                <a:cs typeface="Arial" panose="020B0604020202020204" pitchFamily="34" charset="0"/>
              </a:rPr>
              <a:t>, E.T., </a:t>
            </a:r>
            <a:r>
              <a:rPr lang="en-US" sz="1200" dirty="0">
                <a:latin typeface="Times New Roman" panose="02020603050405020304" pitchFamily="18" charset="0"/>
                <a:ea typeface="Times New Roman" panose="02020603050405020304" pitchFamily="18" charset="0"/>
                <a:cs typeface="Arial" panose="020B0604020202020204" pitchFamily="34" charset="0"/>
              </a:rPr>
              <a:t>Watson, R.T.,</a:t>
            </a:r>
            <a:r>
              <a:rPr lang="en-US" sz="1200" dirty="0">
                <a:latin typeface="Times New Roman" panose="02020603050405020304" pitchFamily="18" charset="0"/>
                <a:ea typeface="Calibri" panose="020F0502020204030204" pitchFamily="34" charset="0"/>
                <a:cs typeface="Arial" panose="020B0604020202020204" pitchFamily="34" charset="0"/>
              </a:rPr>
              <a:t> </a:t>
            </a:r>
            <a:r>
              <a:rPr lang="en-US" sz="1200" dirty="0" err="1">
                <a:latin typeface="Times New Roman" panose="02020603050405020304" pitchFamily="18" charset="0"/>
                <a:ea typeface="Calibri" panose="020F0502020204030204" pitchFamily="34" charset="0"/>
                <a:cs typeface="Arial" panose="020B0604020202020204" pitchFamily="34" charset="0"/>
              </a:rPr>
              <a:t>Goodhue,D</a:t>
            </a:r>
            <a:r>
              <a:rPr lang="en-US" sz="1200" dirty="0">
                <a:latin typeface="Times New Roman" panose="02020603050405020304" pitchFamily="18" charset="0"/>
                <a:ea typeface="Calibri" panose="020F0502020204030204" pitchFamily="34" charset="0"/>
                <a:cs typeface="Arial" panose="020B0604020202020204" pitchFamily="34" charset="0"/>
              </a:rPr>
              <a:t>., L. WEBQUAL: A MEASURE OF WEBSITE QUALITY. </a:t>
            </a:r>
            <a:r>
              <a:rPr lang="en-US" sz="1200"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3"/>
              </a:rPr>
              <a:t>https://www.researchgate.net/publication/313001568_WEBQUAL_A_measure_of_website_quality_2002_Marketing_Educators</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490244" y="796984"/>
            <a:ext cx="1928733" cy="369332"/>
          </a:xfrm>
          <a:prstGeom prst="rect">
            <a:avLst/>
          </a:prstGeom>
        </p:spPr>
        <p:txBody>
          <a:bodyPr wrap="none">
            <a:spAutoFit/>
          </a:bodyPr>
          <a:lstStyle/>
          <a:p>
            <a:r>
              <a:rPr lang="en-US" dirty="0" err="1"/>
              <a:t>vizuālā</a:t>
            </a:r>
            <a:r>
              <a:rPr lang="en-US" dirty="0"/>
              <a:t> </a:t>
            </a:r>
            <a:r>
              <a:rPr lang="en-US" dirty="0" err="1"/>
              <a:t>pievilcība</a:t>
            </a:r>
            <a:endParaRPr lang="en-US" dirty="0"/>
          </a:p>
        </p:txBody>
      </p:sp>
      <p:sp>
        <p:nvSpPr>
          <p:cNvPr id="6" name="Rectangle 5"/>
          <p:cNvSpPr/>
          <p:nvPr/>
        </p:nvSpPr>
        <p:spPr>
          <a:xfrm>
            <a:off x="5433814" y="7254875"/>
            <a:ext cx="2313454" cy="369332"/>
          </a:xfrm>
          <a:prstGeom prst="rect">
            <a:avLst/>
          </a:prstGeom>
        </p:spPr>
        <p:txBody>
          <a:bodyPr wrap="none">
            <a:spAutoFit/>
          </a:bodyPr>
          <a:lstStyle/>
          <a:p>
            <a:r>
              <a:rPr lang="en-US" dirty="0" err="1"/>
              <a:t>tiešsaistes</a:t>
            </a:r>
            <a:r>
              <a:rPr lang="en-US" dirty="0"/>
              <a:t> </a:t>
            </a:r>
            <a:r>
              <a:rPr lang="en-US" dirty="0" err="1"/>
              <a:t>pilnīgums</a:t>
            </a:r>
            <a:endParaRPr lang="en-US" dirty="0"/>
          </a:p>
        </p:txBody>
      </p:sp>
    </p:spTree>
    <p:extLst>
      <p:ext uri="{BB962C8B-B14F-4D97-AF65-F5344CB8AC3E}">
        <p14:creationId xmlns:p14="http://schemas.microsoft.com/office/powerpoint/2010/main" val="18709657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244" y="777875"/>
            <a:ext cx="10744200" cy="615553"/>
          </a:xfrm>
        </p:spPr>
        <p:txBody>
          <a:bodyPr/>
          <a:lstStyle/>
          <a:p>
            <a:r>
              <a:rPr lang="lv-LV" sz="4000" dirty="0" smtClean="0">
                <a:solidFill>
                  <a:schemeClr val="tx1"/>
                </a:solidFill>
              </a:rPr>
              <a:t>Iespējamie </a:t>
            </a:r>
            <a:r>
              <a:rPr lang="lv-LV" sz="4000" dirty="0" err="1" smtClean="0">
                <a:solidFill>
                  <a:schemeClr val="tx1"/>
                </a:solidFill>
              </a:rPr>
              <a:t>WebQual</a:t>
            </a:r>
            <a:r>
              <a:rPr lang="lv-LV" sz="4000" dirty="0" smtClean="0">
                <a:solidFill>
                  <a:schemeClr val="tx1"/>
                </a:solidFill>
              </a:rPr>
              <a:t> jautājumi:</a:t>
            </a:r>
            <a:endParaRPr lang="en-US" sz="4000" dirty="0">
              <a:solidFill>
                <a:schemeClr val="tx1"/>
              </a:solidFill>
            </a:endParaRPr>
          </a:p>
        </p:txBody>
      </p:sp>
      <p:sp>
        <p:nvSpPr>
          <p:cNvPr id="3" name="Rectangle 2"/>
          <p:cNvSpPr/>
          <p:nvPr/>
        </p:nvSpPr>
        <p:spPr>
          <a:xfrm>
            <a:off x="8690928" y="1682839"/>
            <a:ext cx="11414760" cy="8956298"/>
          </a:xfrm>
          <a:prstGeom prst="rect">
            <a:avLst/>
          </a:prstGeom>
        </p:spPr>
        <p:txBody>
          <a:bodyPr wrap="square">
            <a:spAutoFit/>
          </a:bodyPr>
          <a:lstStyle/>
          <a:p>
            <a:r>
              <a:rPr lang="en-US" sz="2400" dirty="0" smtClean="0"/>
              <a:t>1</a:t>
            </a:r>
            <a:r>
              <a:rPr lang="lv-LV" sz="2400" dirty="0" smtClean="0"/>
              <a:t>.</a:t>
            </a:r>
            <a:r>
              <a:rPr lang="en-US" sz="2400" dirty="0" smtClean="0"/>
              <a:t> </a:t>
            </a:r>
            <a:r>
              <a:rPr lang="lv-LV" sz="2400" dirty="0" smtClean="0"/>
              <a:t>Vai</a:t>
            </a:r>
            <a:r>
              <a:rPr lang="en-US" sz="2400" dirty="0" smtClean="0"/>
              <a:t> </a:t>
            </a:r>
            <a:r>
              <a:rPr lang="en-US" sz="2400" dirty="0" err="1"/>
              <a:t>ērti</a:t>
            </a:r>
            <a:r>
              <a:rPr lang="en-US" sz="2400" dirty="0"/>
              <a:t> </a:t>
            </a:r>
            <a:r>
              <a:rPr lang="en-US" sz="2400" dirty="0" err="1"/>
              <a:t>lietojams</a:t>
            </a:r>
            <a:endParaRPr lang="en-US" sz="2400" dirty="0"/>
          </a:p>
          <a:p>
            <a:r>
              <a:rPr lang="en-US" sz="2400" dirty="0" smtClean="0"/>
              <a:t>2</a:t>
            </a:r>
            <a:r>
              <a:rPr lang="lv-LV" sz="2400" dirty="0" smtClean="0"/>
              <a:t>.</a:t>
            </a:r>
            <a:r>
              <a:rPr lang="en-US" sz="2400" dirty="0" smtClean="0"/>
              <a:t> </a:t>
            </a:r>
            <a:r>
              <a:rPr lang="lv-LV" sz="2400" dirty="0"/>
              <a:t>Vai </a:t>
            </a:r>
            <a:r>
              <a:rPr lang="en-US" sz="2400" dirty="0" err="1" smtClean="0"/>
              <a:t>ir</a:t>
            </a:r>
            <a:r>
              <a:rPr lang="en-US" sz="2400" dirty="0" smtClean="0"/>
              <a:t> </a:t>
            </a:r>
            <a:r>
              <a:rPr lang="en-US" sz="2400" dirty="0" err="1"/>
              <a:t>lietas</a:t>
            </a:r>
            <a:r>
              <a:rPr lang="en-US" sz="2400" dirty="0"/>
              <a:t>, </a:t>
            </a:r>
            <a:r>
              <a:rPr lang="en-US" sz="2400" dirty="0" err="1"/>
              <a:t>kuras</a:t>
            </a:r>
            <a:r>
              <a:rPr lang="en-US" sz="2400" dirty="0"/>
              <a:t> </a:t>
            </a:r>
            <a:r>
              <a:rPr lang="en-US" sz="2400" dirty="0" err="1" smtClean="0"/>
              <a:t>domā</a:t>
            </a:r>
            <a:r>
              <a:rPr lang="en-US" sz="2400" dirty="0" smtClean="0"/>
              <a:t> </a:t>
            </a:r>
            <a:r>
              <a:rPr lang="en-US" sz="2400" dirty="0" err="1"/>
              <a:t>atrast</a:t>
            </a:r>
            <a:endParaRPr lang="en-US" sz="2400" dirty="0"/>
          </a:p>
          <a:p>
            <a:r>
              <a:rPr lang="en-US" sz="2400" dirty="0" smtClean="0"/>
              <a:t>3</a:t>
            </a:r>
            <a:r>
              <a:rPr lang="lv-LV" sz="2400" dirty="0" smtClean="0"/>
              <a:t>.</a:t>
            </a:r>
            <a:r>
              <a:rPr lang="lv-LV" sz="2400" dirty="0"/>
              <a:t> Vai</a:t>
            </a:r>
            <a:r>
              <a:rPr lang="en-US" sz="2400" dirty="0" smtClean="0"/>
              <a:t> </a:t>
            </a:r>
            <a:r>
              <a:rPr lang="en-US" sz="2400" dirty="0" err="1"/>
              <a:t>ir</a:t>
            </a:r>
            <a:r>
              <a:rPr lang="en-US" sz="2400" dirty="0"/>
              <a:t> </a:t>
            </a:r>
            <a:r>
              <a:rPr lang="en-US" sz="2400" dirty="0" err="1"/>
              <a:t>viegli</a:t>
            </a:r>
            <a:r>
              <a:rPr lang="en-US" sz="2400" dirty="0"/>
              <a:t> </a:t>
            </a:r>
            <a:r>
              <a:rPr lang="en-US" sz="2400" dirty="0" err="1"/>
              <a:t>atrast</a:t>
            </a:r>
            <a:r>
              <a:rPr lang="en-US" sz="2400" dirty="0"/>
              <a:t> </a:t>
            </a:r>
            <a:r>
              <a:rPr lang="lv-LV" sz="2400" dirty="0" smtClean="0"/>
              <a:t>«</a:t>
            </a:r>
            <a:r>
              <a:rPr lang="en-US" sz="2400" dirty="0" err="1" smtClean="0"/>
              <a:t>ceļu</a:t>
            </a:r>
            <a:r>
              <a:rPr lang="lv-LV" sz="2400" dirty="0" smtClean="0"/>
              <a:t>»</a:t>
            </a:r>
            <a:endParaRPr lang="en-US" sz="2400" dirty="0"/>
          </a:p>
          <a:p>
            <a:r>
              <a:rPr lang="en-US" sz="2400" dirty="0" smtClean="0"/>
              <a:t>4</a:t>
            </a:r>
            <a:r>
              <a:rPr lang="lv-LV" sz="2400" dirty="0" smtClean="0"/>
              <a:t>.</a:t>
            </a:r>
            <a:r>
              <a:rPr lang="lv-LV" sz="2400" dirty="0"/>
              <a:t> Vai</a:t>
            </a:r>
            <a:r>
              <a:rPr lang="en-US" sz="2400" dirty="0" smtClean="0"/>
              <a:t> </a:t>
            </a:r>
            <a:r>
              <a:rPr lang="en-US" sz="2400" dirty="0" err="1"/>
              <a:t>ir</a:t>
            </a:r>
            <a:r>
              <a:rPr lang="en-US" sz="2400" dirty="0"/>
              <a:t> </a:t>
            </a:r>
            <a:r>
              <a:rPr lang="en-US" sz="2400" dirty="0" err="1"/>
              <a:t>ātra</a:t>
            </a:r>
            <a:r>
              <a:rPr lang="en-US" sz="2400" dirty="0"/>
              <a:t> </a:t>
            </a:r>
            <a:r>
              <a:rPr lang="en-US" sz="2400" dirty="0" err="1"/>
              <a:t>navigācija</a:t>
            </a:r>
            <a:r>
              <a:rPr lang="en-US" sz="2400" dirty="0"/>
              <a:t> </a:t>
            </a:r>
            <a:r>
              <a:rPr lang="en-US" sz="2400" dirty="0" err="1"/>
              <a:t>uz</a:t>
            </a:r>
            <a:r>
              <a:rPr lang="en-US" sz="2400" dirty="0"/>
              <a:t> </a:t>
            </a:r>
            <a:r>
              <a:rPr lang="en-US" sz="2400" dirty="0" err="1"/>
              <a:t>lapām</a:t>
            </a:r>
            <a:endParaRPr lang="en-US" sz="2400" dirty="0"/>
          </a:p>
          <a:p>
            <a:r>
              <a:rPr lang="en-US" sz="2400" dirty="0" smtClean="0"/>
              <a:t>5</a:t>
            </a:r>
            <a:r>
              <a:rPr lang="lv-LV" sz="2400" dirty="0" smtClean="0"/>
              <a:t>.</a:t>
            </a:r>
            <a:r>
              <a:rPr lang="en-US" sz="2400" dirty="0" smtClean="0"/>
              <a:t> </a:t>
            </a:r>
            <a:r>
              <a:rPr lang="lv-LV" sz="2400" dirty="0"/>
              <a:t>Vai </a:t>
            </a:r>
            <a:r>
              <a:rPr lang="en-US" sz="2400" dirty="0" err="1" smtClean="0"/>
              <a:t>ir</a:t>
            </a:r>
            <a:r>
              <a:rPr lang="en-US" sz="2400" dirty="0" smtClean="0"/>
              <a:t> </a:t>
            </a:r>
            <a:r>
              <a:rPr lang="en-US" sz="2400" dirty="0" err="1"/>
              <a:t>noderīgas</a:t>
            </a:r>
            <a:r>
              <a:rPr lang="en-US" sz="2400" dirty="0"/>
              <a:t> </a:t>
            </a:r>
            <a:r>
              <a:rPr lang="en-US" sz="2400" dirty="0" err="1"/>
              <a:t>saites</a:t>
            </a:r>
            <a:r>
              <a:rPr lang="en-US" sz="2400" dirty="0"/>
              <a:t> </a:t>
            </a:r>
            <a:r>
              <a:rPr lang="en-US" sz="2400" dirty="0" err="1"/>
              <a:t>uz</a:t>
            </a:r>
            <a:r>
              <a:rPr lang="en-US" sz="2400" dirty="0"/>
              <a:t> </a:t>
            </a:r>
            <a:r>
              <a:rPr lang="en-US" sz="2400" dirty="0" err="1"/>
              <a:t>citām</a:t>
            </a:r>
            <a:r>
              <a:rPr lang="en-US" sz="2400" dirty="0"/>
              <a:t> </a:t>
            </a:r>
            <a:r>
              <a:rPr lang="en-US" sz="2400" dirty="0" err="1"/>
              <a:t>vietnēm</a:t>
            </a:r>
            <a:endParaRPr lang="en-US" sz="2400" dirty="0"/>
          </a:p>
          <a:p>
            <a:r>
              <a:rPr lang="en-US" sz="2400" dirty="0" smtClean="0"/>
              <a:t>6</a:t>
            </a:r>
            <a:r>
              <a:rPr lang="lv-LV" sz="2400" dirty="0" smtClean="0"/>
              <a:t>.</a:t>
            </a:r>
            <a:r>
              <a:rPr lang="en-US" sz="2400" dirty="0" smtClean="0"/>
              <a:t> </a:t>
            </a:r>
            <a:r>
              <a:rPr lang="lv-LV" sz="2400" dirty="0"/>
              <a:t>Vai </a:t>
            </a:r>
            <a:r>
              <a:rPr lang="en-US" sz="2400" dirty="0" err="1" smtClean="0"/>
              <a:t>ir</a:t>
            </a:r>
            <a:r>
              <a:rPr lang="en-US" sz="2400" dirty="0" smtClean="0"/>
              <a:t> </a:t>
            </a:r>
            <a:r>
              <a:rPr lang="en-US" sz="2400" dirty="0" err="1"/>
              <a:t>viegli</a:t>
            </a:r>
            <a:r>
              <a:rPr lang="en-US" sz="2400" dirty="0"/>
              <a:t> </a:t>
            </a:r>
            <a:r>
              <a:rPr lang="en-US" sz="2400" dirty="0" err="1"/>
              <a:t>atrast</a:t>
            </a:r>
            <a:endParaRPr lang="en-US" sz="2400" dirty="0"/>
          </a:p>
          <a:p>
            <a:r>
              <a:rPr lang="en-US" sz="2400" dirty="0" smtClean="0"/>
              <a:t>7</a:t>
            </a:r>
            <a:r>
              <a:rPr lang="lv-LV" sz="2400" dirty="0" smtClean="0"/>
              <a:t>.</a:t>
            </a:r>
            <a:r>
              <a:rPr lang="en-US" sz="2400" dirty="0" smtClean="0"/>
              <a:t> </a:t>
            </a:r>
            <a:r>
              <a:rPr lang="lv-LV" sz="2400" dirty="0"/>
              <a:t>Vai </a:t>
            </a:r>
            <a:r>
              <a:rPr lang="en-US" sz="2400" dirty="0" err="1" smtClean="0"/>
              <a:t>atvieglo</a:t>
            </a:r>
            <a:r>
              <a:rPr lang="en-US" sz="2400" dirty="0" smtClean="0"/>
              <a:t> </a:t>
            </a:r>
            <a:r>
              <a:rPr lang="en-US" sz="2400" dirty="0" err="1"/>
              <a:t>atgriešanās</a:t>
            </a:r>
            <a:r>
              <a:rPr lang="en-US" sz="2400" dirty="0"/>
              <a:t> </a:t>
            </a:r>
            <a:r>
              <a:rPr lang="en-US" sz="2400" dirty="0" err="1"/>
              <a:t>vizītes</a:t>
            </a:r>
            <a:endParaRPr lang="en-US" sz="2400" dirty="0"/>
          </a:p>
          <a:p>
            <a:r>
              <a:rPr lang="en-US" sz="2400" dirty="0" smtClean="0"/>
              <a:t>8</a:t>
            </a:r>
            <a:r>
              <a:rPr lang="lv-LV" sz="2400" dirty="0" smtClean="0"/>
              <a:t>.</a:t>
            </a:r>
            <a:r>
              <a:rPr lang="en-US" sz="2400" dirty="0" smtClean="0"/>
              <a:t> </a:t>
            </a:r>
            <a:r>
              <a:rPr lang="lv-LV" sz="2400" dirty="0"/>
              <a:t>Vai </a:t>
            </a:r>
            <a:r>
              <a:rPr lang="en-US" sz="2400" dirty="0" err="1" smtClean="0"/>
              <a:t>ir</a:t>
            </a:r>
            <a:r>
              <a:rPr lang="en-US" sz="2400" dirty="0" smtClean="0"/>
              <a:t> </a:t>
            </a:r>
            <a:r>
              <a:rPr lang="en-US" sz="2400" dirty="0" err="1"/>
              <a:t>pievilcīgs</a:t>
            </a:r>
            <a:r>
              <a:rPr lang="en-US" sz="2400" dirty="0"/>
              <a:t> </a:t>
            </a:r>
            <a:r>
              <a:rPr lang="en-US" sz="2400" dirty="0" err="1"/>
              <a:t>izskats</a:t>
            </a:r>
            <a:endParaRPr lang="en-US" sz="2400" dirty="0"/>
          </a:p>
          <a:p>
            <a:r>
              <a:rPr lang="en-US" sz="2400" dirty="0" smtClean="0"/>
              <a:t>9</a:t>
            </a:r>
            <a:r>
              <a:rPr lang="lv-LV" sz="2400" dirty="0" smtClean="0"/>
              <a:t>.</a:t>
            </a:r>
            <a:r>
              <a:rPr lang="en-US" sz="2400" dirty="0" smtClean="0"/>
              <a:t> </a:t>
            </a:r>
            <a:r>
              <a:rPr lang="lv-LV" sz="2400" dirty="0"/>
              <a:t>Vai </a:t>
            </a:r>
            <a:r>
              <a:rPr lang="en-US" sz="2400" dirty="0" err="1" smtClean="0"/>
              <a:t>ir</a:t>
            </a:r>
            <a:r>
              <a:rPr lang="en-US" sz="2400" dirty="0" smtClean="0"/>
              <a:t> </a:t>
            </a:r>
            <a:r>
              <a:rPr lang="en-US" sz="2400" dirty="0" err="1"/>
              <a:t>piemērots</a:t>
            </a:r>
            <a:r>
              <a:rPr lang="en-US" sz="2400" dirty="0"/>
              <a:t> </a:t>
            </a:r>
            <a:r>
              <a:rPr lang="en-US" sz="2400" dirty="0" err="1"/>
              <a:t>vietnes</a:t>
            </a:r>
            <a:r>
              <a:rPr lang="en-US" sz="2400" dirty="0"/>
              <a:t> </a:t>
            </a:r>
            <a:r>
              <a:rPr lang="en-US" sz="2400" dirty="0" err="1"/>
              <a:t>tipam</a:t>
            </a:r>
            <a:r>
              <a:rPr lang="en-US" sz="2400" dirty="0"/>
              <a:t> </a:t>
            </a:r>
            <a:r>
              <a:rPr lang="en-US" sz="2400" dirty="0" err="1"/>
              <a:t>atbilstošs</a:t>
            </a:r>
            <a:r>
              <a:rPr lang="en-US" sz="2400" dirty="0"/>
              <a:t> </a:t>
            </a:r>
            <a:r>
              <a:rPr lang="en-US" sz="2400" dirty="0" err="1"/>
              <a:t>dizaina</a:t>
            </a:r>
            <a:r>
              <a:rPr lang="en-US" sz="2400" dirty="0"/>
              <a:t> </a:t>
            </a:r>
            <a:r>
              <a:rPr lang="en-US" sz="2400" dirty="0" err="1"/>
              <a:t>stils</a:t>
            </a:r>
            <a:endParaRPr lang="en-US" sz="2400" dirty="0"/>
          </a:p>
          <a:p>
            <a:r>
              <a:rPr lang="en-US" sz="2400" dirty="0" smtClean="0"/>
              <a:t>10</a:t>
            </a:r>
            <a:r>
              <a:rPr lang="lv-LV" sz="2400" dirty="0" smtClean="0"/>
              <a:t>.</a:t>
            </a:r>
            <a:r>
              <a:rPr lang="lv-LV" sz="2400" dirty="0"/>
              <a:t> Vai</a:t>
            </a:r>
            <a:r>
              <a:rPr lang="en-US" sz="2400" dirty="0" smtClean="0"/>
              <a:t> </a:t>
            </a:r>
            <a:r>
              <a:rPr lang="en-US" sz="2400" dirty="0" err="1"/>
              <a:t>nodrošina</a:t>
            </a:r>
            <a:r>
              <a:rPr lang="en-US" sz="2400" dirty="0"/>
              <a:t> </a:t>
            </a:r>
            <a:r>
              <a:rPr lang="en-US" sz="2400" dirty="0" err="1"/>
              <a:t>ātru</a:t>
            </a:r>
            <a:r>
              <a:rPr lang="en-US" sz="2400" dirty="0"/>
              <a:t> un </a:t>
            </a:r>
            <a:r>
              <a:rPr lang="en-US" sz="2400" dirty="0" err="1"/>
              <a:t>ērtu</a:t>
            </a:r>
            <a:r>
              <a:rPr lang="en-US" sz="2400" dirty="0"/>
              <a:t> </a:t>
            </a:r>
            <a:r>
              <a:rPr lang="en-US" sz="2400" dirty="0" err="1"/>
              <a:t>piekļuvi</a:t>
            </a:r>
            <a:r>
              <a:rPr lang="en-US" sz="2400" dirty="0"/>
              <a:t> </a:t>
            </a:r>
            <a:r>
              <a:rPr lang="en-US" sz="2400" dirty="0" err="1"/>
              <a:t>informācijas</a:t>
            </a:r>
            <a:r>
              <a:rPr lang="en-US" sz="2400" dirty="0"/>
              <a:t> </a:t>
            </a:r>
            <a:r>
              <a:rPr lang="en-US" sz="2400" dirty="0" err="1"/>
              <a:t>atrašanai</a:t>
            </a:r>
            <a:endParaRPr lang="en-US" sz="2400" dirty="0"/>
          </a:p>
          <a:p>
            <a:r>
              <a:rPr lang="en-US" sz="2400" dirty="0" smtClean="0"/>
              <a:t>11</a:t>
            </a:r>
            <a:r>
              <a:rPr lang="lv-LV" sz="2400" dirty="0" smtClean="0"/>
              <a:t>.</a:t>
            </a:r>
            <a:r>
              <a:rPr lang="lv-LV" sz="2400" dirty="0"/>
              <a:t> Vai</a:t>
            </a:r>
            <a:r>
              <a:rPr lang="en-US" sz="2400" dirty="0" smtClean="0"/>
              <a:t> </a:t>
            </a:r>
            <a:r>
              <a:rPr lang="en-US" sz="2400" dirty="0" err="1"/>
              <a:t>sniedz</a:t>
            </a:r>
            <a:r>
              <a:rPr lang="en-US" sz="2400" dirty="0"/>
              <a:t> </a:t>
            </a:r>
            <a:r>
              <a:rPr lang="en-US" sz="2400" dirty="0" err="1"/>
              <a:t>atbilstošu</a:t>
            </a:r>
            <a:r>
              <a:rPr lang="en-US" sz="2400" dirty="0"/>
              <a:t> </a:t>
            </a:r>
            <a:r>
              <a:rPr lang="en-US" sz="2400" dirty="0" err="1"/>
              <a:t>informāciju</a:t>
            </a:r>
            <a:endParaRPr lang="en-US" sz="2400" dirty="0"/>
          </a:p>
          <a:p>
            <a:r>
              <a:rPr lang="en-US" sz="2400" dirty="0" smtClean="0"/>
              <a:t>12</a:t>
            </a:r>
            <a:r>
              <a:rPr lang="lv-LV" sz="2400" dirty="0" smtClean="0"/>
              <a:t>.</a:t>
            </a:r>
            <a:r>
              <a:rPr lang="en-US" sz="2400" dirty="0" smtClean="0"/>
              <a:t> </a:t>
            </a:r>
            <a:r>
              <a:rPr lang="lv-LV" sz="2400" dirty="0"/>
              <a:t>Vai </a:t>
            </a:r>
            <a:r>
              <a:rPr lang="en-US" sz="2400" dirty="0" err="1" smtClean="0"/>
              <a:t>sniedz</a:t>
            </a:r>
            <a:r>
              <a:rPr lang="en-US" sz="2400" dirty="0" smtClean="0"/>
              <a:t> </a:t>
            </a:r>
            <a:r>
              <a:rPr lang="en-US" sz="2400" dirty="0" err="1"/>
              <a:t>informāciju</a:t>
            </a:r>
            <a:r>
              <a:rPr lang="en-US" sz="2400" dirty="0"/>
              <a:t> </a:t>
            </a:r>
            <a:r>
              <a:rPr lang="en-US" sz="2400" dirty="0" err="1"/>
              <a:t>atbilstošā</a:t>
            </a:r>
            <a:r>
              <a:rPr lang="en-US" sz="2400" dirty="0"/>
              <a:t> </a:t>
            </a:r>
            <a:r>
              <a:rPr lang="en-US" sz="2400" dirty="0" err="1"/>
              <a:t>detalizācijas</a:t>
            </a:r>
            <a:r>
              <a:rPr lang="en-US" sz="2400" dirty="0"/>
              <a:t> </a:t>
            </a:r>
            <a:r>
              <a:rPr lang="en-US" sz="2400" dirty="0" err="1"/>
              <a:t>līmenī</a:t>
            </a:r>
            <a:endParaRPr lang="en-US" sz="2400" dirty="0"/>
          </a:p>
          <a:p>
            <a:r>
              <a:rPr lang="en-US" sz="2400" dirty="0" smtClean="0"/>
              <a:t>13</a:t>
            </a:r>
            <a:r>
              <a:rPr lang="lv-LV" sz="2400" dirty="0" smtClean="0"/>
              <a:t>.Vai</a:t>
            </a:r>
            <a:r>
              <a:rPr lang="en-US" sz="2400" dirty="0" smtClean="0"/>
              <a:t> </a:t>
            </a:r>
            <a:r>
              <a:rPr lang="en-US" sz="2400" dirty="0" err="1" smtClean="0"/>
              <a:t>nodrošin</a:t>
            </a:r>
            <a:r>
              <a:rPr lang="lv-LV" sz="2400" dirty="0" err="1" smtClean="0"/>
              <a:t>āta</a:t>
            </a:r>
            <a:r>
              <a:rPr lang="en-US" sz="2400" dirty="0" smtClean="0"/>
              <a:t> </a:t>
            </a:r>
            <a:r>
              <a:rPr lang="en-US" sz="2400" dirty="0" err="1"/>
              <a:t>viegli</a:t>
            </a:r>
            <a:r>
              <a:rPr lang="en-US" sz="2400" dirty="0"/>
              <a:t> </a:t>
            </a:r>
            <a:r>
              <a:rPr lang="en-US" sz="2400" dirty="0" err="1" smtClean="0"/>
              <a:t>lasām</a:t>
            </a:r>
            <a:r>
              <a:rPr lang="lv-LV" sz="2400" dirty="0" smtClean="0"/>
              <a:t>a</a:t>
            </a:r>
            <a:r>
              <a:rPr lang="en-US" sz="2400" dirty="0" smtClean="0"/>
              <a:t> </a:t>
            </a:r>
            <a:r>
              <a:rPr lang="en-US" sz="2400" dirty="0" err="1" smtClean="0"/>
              <a:t>informācija</a:t>
            </a:r>
            <a:endParaRPr lang="en-US" sz="2400" dirty="0"/>
          </a:p>
          <a:p>
            <a:r>
              <a:rPr lang="en-US" sz="2400" dirty="0" smtClean="0"/>
              <a:t>14</a:t>
            </a:r>
            <a:r>
              <a:rPr lang="lv-LV" sz="2400" dirty="0" smtClean="0"/>
              <a:t>.</a:t>
            </a:r>
            <a:r>
              <a:rPr lang="en-US" sz="2400" dirty="0" smtClean="0"/>
              <a:t> </a:t>
            </a:r>
            <a:r>
              <a:rPr lang="lv-LV" sz="2400" dirty="0"/>
              <a:t>Vai </a:t>
            </a:r>
            <a:r>
              <a:rPr lang="lv-LV" sz="2400" dirty="0" smtClean="0"/>
              <a:t>saziņas</a:t>
            </a:r>
            <a:r>
              <a:rPr lang="en-US" sz="2400" dirty="0" smtClean="0"/>
              <a:t> </a:t>
            </a:r>
            <a:r>
              <a:rPr lang="en-US" sz="2400" dirty="0" err="1" smtClean="0"/>
              <a:t>informācij</a:t>
            </a:r>
            <a:r>
              <a:rPr lang="lv-LV" sz="2400" dirty="0" smtClean="0"/>
              <a:t>a notiek</a:t>
            </a:r>
            <a:r>
              <a:rPr lang="en-US" sz="2400" dirty="0" smtClean="0"/>
              <a:t> </a:t>
            </a:r>
            <a:r>
              <a:rPr lang="en-US" sz="2400" dirty="0" err="1"/>
              <a:t>atbilstošā</a:t>
            </a:r>
            <a:r>
              <a:rPr lang="en-US" sz="2400" dirty="0"/>
              <a:t> </a:t>
            </a:r>
            <a:r>
              <a:rPr lang="en-US" sz="2400" dirty="0" err="1" smtClean="0"/>
              <a:t>formā</a:t>
            </a:r>
            <a:r>
              <a:rPr lang="lv-LV" sz="2400" dirty="0" smtClean="0"/>
              <a:t>t</a:t>
            </a:r>
            <a:r>
              <a:rPr lang="en-US" sz="2400" dirty="0" smtClean="0"/>
              <a:t>ā</a:t>
            </a:r>
            <a:endParaRPr lang="en-US" sz="2400" dirty="0"/>
          </a:p>
          <a:p>
            <a:r>
              <a:rPr lang="en-US" sz="2400" dirty="0" smtClean="0"/>
              <a:t>15</a:t>
            </a:r>
            <a:r>
              <a:rPr lang="lv-LV" sz="2400" dirty="0" smtClean="0"/>
              <a:t>.</a:t>
            </a:r>
            <a:r>
              <a:rPr lang="en-US" sz="2400" dirty="0" smtClean="0"/>
              <a:t> </a:t>
            </a:r>
            <a:r>
              <a:rPr lang="lv-LV" sz="2400" dirty="0"/>
              <a:t>Vai </a:t>
            </a:r>
            <a:r>
              <a:rPr lang="en-US" sz="2400" dirty="0" err="1" smtClean="0"/>
              <a:t>nodrošin</a:t>
            </a:r>
            <a:r>
              <a:rPr lang="lv-LV" sz="2400" dirty="0" err="1" smtClean="0"/>
              <a:t>āts</a:t>
            </a:r>
            <a:r>
              <a:rPr lang="en-US" sz="2400" dirty="0" smtClean="0"/>
              <a:t> </a:t>
            </a:r>
            <a:r>
              <a:rPr lang="en-US" sz="2400" dirty="0" err="1"/>
              <a:t>viegli</a:t>
            </a:r>
            <a:r>
              <a:rPr lang="en-US" sz="2400" dirty="0"/>
              <a:t> </a:t>
            </a:r>
            <a:r>
              <a:rPr lang="en-US" sz="2400" dirty="0" err="1" smtClean="0"/>
              <a:t>saprotam</a:t>
            </a:r>
            <a:r>
              <a:rPr lang="lv-LV" sz="2400" dirty="0" smtClean="0"/>
              <a:t>s</a:t>
            </a:r>
            <a:r>
              <a:rPr lang="en-US" sz="2400" dirty="0" smtClean="0"/>
              <a:t> </a:t>
            </a:r>
            <a:r>
              <a:rPr lang="en-US" sz="2400" dirty="0" err="1"/>
              <a:t>informācijas</a:t>
            </a:r>
            <a:r>
              <a:rPr lang="en-US" sz="2400" dirty="0"/>
              <a:t> </a:t>
            </a:r>
            <a:r>
              <a:rPr lang="en-US" sz="2400" dirty="0" err="1" smtClean="0"/>
              <a:t>satur</a:t>
            </a:r>
            <a:r>
              <a:rPr lang="lv-LV" sz="2400" dirty="0" smtClean="0"/>
              <a:t>s</a:t>
            </a:r>
            <a:endParaRPr lang="en-US" sz="2400" dirty="0"/>
          </a:p>
          <a:p>
            <a:r>
              <a:rPr lang="en-US" sz="2400" dirty="0" smtClean="0"/>
              <a:t>16</a:t>
            </a:r>
            <a:r>
              <a:rPr lang="lv-LV" sz="2400" dirty="0" smtClean="0"/>
              <a:t>.</a:t>
            </a:r>
            <a:r>
              <a:rPr lang="en-US" sz="2400" dirty="0" smtClean="0"/>
              <a:t> </a:t>
            </a:r>
            <a:r>
              <a:rPr lang="lv-LV" sz="2400" dirty="0"/>
              <a:t>Vai </a:t>
            </a:r>
            <a:r>
              <a:rPr lang="en-US" sz="2400" dirty="0" err="1" smtClean="0"/>
              <a:t>ir</a:t>
            </a:r>
            <a:r>
              <a:rPr lang="en-US" sz="2400" dirty="0" smtClean="0"/>
              <a:t> </a:t>
            </a:r>
            <a:r>
              <a:rPr lang="en-US" sz="2400" dirty="0" err="1"/>
              <a:t>informācija</a:t>
            </a:r>
            <a:r>
              <a:rPr lang="en-US" sz="2400" dirty="0"/>
              <a:t>, </a:t>
            </a:r>
            <a:r>
              <a:rPr lang="en-US" sz="2400" dirty="0" err="1"/>
              <a:t>kas</a:t>
            </a:r>
            <a:r>
              <a:rPr lang="en-US" sz="2400" dirty="0"/>
              <a:t> </a:t>
            </a:r>
            <a:r>
              <a:rPr lang="en-US" sz="2400" dirty="0" err="1"/>
              <a:t>tiek</a:t>
            </a:r>
            <a:r>
              <a:rPr lang="en-US" sz="2400" dirty="0"/>
              <a:t> </a:t>
            </a:r>
            <a:r>
              <a:rPr lang="en-US" sz="2400" dirty="0" err="1"/>
              <a:t>regulāri</a:t>
            </a:r>
            <a:r>
              <a:rPr lang="en-US" sz="2400" dirty="0"/>
              <a:t> </a:t>
            </a:r>
            <a:r>
              <a:rPr lang="en-US" sz="2400" dirty="0" err="1"/>
              <a:t>atjaunināta</a:t>
            </a:r>
            <a:endParaRPr lang="en-US" sz="2400" dirty="0"/>
          </a:p>
          <a:p>
            <a:r>
              <a:rPr lang="en-US" sz="2400" dirty="0" smtClean="0"/>
              <a:t>17</a:t>
            </a:r>
            <a:r>
              <a:rPr lang="lv-LV" sz="2400" dirty="0" smtClean="0"/>
              <a:t>.</a:t>
            </a:r>
            <a:r>
              <a:rPr lang="en-US" sz="2400" dirty="0" smtClean="0"/>
              <a:t> </a:t>
            </a:r>
            <a:r>
              <a:rPr lang="lv-LV" sz="2400" dirty="0"/>
              <a:t>Vai </a:t>
            </a:r>
            <a:r>
              <a:rPr lang="en-US" sz="2400" dirty="0" err="1" smtClean="0"/>
              <a:t>ir</a:t>
            </a:r>
            <a:r>
              <a:rPr lang="en-US" sz="2400" dirty="0" smtClean="0"/>
              <a:t> </a:t>
            </a:r>
            <a:r>
              <a:rPr lang="en-US" sz="2400" dirty="0" err="1"/>
              <a:t>uzticama</a:t>
            </a:r>
            <a:r>
              <a:rPr lang="en-US" sz="2400" dirty="0"/>
              <a:t> </a:t>
            </a:r>
            <a:r>
              <a:rPr lang="en-US" sz="2400" dirty="0" err="1"/>
              <a:t>informācija</a:t>
            </a:r>
            <a:endParaRPr lang="en-US" sz="2400" dirty="0"/>
          </a:p>
          <a:p>
            <a:r>
              <a:rPr lang="en-US" sz="2400" dirty="0" smtClean="0"/>
              <a:t>18</a:t>
            </a:r>
            <a:r>
              <a:rPr lang="lv-LV" sz="2400" dirty="0" smtClean="0"/>
              <a:t>.</a:t>
            </a:r>
            <a:r>
              <a:rPr lang="lv-LV" sz="2400" dirty="0"/>
              <a:t> Vai</a:t>
            </a:r>
            <a:r>
              <a:rPr lang="en-US" sz="2400" dirty="0" smtClean="0"/>
              <a:t> </a:t>
            </a:r>
            <a:r>
              <a:rPr lang="en-US" sz="2400" dirty="0" err="1"/>
              <a:t>ir</a:t>
            </a:r>
            <a:r>
              <a:rPr lang="en-US" sz="2400" dirty="0"/>
              <a:t> </a:t>
            </a:r>
            <a:r>
              <a:rPr lang="en-US" sz="2400" dirty="0" err="1" smtClean="0"/>
              <a:t>pamatots</a:t>
            </a:r>
            <a:r>
              <a:rPr lang="en-US" sz="2400" dirty="0" smtClean="0"/>
              <a:t> </a:t>
            </a:r>
            <a:r>
              <a:rPr lang="en-US" sz="2400" dirty="0" err="1"/>
              <a:t>ielādes</a:t>
            </a:r>
            <a:r>
              <a:rPr lang="en-US" sz="2400" dirty="0"/>
              <a:t> </a:t>
            </a:r>
            <a:r>
              <a:rPr lang="en-US" sz="2400" dirty="0" err="1" smtClean="0"/>
              <a:t>laik</a:t>
            </a:r>
            <a:r>
              <a:rPr lang="lv-LV" sz="2400" dirty="0"/>
              <a:t>s</a:t>
            </a:r>
            <a:endParaRPr lang="en-US" sz="2400" dirty="0"/>
          </a:p>
          <a:p>
            <a:r>
              <a:rPr lang="en-US" sz="2400" dirty="0" smtClean="0"/>
              <a:t>19</a:t>
            </a:r>
            <a:r>
              <a:rPr lang="lv-LV" sz="2400" dirty="0" smtClean="0"/>
              <a:t>.</a:t>
            </a:r>
            <a:r>
              <a:rPr lang="en-US" sz="2400" dirty="0" smtClean="0"/>
              <a:t> </a:t>
            </a:r>
            <a:r>
              <a:rPr lang="lv-LV" sz="2400" dirty="0"/>
              <a:t>Vai </a:t>
            </a:r>
            <a:r>
              <a:rPr lang="en-US" sz="2400" dirty="0" err="1" smtClean="0"/>
              <a:t>rada</a:t>
            </a:r>
            <a:r>
              <a:rPr lang="en-US" sz="2400" dirty="0" smtClean="0"/>
              <a:t> </a:t>
            </a:r>
            <a:r>
              <a:rPr lang="en-US" sz="2400" dirty="0" err="1"/>
              <a:t>pieredzi</a:t>
            </a:r>
            <a:endParaRPr lang="en-US" sz="2400" dirty="0"/>
          </a:p>
          <a:p>
            <a:r>
              <a:rPr lang="en-US" sz="2400" dirty="0" smtClean="0"/>
              <a:t>20</a:t>
            </a:r>
            <a:r>
              <a:rPr lang="lv-LV" sz="2400" dirty="0" smtClean="0"/>
              <a:t>.</a:t>
            </a:r>
            <a:r>
              <a:rPr lang="en-US" sz="2400" dirty="0" smtClean="0"/>
              <a:t> </a:t>
            </a:r>
            <a:r>
              <a:rPr lang="lv-LV" sz="2400" dirty="0" smtClean="0"/>
              <a:t>Vai vietne </a:t>
            </a:r>
            <a:r>
              <a:rPr lang="en-US" sz="2400" dirty="0" err="1" smtClean="0"/>
              <a:t>rada</a:t>
            </a:r>
            <a:r>
              <a:rPr lang="en-US" sz="2400" dirty="0" smtClean="0"/>
              <a:t> </a:t>
            </a:r>
            <a:r>
              <a:rPr lang="en-US" sz="2400" dirty="0" err="1"/>
              <a:t>kopības</a:t>
            </a:r>
            <a:r>
              <a:rPr lang="en-US" sz="2400" dirty="0"/>
              <a:t> </a:t>
            </a:r>
            <a:r>
              <a:rPr lang="en-US" sz="2400" dirty="0" err="1"/>
              <a:t>sajūtu</a:t>
            </a:r>
            <a:endParaRPr lang="en-US" sz="2400" dirty="0"/>
          </a:p>
          <a:p>
            <a:r>
              <a:rPr lang="en-US" sz="2400" dirty="0" smtClean="0"/>
              <a:t>21</a:t>
            </a:r>
            <a:r>
              <a:rPr lang="lv-LV" sz="2400" dirty="0" smtClean="0"/>
              <a:t>.</a:t>
            </a:r>
            <a:r>
              <a:rPr lang="lv-LV" sz="2400" dirty="0"/>
              <a:t> </a:t>
            </a:r>
            <a:r>
              <a:rPr lang="lv-LV" sz="2400" dirty="0" smtClean="0"/>
              <a:t>Vai</a:t>
            </a:r>
            <a:r>
              <a:rPr lang="en-US" sz="2400" dirty="0" smtClean="0"/>
              <a:t> </a:t>
            </a:r>
            <a:r>
              <a:rPr lang="lv-LV" sz="2400" dirty="0" smtClean="0"/>
              <a:t>notur</a:t>
            </a:r>
            <a:r>
              <a:rPr lang="en-US" sz="2400" dirty="0" smtClean="0"/>
              <a:t> </a:t>
            </a:r>
            <a:r>
              <a:rPr lang="en-US" sz="2400" dirty="0" err="1"/>
              <a:t>lietotāja</a:t>
            </a:r>
            <a:r>
              <a:rPr lang="en-US" sz="2400" dirty="0"/>
              <a:t> </a:t>
            </a:r>
            <a:r>
              <a:rPr lang="en-US" sz="2400" dirty="0" err="1"/>
              <a:t>uzmanību</a:t>
            </a:r>
            <a:endParaRPr lang="en-US" sz="2400" dirty="0"/>
          </a:p>
          <a:p>
            <a:r>
              <a:rPr lang="en-US" sz="2400" dirty="0" smtClean="0"/>
              <a:t>22</a:t>
            </a:r>
            <a:r>
              <a:rPr lang="lv-LV" sz="2400" dirty="0" smtClean="0"/>
              <a:t>.</a:t>
            </a:r>
            <a:r>
              <a:rPr lang="lv-LV" sz="2400" dirty="0"/>
              <a:t> </a:t>
            </a:r>
            <a:r>
              <a:rPr lang="lv-LV" sz="2400" dirty="0" smtClean="0"/>
              <a:t>Vai</a:t>
            </a:r>
            <a:r>
              <a:rPr lang="en-US" sz="2400" dirty="0" smtClean="0"/>
              <a:t> </a:t>
            </a:r>
            <a:r>
              <a:rPr lang="en-US" sz="2400" dirty="0" err="1" smtClean="0"/>
              <a:t>vietn</a:t>
            </a:r>
            <a:r>
              <a:rPr lang="lv-LV" sz="2400" dirty="0" smtClean="0"/>
              <a:t>ē</a:t>
            </a:r>
            <a:r>
              <a:rPr lang="en-US" sz="2400" dirty="0" smtClean="0"/>
              <a:t>, </a:t>
            </a:r>
            <a:r>
              <a:rPr lang="en-US" sz="2400" dirty="0" err="1" smtClean="0"/>
              <a:t>jūt</a:t>
            </a:r>
            <a:r>
              <a:rPr lang="lv-LV" sz="2400" dirty="0" err="1" smtClean="0"/>
              <a:t>as</a:t>
            </a:r>
            <a:r>
              <a:rPr lang="en-US" sz="2400" dirty="0" smtClean="0"/>
              <a:t> </a:t>
            </a:r>
            <a:r>
              <a:rPr lang="en-US" sz="2400" dirty="0" err="1"/>
              <a:t>droši</a:t>
            </a:r>
            <a:endParaRPr lang="en-US" sz="2400" dirty="0"/>
          </a:p>
          <a:p>
            <a:r>
              <a:rPr lang="en-US" sz="2400" dirty="0" smtClean="0"/>
              <a:t>23</a:t>
            </a:r>
            <a:r>
              <a:rPr lang="lv-LV" sz="2400" dirty="0" smtClean="0"/>
              <a:t>.</a:t>
            </a:r>
            <a:r>
              <a:rPr lang="lv-LV" sz="2400" dirty="0"/>
              <a:t> </a:t>
            </a:r>
            <a:r>
              <a:rPr lang="lv-LV" sz="2400" dirty="0" smtClean="0"/>
              <a:t>Vai</a:t>
            </a:r>
            <a:r>
              <a:rPr lang="en-US" sz="2400" dirty="0" smtClean="0"/>
              <a:t> </a:t>
            </a:r>
            <a:r>
              <a:rPr lang="en-US" sz="2400" dirty="0" err="1" smtClean="0"/>
              <a:t>viegli</a:t>
            </a:r>
            <a:r>
              <a:rPr lang="en-US" sz="2400" dirty="0" smtClean="0"/>
              <a:t> </a:t>
            </a:r>
            <a:r>
              <a:rPr lang="en-US" sz="2400" dirty="0" err="1"/>
              <a:t>sniegt</a:t>
            </a:r>
            <a:r>
              <a:rPr lang="en-US" sz="2400" dirty="0"/>
              <a:t> </a:t>
            </a:r>
            <a:r>
              <a:rPr lang="en-US" sz="2400" dirty="0" err="1"/>
              <a:t>atsauksmes</a:t>
            </a:r>
            <a:endParaRPr lang="en-US" sz="2400" dirty="0"/>
          </a:p>
          <a:p>
            <a:r>
              <a:rPr lang="en-US" sz="2400" dirty="0" smtClean="0"/>
              <a:t>24</a:t>
            </a:r>
            <a:r>
              <a:rPr lang="lv-LV" sz="2400" dirty="0" smtClean="0"/>
              <a:t>.Vai</a:t>
            </a:r>
            <a:r>
              <a:rPr lang="en-US" sz="2400" dirty="0" smtClean="0"/>
              <a:t> </a:t>
            </a:r>
            <a:r>
              <a:rPr lang="en-US" sz="2400" dirty="0" err="1" smtClean="0"/>
              <a:t>ērti</a:t>
            </a:r>
            <a:r>
              <a:rPr lang="en-US" sz="2400" dirty="0" smtClean="0"/>
              <a:t> </a:t>
            </a:r>
            <a:r>
              <a:rPr lang="en-US" sz="2400" dirty="0" err="1"/>
              <a:t>sazināties</a:t>
            </a:r>
            <a:r>
              <a:rPr lang="en-US" sz="2400" dirty="0"/>
              <a:t> </a:t>
            </a:r>
            <a:r>
              <a:rPr lang="en-US" sz="2400" dirty="0" err="1"/>
              <a:t>ar</a:t>
            </a:r>
            <a:r>
              <a:rPr lang="en-US" sz="2400" dirty="0"/>
              <a:t> </a:t>
            </a:r>
            <a:r>
              <a:rPr lang="en-US" sz="2400" dirty="0" err="1"/>
              <a:t>organizāciju</a:t>
            </a:r>
            <a:endParaRPr lang="en-US" sz="2400" dirty="0"/>
          </a:p>
        </p:txBody>
      </p:sp>
      <p:sp>
        <p:nvSpPr>
          <p:cNvPr id="4" name="Rectangle 3"/>
          <p:cNvSpPr/>
          <p:nvPr/>
        </p:nvSpPr>
        <p:spPr>
          <a:xfrm>
            <a:off x="223044" y="10871478"/>
            <a:ext cx="18622890" cy="430887"/>
          </a:xfrm>
          <a:prstGeom prst="rect">
            <a:avLst/>
          </a:prstGeom>
        </p:spPr>
        <p:txBody>
          <a:bodyPr wrap="square">
            <a:spAutoFit/>
          </a:bodyPr>
          <a:lstStyle/>
          <a:p>
            <a:r>
              <a:rPr lang="en-US" sz="1100" dirty="0" smtClean="0"/>
              <a:t>Barnes</a:t>
            </a:r>
            <a:r>
              <a:rPr lang="lv-LV" sz="1100" dirty="0" smtClean="0"/>
              <a:t>, S.J.,</a:t>
            </a:r>
            <a:r>
              <a:rPr lang="en-US" sz="1100" dirty="0"/>
              <a:t> </a:t>
            </a:r>
            <a:r>
              <a:rPr lang="en-US" sz="1100" dirty="0" err="1" smtClean="0"/>
              <a:t>Vidgen</a:t>
            </a:r>
            <a:r>
              <a:rPr lang="lv-LV" sz="1100" dirty="0" smtClean="0"/>
              <a:t>, R.</a:t>
            </a:r>
            <a:r>
              <a:rPr lang="en-US" sz="1100" dirty="0" smtClean="0">
                <a:hlinkClick r:id="rId2"/>
              </a:rPr>
              <a:t> </a:t>
            </a:r>
            <a:r>
              <a:rPr lang="lv-LV" sz="1100" dirty="0" smtClean="0"/>
              <a:t>(2000).</a:t>
            </a:r>
            <a:r>
              <a:rPr lang="en-US" sz="1100" dirty="0" err="1" smtClean="0"/>
              <a:t>WebQual</a:t>
            </a:r>
            <a:r>
              <a:rPr lang="en-US" sz="1100" dirty="0"/>
              <a:t>: An Exploration of Web-Site Quality</a:t>
            </a:r>
            <a:r>
              <a:rPr lang="en-US" sz="1100" b="1" dirty="0"/>
              <a:t>.</a:t>
            </a:r>
          </a:p>
          <a:p>
            <a:r>
              <a:rPr lang="en-US" sz="1100" dirty="0" smtClean="0"/>
              <a:t>Conference</a:t>
            </a:r>
            <a:r>
              <a:rPr lang="en-US" sz="1100" dirty="0"/>
              <a:t>: Proceedings of the 8th European Conference on Information Systems, Trends in Information and Communication Systems for the 21st </a:t>
            </a:r>
            <a:r>
              <a:rPr lang="en-US" sz="1100" dirty="0" smtClean="0"/>
              <a:t>Century, </a:t>
            </a:r>
            <a:r>
              <a:rPr lang="en-US" sz="1100" dirty="0"/>
              <a:t>Vienna, Austria, July </a:t>
            </a:r>
            <a:r>
              <a:rPr lang="en-US" sz="1100" dirty="0" smtClean="0"/>
              <a:t>3-5</a:t>
            </a:r>
            <a:r>
              <a:rPr lang="lv-LV" sz="1100" dirty="0" smtClean="0"/>
              <a:t>.</a:t>
            </a:r>
            <a:endParaRPr lang="en-US" sz="1100" dirty="0"/>
          </a:p>
        </p:txBody>
      </p:sp>
    </p:spTree>
    <p:extLst>
      <p:ext uri="{BB962C8B-B14F-4D97-AF65-F5344CB8AC3E}">
        <p14:creationId xmlns:p14="http://schemas.microsoft.com/office/powerpoint/2010/main" val="2149285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44" y="4241800"/>
            <a:ext cx="12663933" cy="6894195"/>
          </a:xfrm>
        </p:spPr>
        <p:txBody>
          <a:bodyPr/>
          <a:lstStyle/>
          <a:p>
            <a:r>
              <a:rPr lang="en-US" sz="2800" dirty="0" err="1">
                <a:solidFill>
                  <a:schemeClr val="tx1"/>
                </a:solidFill>
              </a:rPr>
              <a:t>Navigācija</a:t>
            </a:r>
            <a:r>
              <a:rPr lang="en-US" sz="2800" dirty="0">
                <a:solidFill>
                  <a:schemeClr val="tx1"/>
                </a:solidFill>
              </a:rPr>
              <a:t>:                           </a:t>
            </a:r>
            <a:r>
              <a:rPr lang="en-US" sz="2800" dirty="0" err="1">
                <a:solidFill>
                  <a:schemeClr val="tx1"/>
                </a:solidFill>
              </a:rPr>
              <a:t>Vienkāršība</a:t>
            </a:r>
            <a:r>
              <a:rPr lang="en-US" sz="2800" dirty="0">
                <a:solidFill>
                  <a:schemeClr val="tx1"/>
                </a:solidFill>
              </a:rPr>
              <a:t> </a:t>
            </a:r>
            <a:r>
              <a:rPr lang="en-US" sz="2800" dirty="0" err="1">
                <a:solidFill>
                  <a:schemeClr val="tx1"/>
                </a:solidFill>
              </a:rPr>
              <a:t>lietošanā</a:t>
            </a:r>
            <a:r>
              <a:rPr lang="en-US" sz="2800" dirty="0">
                <a:solidFill>
                  <a:schemeClr val="tx1"/>
                </a:solidFill>
              </a:rPr>
              <a:t>:</a:t>
            </a:r>
            <a:br>
              <a:rPr lang="en-US" sz="2800" dirty="0">
                <a:solidFill>
                  <a:schemeClr val="tx1"/>
                </a:solidFill>
              </a:rPr>
            </a:br>
            <a:r>
              <a:rPr lang="en-US" sz="2800" dirty="0">
                <a:solidFill>
                  <a:schemeClr val="tx1"/>
                </a:solidFill>
              </a:rPr>
              <a:t>-</a:t>
            </a:r>
            <a:r>
              <a:rPr lang="en-US" sz="2800" dirty="0" err="1">
                <a:solidFill>
                  <a:schemeClr val="tx1"/>
                </a:solidFill>
              </a:rPr>
              <a:t>navigācijas</a:t>
            </a:r>
            <a:r>
              <a:rPr lang="en-US" sz="2800" dirty="0">
                <a:solidFill>
                  <a:schemeClr val="tx1"/>
                </a:solidFill>
              </a:rPr>
              <a:t>                         -</a:t>
            </a:r>
            <a:r>
              <a:rPr lang="en-US" sz="2800" dirty="0" err="1">
                <a:solidFill>
                  <a:schemeClr val="tx1"/>
                </a:solidFill>
              </a:rPr>
              <a:t>navigācija</a:t>
            </a:r>
            <a:r>
              <a:rPr lang="en-US" sz="2800" dirty="0">
                <a:solidFill>
                  <a:schemeClr val="tx1"/>
                </a:solidFill>
              </a:rPr>
              <a:t/>
            </a:r>
            <a:br>
              <a:rPr lang="en-US" sz="2800" dirty="0">
                <a:solidFill>
                  <a:schemeClr val="tx1"/>
                </a:solidFill>
              </a:rPr>
            </a:br>
            <a:r>
              <a:rPr lang="en-US" sz="2800" dirty="0">
                <a:solidFill>
                  <a:schemeClr val="tx1"/>
                </a:solidFill>
              </a:rPr>
              <a:t>- </a:t>
            </a:r>
            <a:r>
              <a:rPr lang="en-US" sz="2800" dirty="0" err="1">
                <a:solidFill>
                  <a:schemeClr val="tx1"/>
                </a:solidFill>
              </a:rPr>
              <a:t>vietnes</a:t>
            </a:r>
            <a:r>
              <a:rPr lang="en-US" sz="2800" dirty="0">
                <a:solidFill>
                  <a:schemeClr val="tx1"/>
                </a:solidFill>
              </a:rPr>
              <a:t> </a:t>
            </a:r>
            <a:r>
              <a:rPr lang="en-US" sz="2800" dirty="0" err="1">
                <a:solidFill>
                  <a:schemeClr val="tx1"/>
                </a:solidFill>
              </a:rPr>
              <a:t>atrašana</a:t>
            </a:r>
            <a:r>
              <a:rPr lang="en-US" sz="2800" dirty="0">
                <a:solidFill>
                  <a:schemeClr val="tx1"/>
                </a:solidFill>
              </a:rPr>
              <a:t>                -</a:t>
            </a:r>
            <a:r>
              <a:rPr lang="en-US" sz="2800" dirty="0" err="1">
                <a:solidFill>
                  <a:schemeClr val="tx1"/>
                </a:solidFill>
              </a:rPr>
              <a:t>vispārējās</a:t>
            </a:r>
            <a:r>
              <a:rPr lang="en-US" sz="2800" dirty="0">
                <a:solidFill>
                  <a:schemeClr val="tx1"/>
                </a:solidFill>
              </a:rPr>
              <a:t> </a:t>
            </a:r>
            <a:r>
              <a:rPr lang="en-US" sz="2800" dirty="0" err="1">
                <a:solidFill>
                  <a:schemeClr val="tx1"/>
                </a:solidFill>
              </a:rPr>
              <a:t>lietošanas</a:t>
            </a:r>
            <a:r>
              <a:rPr lang="en-US" sz="2800" dirty="0">
                <a:solidFill>
                  <a:schemeClr val="tx1"/>
                </a:solidFill>
              </a:rPr>
              <a:t> </a:t>
            </a:r>
            <a:r>
              <a:rPr lang="en-US" sz="2800" dirty="0" err="1">
                <a:solidFill>
                  <a:schemeClr val="tx1"/>
                </a:solidFill>
              </a:rPr>
              <a:t>vienkāršība</a:t>
            </a:r>
            <a:r>
              <a:rPr lang="en-US" sz="2800" dirty="0">
                <a:solidFill>
                  <a:schemeClr val="tx1"/>
                </a:solidFill>
              </a:rPr>
              <a:t/>
            </a:r>
            <a:br>
              <a:rPr lang="en-US" sz="2800" dirty="0">
                <a:solidFill>
                  <a:schemeClr val="tx1"/>
                </a:solidFill>
              </a:rPr>
            </a:br>
            <a:r>
              <a:rPr lang="en-US" sz="2800" dirty="0" err="1">
                <a:solidFill>
                  <a:schemeClr val="tx1"/>
                </a:solidFill>
              </a:rPr>
              <a:t>Prezentācija</a:t>
            </a:r>
            <a:r>
              <a:rPr lang="en-US" sz="2800" dirty="0">
                <a:solidFill>
                  <a:schemeClr val="tx1"/>
                </a:solidFill>
              </a:rPr>
              <a:t>:                          </a:t>
            </a:r>
            <a:r>
              <a:rPr lang="en-US" sz="2800" dirty="0" err="1">
                <a:solidFill>
                  <a:schemeClr val="tx1"/>
                </a:solidFill>
              </a:rPr>
              <a:t>Pieredze</a:t>
            </a:r>
            <a:r>
              <a:rPr lang="en-US" sz="2800" dirty="0">
                <a:solidFill>
                  <a:schemeClr val="tx1"/>
                </a:solidFill>
              </a:rPr>
              <a:t>:</a:t>
            </a:r>
            <a:br>
              <a:rPr lang="en-US" sz="2800" dirty="0">
                <a:solidFill>
                  <a:schemeClr val="tx1"/>
                </a:solidFill>
              </a:rPr>
            </a:br>
            <a:r>
              <a:rPr lang="en-US" sz="2800" dirty="0">
                <a:solidFill>
                  <a:schemeClr val="tx1"/>
                </a:solidFill>
              </a:rPr>
              <a:t>- </a:t>
            </a:r>
            <a:r>
              <a:rPr lang="en-US" sz="2800" dirty="0" err="1">
                <a:solidFill>
                  <a:schemeClr val="tx1"/>
                </a:solidFill>
              </a:rPr>
              <a:t>estētiska</a:t>
            </a:r>
            <a:r>
              <a:rPr lang="en-US" sz="2800" dirty="0">
                <a:solidFill>
                  <a:schemeClr val="tx1"/>
                </a:solidFill>
              </a:rPr>
              <a:t>                               -</a:t>
            </a:r>
            <a:r>
              <a:rPr lang="en-US" sz="2800" dirty="0" err="1">
                <a:solidFill>
                  <a:schemeClr val="tx1"/>
                </a:solidFill>
              </a:rPr>
              <a:t>vizuālā</a:t>
            </a:r>
            <a:r>
              <a:rPr lang="en-US" sz="2800" dirty="0">
                <a:solidFill>
                  <a:schemeClr val="tx1"/>
                </a:solidFill>
              </a:rPr>
              <a:t> </a:t>
            </a:r>
            <a:r>
              <a:rPr lang="en-US" sz="2800" dirty="0" err="1">
                <a:solidFill>
                  <a:schemeClr val="tx1"/>
                </a:solidFill>
              </a:rPr>
              <a:t>ietekme</a:t>
            </a:r>
            <a:r>
              <a:rPr lang="en-US" sz="2800" dirty="0">
                <a:solidFill>
                  <a:schemeClr val="tx1"/>
                </a:solidFill>
              </a:rPr>
              <a:t/>
            </a:r>
            <a:br>
              <a:rPr lang="en-US" sz="2800" dirty="0">
                <a:solidFill>
                  <a:schemeClr val="tx1"/>
                </a:solidFill>
              </a:rPr>
            </a:br>
            <a:r>
              <a:rPr lang="lv-LV" sz="2800" dirty="0" smtClean="0">
                <a:solidFill>
                  <a:schemeClr val="tx1"/>
                </a:solidFill>
              </a:rPr>
              <a:t>                                               </a:t>
            </a:r>
            <a:r>
              <a:rPr lang="en-US" sz="2800" dirty="0" smtClean="0">
                <a:solidFill>
                  <a:schemeClr val="tx1"/>
                </a:solidFill>
              </a:rPr>
              <a:t>- </a:t>
            </a:r>
            <a:r>
              <a:rPr lang="en-US" sz="2800" dirty="0" err="1">
                <a:solidFill>
                  <a:schemeClr val="tx1"/>
                </a:solidFill>
              </a:rPr>
              <a:t>individuālā</a:t>
            </a:r>
            <a:r>
              <a:rPr lang="en-US" sz="2800" dirty="0">
                <a:solidFill>
                  <a:schemeClr val="tx1"/>
                </a:solidFill>
              </a:rPr>
              <a:t> </a:t>
            </a:r>
            <a:r>
              <a:rPr lang="en-US" sz="2800" dirty="0" err="1" smtClean="0">
                <a:solidFill>
                  <a:schemeClr val="tx1"/>
                </a:solidFill>
              </a:rPr>
              <a:t>ietekme</a:t>
            </a:r>
            <a:r>
              <a:rPr lang="lv-LV" sz="2800" dirty="0">
                <a:solidFill>
                  <a:schemeClr val="tx1"/>
                </a:solidFill>
              </a:rPr>
              <a:t/>
            </a:r>
            <a:br>
              <a:rPr lang="lv-LV" sz="2800" dirty="0">
                <a:solidFill>
                  <a:schemeClr val="tx1"/>
                </a:solidFill>
              </a:rPr>
            </a:br>
            <a:r>
              <a:rPr lang="en-US" sz="2800" dirty="0" err="1" smtClean="0">
                <a:solidFill>
                  <a:schemeClr val="tx1"/>
                </a:solidFill>
              </a:rPr>
              <a:t>Informācija</a:t>
            </a:r>
            <a:r>
              <a:rPr lang="en-US" sz="2800" dirty="0">
                <a:solidFill>
                  <a:schemeClr val="tx1"/>
                </a:solidFill>
              </a:rPr>
              <a:t>:                             </a:t>
            </a:r>
            <a:r>
              <a:rPr lang="en-US" sz="2800" dirty="0" err="1">
                <a:solidFill>
                  <a:schemeClr val="tx1"/>
                </a:solidFill>
              </a:rPr>
              <a:t>Informācija</a:t>
            </a:r>
            <a:r>
              <a:rPr lang="en-US" sz="2800" dirty="0">
                <a:solidFill>
                  <a:schemeClr val="tx1"/>
                </a:solidFill>
              </a:rPr>
              <a:t>:                             </a:t>
            </a:r>
            <a:br>
              <a:rPr lang="en-US" sz="2800" dirty="0">
                <a:solidFill>
                  <a:schemeClr val="tx1"/>
                </a:solidFill>
              </a:rPr>
            </a:br>
            <a:r>
              <a:rPr lang="en-US" sz="2800" dirty="0">
                <a:solidFill>
                  <a:schemeClr val="tx1"/>
                </a:solidFill>
              </a:rPr>
              <a:t>- </a:t>
            </a:r>
            <a:r>
              <a:rPr lang="en-US" sz="2800" dirty="0" err="1">
                <a:solidFill>
                  <a:schemeClr val="tx1"/>
                </a:solidFill>
              </a:rPr>
              <a:t>informācijas</a:t>
            </a:r>
            <a:r>
              <a:rPr lang="en-US" sz="2800" dirty="0">
                <a:solidFill>
                  <a:schemeClr val="tx1"/>
                </a:solidFill>
              </a:rPr>
              <a:t> </a:t>
            </a:r>
            <a:r>
              <a:rPr lang="en-US" sz="2800" dirty="0" err="1">
                <a:solidFill>
                  <a:schemeClr val="tx1"/>
                </a:solidFill>
              </a:rPr>
              <a:t>atrašana</a:t>
            </a:r>
            <a:r>
              <a:rPr lang="en-US" sz="2800" dirty="0">
                <a:solidFill>
                  <a:schemeClr val="tx1"/>
                </a:solidFill>
              </a:rPr>
              <a:t>              </a:t>
            </a:r>
            <a:r>
              <a:rPr lang="en-US" sz="2800" dirty="0" err="1">
                <a:solidFill>
                  <a:schemeClr val="tx1"/>
                </a:solidFill>
              </a:rPr>
              <a:t>informācijas</a:t>
            </a:r>
            <a:r>
              <a:rPr lang="en-US" sz="2800" dirty="0">
                <a:solidFill>
                  <a:schemeClr val="tx1"/>
                </a:solidFill>
              </a:rPr>
              <a:t> </a:t>
            </a:r>
            <a:r>
              <a:rPr lang="en-US" sz="2800" dirty="0" err="1">
                <a:solidFill>
                  <a:schemeClr val="tx1"/>
                </a:solidFill>
              </a:rPr>
              <a:t>atrašana</a:t>
            </a:r>
            <a:r>
              <a:rPr lang="en-US" sz="2800" dirty="0">
                <a:solidFill>
                  <a:schemeClr val="tx1"/>
                </a:solidFill>
              </a:rPr>
              <a:t/>
            </a:r>
            <a:br>
              <a:rPr lang="en-US" sz="2800" dirty="0">
                <a:solidFill>
                  <a:schemeClr val="tx1"/>
                </a:solidFill>
              </a:rPr>
            </a:br>
            <a:r>
              <a:rPr lang="en-US" sz="2800" dirty="0">
                <a:solidFill>
                  <a:schemeClr val="tx1"/>
                </a:solidFill>
              </a:rPr>
              <a:t>- </a:t>
            </a:r>
            <a:r>
              <a:rPr lang="en-US" sz="2800" dirty="0" err="1">
                <a:solidFill>
                  <a:schemeClr val="tx1"/>
                </a:solidFill>
              </a:rPr>
              <a:t>informācijas</a:t>
            </a:r>
            <a:r>
              <a:rPr lang="en-US" sz="2800" dirty="0">
                <a:solidFill>
                  <a:schemeClr val="tx1"/>
                </a:solidFill>
              </a:rPr>
              <a:t> </a:t>
            </a:r>
            <a:r>
              <a:rPr lang="en-US" sz="2800" dirty="0" err="1">
                <a:solidFill>
                  <a:schemeClr val="tx1"/>
                </a:solidFill>
              </a:rPr>
              <a:t>saturs</a:t>
            </a:r>
            <a:r>
              <a:rPr lang="en-US" sz="2800" dirty="0">
                <a:solidFill>
                  <a:schemeClr val="tx1"/>
                </a:solidFill>
              </a:rPr>
              <a:t>                  - </a:t>
            </a:r>
            <a:r>
              <a:rPr lang="en-US" sz="2800" dirty="0" err="1">
                <a:solidFill>
                  <a:schemeClr val="tx1"/>
                </a:solidFill>
              </a:rPr>
              <a:t>informācijas</a:t>
            </a:r>
            <a:r>
              <a:rPr lang="en-US" sz="2800" dirty="0">
                <a:solidFill>
                  <a:schemeClr val="tx1"/>
                </a:solidFill>
              </a:rPr>
              <a:t> </a:t>
            </a:r>
            <a:r>
              <a:rPr lang="en-US" sz="2800" dirty="0" err="1">
                <a:solidFill>
                  <a:schemeClr val="tx1"/>
                </a:solidFill>
              </a:rPr>
              <a:t>saturs</a:t>
            </a:r>
            <a:r>
              <a:rPr lang="en-US" sz="2800" dirty="0">
                <a:solidFill>
                  <a:schemeClr val="tx1"/>
                </a:solidFill>
              </a:rPr>
              <a:t/>
            </a:r>
            <a:br>
              <a:rPr lang="en-US" sz="2800" dirty="0">
                <a:solidFill>
                  <a:schemeClr val="tx1"/>
                </a:solidFill>
              </a:rPr>
            </a:br>
            <a:r>
              <a:rPr lang="en-US" sz="2800" dirty="0" err="1">
                <a:solidFill>
                  <a:schemeClr val="tx1"/>
                </a:solidFill>
              </a:rPr>
              <a:t>Pieredze</a:t>
            </a:r>
            <a:r>
              <a:rPr lang="en-US" sz="2800" dirty="0">
                <a:solidFill>
                  <a:schemeClr val="tx1"/>
                </a:solidFill>
              </a:rPr>
              <a:t>:                                   </a:t>
            </a:r>
            <a:r>
              <a:rPr lang="en-US" sz="2800" dirty="0" err="1">
                <a:solidFill>
                  <a:schemeClr val="tx1"/>
                </a:solidFill>
              </a:rPr>
              <a:t>Komunikācija&amp;integrācija</a:t>
            </a:r>
            <a:r>
              <a:rPr lang="en-US" sz="2800" dirty="0">
                <a:solidFill>
                  <a:schemeClr val="tx1"/>
                </a:solidFill>
              </a:rPr>
              <a:t>:</a:t>
            </a:r>
            <a:br>
              <a:rPr lang="en-US" sz="2800" dirty="0">
                <a:solidFill>
                  <a:schemeClr val="tx1"/>
                </a:solidFill>
              </a:rPr>
            </a:br>
            <a:r>
              <a:rPr lang="en-US" sz="2800" dirty="0">
                <a:solidFill>
                  <a:schemeClr val="tx1"/>
                </a:solidFill>
              </a:rPr>
              <a:t>- </a:t>
            </a:r>
            <a:r>
              <a:rPr lang="en-US" sz="2800" dirty="0" err="1">
                <a:solidFill>
                  <a:schemeClr val="tx1"/>
                </a:solidFill>
              </a:rPr>
              <a:t>vietnes</a:t>
            </a:r>
            <a:r>
              <a:rPr lang="en-US" sz="2800" dirty="0">
                <a:solidFill>
                  <a:schemeClr val="tx1"/>
                </a:solidFill>
              </a:rPr>
              <a:t> </a:t>
            </a:r>
            <a:r>
              <a:rPr lang="en-US" sz="2800" dirty="0" err="1">
                <a:solidFill>
                  <a:schemeClr val="tx1"/>
                </a:solidFill>
              </a:rPr>
              <a:t>pieredze</a:t>
            </a:r>
            <a:r>
              <a:rPr lang="en-US" sz="2800" dirty="0">
                <a:solidFill>
                  <a:schemeClr val="tx1"/>
                </a:solidFill>
              </a:rPr>
              <a:t>                       -</a:t>
            </a:r>
            <a:r>
              <a:rPr lang="en-US" sz="2800" dirty="0" err="1">
                <a:solidFill>
                  <a:schemeClr val="tx1"/>
                </a:solidFill>
              </a:rPr>
              <a:t>ārējā</a:t>
            </a:r>
            <a:r>
              <a:rPr lang="en-US" sz="2800" dirty="0">
                <a:solidFill>
                  <a:schemeClr val="tx1"/>
                </a:solidFill>
              </a:rPr>
              <a:t> </a:t>
            </a:r>
            <a:r>
              <a:rPr lang="en-US" sz="2800" dirty="0" err="1">
                <a:solidFill>
                  <a:schemeClr val="tx1"/>
                </a:solidFill>
              </a:rPr>
              <a:t>integrācija</a:t>
            </a:r>
            <a:r>
              <a:rPr lang="en-US" sz="2800" dirty="0">
                <a:solidFill>
                  <a:schemeClr val="tx1"/>
                </a:solidFill>
              </a:rPr>
              <a:t> </a:t>
            </a:r>
            <a:br>
              <a:rPr lang="en-US" sz="2800" dirty="0">
                <a:solidFill>
                  <a:schemeClr val="tx1"/>
                </a:solidFill>
              </a:rPr>
            </a:br>
            <a:r>
              <a:rPr lang="en-US" sz="2800" dirty="0">
                <a:solidFill>
                  <a:schemeClr val="tx1"/>
                </a:solidFill>
              </a:rPr>
              <a:t>- </a:t>
            </a:r>
            <a:r>
              <a:rPr lang="en-US" sz="2800" dirty="0" err="1">
                <a:solidFill>
                  <a:schemeClr val="tx1"/>
                </a:solidFill>
              </a:rPr>
              <a:t>drošība</a:t>
            </a:r>
            <a:r>
              <a:rPr lang="en-US" sz="2800" dirty="0">
                <a:solidFill>
                  <a:schemeClr val="tx1"/>
                </a:solidFill>
              </a:rPr>
              <a:t>                                      - </a:t>
            </a:r>
            <a:r>
              <a:rPr lang="en-US" sz="2800" dirty="0" err="1">
                <a:solidFill>
                  <a:schemeClr val="tx1"/>
                </a:solidFill>
              </a:rPr>
              <a:t>komunikācija</a:t>
            </a:r>
            <a:r>
              <a:rPr lang="en-US" sz="2800" dirty="0">
                <a:solidFill>
                  <a:schemeClr val="tx1"/>
                </a:solidFill>
              </a:rPr>
              <a:t/>
            </a:r>
            <a:br>
              <a:rPr lang="en-US" sz="2800" dirty="0">
                <a:solidFill>
                  <a:schemeClr val="tx1"/>
                </a:solidFill>
              </a:rPr>
            </a:br>
            <a:r>
              <a:rPr lang="en-US" sz="2800" dirty="0" err="1">
                <a:solidFill>
                  <a:schemeClr val="tx1"/>
                </a:solidFill>
              </a:rPr>
              <a:t>Mijiedarbība</a:t>
            </a:r>
            <a:r>
              <a:rPr lang="en-US" sz="2800" dirty="0">
                <a:solidFill>
                  <a:schemeClr val="tx1"/>
                </a:solidFill>
              </a:rPr>
              <a:t>:                             </a:t>
            </a:r>
            <a:br>
              <a:rPr lang="en-US" sz="2800" dirty="0">
                <a:solidFill>
                  <a:schemeClr val="tx1"/>
                </a:solidFill>
              </a:rPr>
            </a:br>
            <a:r>
              <a:rPr lang="en-US" sz="2800" dirty="0">
                <a:solidFill>
                  <a:schemeClr val="tx1"/>
                </a:solidFill>
              </a:rPr>
              <a:t>- </a:t>
            </a:r>
            <a:r>
              <a:rPr lang="en-US" sz="2800" dirty="0" err="1">
                <a:solidFill>
                  <a:schemeClr val="tx1"/>
                </a:solidFill>
              </a:rPr>
              <a:t>komunikācija</a:t>
            </a:r>
            <a:r>
              <a:rPr lang="en-US" sz="2800" dirty="0">
                <a:solidFill>
                  <a:schemeClr val="tx1"/>
                </a:solidFill>
              </a:rPr>
              <a:t> </a:t>
            </a:r>
            <a:br>
              <a:rPr lang="en-US" sz="2800" dirty="0">
                <a:solidFill>
                  <a:schemeClr val="tx1"/>
                </a:solidFill>
              </a:rPr>
            </a:br>
            <a:r>
              <a:rPr lang="lv-LV" sz="2800" dirty="0" smtClean="0">
                <a:solidFill>
                  <a:schemeClr val="tx1"/>
                </a:solidFill>
              </a:rPr>
              <a:t/>
            </a:r>
            <a:br>
              <a:rPr lang="lv-LV" sz="2800" dirty="0" smtClean="0">
                <a:solidFill>
                  <a:schemeClr val="tx1"/>
                </a:solidFill>
              </a:rPr>
            </a:br>
            <a:r>
              <a:rPr lang="lv-LV" sz="2800" dirty="0" smtClean="0">
                <a:solidFill>
                  <a:schemeClr val="tx1"/>
                </a:solidFill>
              </a:rPr>
              <a:t>Skala 1-5 vai 1-7.</a:t>
            </a:r>
            <a:endParaRPr lang="en-US" sz="2800" dirty="0">
              <a:solidFill>
                <a:schemeClr val="tx1"/>
              </a:solidFill>
            </a:endParaRPr>
          </a:p>
        </p:txBody>
      </p:sp>
      <p:sp>
        <p:nvSpPr>
          <p:cNvPr id="3" name="Rectangle 2"/>
          <p:cNvSpPr/>
          <p:nvPr/>
        </p:nvSpPr>
        <p:spPr>
          <a:xfrm>
            <a:off x="9443244" y="1158875"/>
            <a:ext cx="4442948" cy="1323439"/>
          </a:xfrm>
          <a:prstGeom prst="rect">
            <a:avLst/>
          </a:prstGeom>
        </p:spPr>
        <p:txBody>
          <a:bodyPr wrap="none">
            <a:spAutoFit/>
          </a:bodyPr>
          <a:lstStyle/>
          <a:p>
            <a:r>
              <a:rPr lang="en-US" sz="8000" dirty="0" err="1"/>
              <a:t>WebQual</a:t>
            </a:r>
            <a:endParaRPr lang="en-US" sz="8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129044" y="2987676"/>
            <a:ext cx="9976644" cy="4701222"/>
          </a:xfrm>
          <a:prstGeom prst="rect">
            <a:avLst/>
          </a:prstGeom>
          <a:noFill/>
          <a:ln>
            <a:noFill/>
          </a:ln>
        </p:spPr>
      </p:pic>
      <p:sp>
        <p:nvSpPr>
          <p:cNvPr id="5" name="Rectangle 4"/>
          <p:cNvSpPr/>
          <p:nvPr/>
        </p:nvSpPr>
        <p:spPr>
          <a:xfrm>
            <a:off x="10433844" y="7963823"/>
            <a:ext cx="9671844" cy="954107"/>
          </a:xfrm>
          <a:prstGeom prst="rect">
            <a:avLst/>
          </a:prstGeom>
        </p:spPr>
        <p:txBody>
          <a:bodyPr wrap="square">
            <a:spAutoFit/>
          </a:bodyPr>
          <a:lstStyle/>
          <a:p>
            <a:pPr algn="ctr"/>
            <a:r>
              <a:rPr lang="en-US" sz="2800" dirty="0"/>
              <a:t> </a:t>
            </a:r>
            <a:r>
              <a:rPr lang="lv-LV" sz="2800" dirty="0"/>
              <a:t>Radara </a:t>
            </a:r>
            <a:r>
              <a:rPr lang="lv-LV" sz="2800" dirty="0" smtClean="0"/>
              <a:t>karte četrām salīdzināmajām lidostām Apvienotajā Karalistē </a:t>
            </a:r>
            <a:endParaRPr lang="en-US" sz="2800" dirty="0"/>
          </a:p>
        </p:txBody>
      </p:sp>
      <p:sp>
        <p:nvSpPr>
          <p:cNvPr id="6" name="Rectangle 5"/>
          <p:cNvSpPr/>
          <p:nvPr/>
        </p:nvSpPr>
        <p:spPr>
          <a:xfrm>
            <a:off x="9748044" y="10172054"/>
            <a:ext cx="10052050" cy="923330"/>
          </a:xfrm>
          <a:prstGeom prst="rect">
            <a:avLst/>
          </a:prstGeom>
        </p:spPr>
        <p:txBody>
          <a:bodyPr>
            <a:spAutoFit/>
          </a:bodyPr>
          <a:lstStyle/>
          <a:p>
            <a:r>
              <a:rPr lang="en-US" dirty="0"/>
              <a:t>Barnes</a:t>
            </a:r>
            <a:r>
              <a:rPr lang="lv-LV" dirty="0"/>
              <a:t>, S.J.,</a:t>
            </a:r>
            <a:r>
              <a:rPr lang="en-US" dirty="0"/>
              <a:t> </a:t>
            </a:r>
            <a:r>
              <a:rPr lang="en-US" dirty="0" err="1"/>
              <a:t>Vidgen</a:t>
            </a:r>
            <a:r>
              <a:rPr lang="lv-LV" dirty="0"/>
              <a:t>, R.</a:t>
            </a:r>
            <a:r>
              <a:rPr lang="en-US" dirty="0">
                <a:hlinkClick r:id="rId3"/>
              </a:rPr>
              <a:t> </a:t>
            </a:r>
            <a:r>
              <a:rPr lang="lv-LV" dirty="0"/>
              <a:t>(2000).</a:t>
            </a:r>
            <a:r>
              <a:rPr lang="en-US" dirty="0" err="1"/>
              <a:t>WebQual</a:t>
            </a:r>
            <a:r>
              <a:rPr lang="en-US" dirty="0"/>
              <a:t>: An Exploration of Web-Site Quality</a:t>
            </a:r>
            <a:r>
              <a:rPr lang="en-US" b="1" dirty="0"/>
              <a:t>.</a:t>
            </a:r>
          </a:p>
          <a:p>
            <a:r>
              <a:rPr lang="en-US" dirty="0"/>
              <a:t>Conference: Proceedings of the 8th European Conference on Information Systems, Trends in Information and Communication Systems for the 21st Century, Vienna, Austria, July 3-5</a:t>
            </a:r>
            <a:r>
              <a:rPr lang="lv-LV" dirty="0"/>
              <a:t>.</a:t>
            </a:r>
            <a:endParaRPr lang="en-US" dirty="0"/>
          </a:p>
        </p:txBody>
      </p:sp>
    </p:spTree>
    <p:extLst>
      <p:ext uri="{BB962C8B-B14F-4D97-AF65-F5344CB8AC3E}">
        <p14:creationId xmlns:p14="http://schemas.microsoft.com/office/powerpoint/2010/main" val="19697468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244" y="777875"/>
            <a:ext cx="12470080" cy="646331"/>
          </a:xfrm>
          <a:prstGeom prst="rect">
            <a:avLst/>
          </a:prstGeom>
        </p:spPr>
        <p:txBody>
          <a:bodyPr wrap="none">
            <a:spAutoFit/>
          </a:bodyPr>
          <a:lstStyle/>
          <a:p>
            <a:r>
              <a:rPr lang="lv-LV" sz="3600" dirty="0" smtClean="0"/>
              <a:t>Interneta vietņu problemātiskās jomas</a:t>
            </a:r>
            <a:r>
              <a:rPr lang="en-US" sz="3600" dirty="0" smtClean="0"/>
              <a:t>, </a:t>
            </a:r>
            <a:r>
              <a:rPr lang="en-US" sz="3600" dirty="0"/>
              <a:t>un </a:t>
            </a:r>
            <a:r>
              <a:rPr lang="en-US" sz="3600" dirty="0" err="1"/>
              <a:t>ieteiktās</a:t>
            </a:r>
            <a:r>
              <a:rPr lang="en-US" sz="3600" dirty="0"/>
              <a:t> </a:t>
            </a:r>
            <a:r>
              <a:rPr lang="en-US" sz="3600" dirty="0" err="1"/>
              <a:t>darbības</a:t>
            </a:r>
            <a:endParaRPr lang="en-US" sz="3600" dirty="0"/>
          </a:p>
        </p:txBody>
      </p:sp>
      <p:sp>
        <p:nvSpPr>
          <p:cNvPr id="4" name="Rectangle 3"/>
          <p:cNvSpPr/>
          <p:nvPr/>
        </p:nvSpPr>
        <p:spPr>
          <a:xfrm>
            <a:off x="908844" y="10596623"/>
            <a:ext cx="19812000" cy="388696"/>
          </a:xfrm>
          <a:prstGeom prst="rect">
            <a:avLst/>
          </a:prstGeom>
        </p:spPr>
        <p:txBody>
          <a:bodyPr wrap="square">
            <a:spAutoFit/>
          </a:bodyPr>
          <a:lstStyle/>
          <a:p>
            <a:pPr>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Loiacono</a:t>
            </a:r>
            <a:r>
              <a:rPr lang="en-US" dirty="0">
                <a:latin typeface="Calibri" panose="020F0502020204030204" pitchFamily="34" charset="0"/>
                <a:ea typeface="Calibri" panose="020F0502020204030204" pitchFamily="34" charset="0"/>
                <a:cs typeface="Times New Roman" panose="02020603050405020304" pitchFamily="18" charset="0"/>
              </a:rPr>
              <a:t>, E.T., Watson, R.T., </a:t>
            </a:r>
            <a:r>
              <a:rPr lang="en-US" dirty="0" err="1">
                <a:latin typeface="Calibri" panose="020F0502020204030204" pitchFamily="34" charset="0"/>
                <a:ea typeface="Calibri" panose="020F0502020204030204" pitchFamily="34" charset="0"/>
                <a:cs typeface="Times New Roman" panose="02020603050405020304" pitchFamily="18" charset="0"/>
              </a:rPr>
              <a:t>Goodhue,D</a:t>
            </a:r>
            <a:r>
              <a:rPr lang="en-US" dirty="0">
                <a:latin typeface="Calibri" panose="020F0502020204030204" pitchFamily="34" charset="0"/>
                <a:ea typeface="Calibri" panose="020F0502020204030204" pitchFamily="34" charset="0"/>
                <a:cs typeface="Times New Roman" panose="02020603050405020304" pitchFamily="18" charset="0"/>
              </a:rPr>
              <a:t>., L. </a:t>
            </a:r>
            <a:r>
              <a:rPr lang="en-US" dirty="0" err="1">
                <a:latin typeface="Calibri" panose="020F0502020204030204" pitchFamily="34" charset="0"/>
                <a:ea typeface="Calibri" panose="020F0502020204030204" pitchFamily="34" charset="0"/>
                <a:cs typeface="Times New Roman" panose="02020603050405020304" pitchFamily="18" charset="0"/>
              </a:rPr>
              <a:t>WebQual</a:t>
            </a:r>
            <a:r>
              <a:rPr lang="en-US" dirty="0">
                <a:latin typeface="Calibri" panose="020F0502020204030204" pitchFamily="34" charset="0"/>
                <a:ea typeface="Calibri" panose="020F0502020204030204" pitchFamily="34" charset="0"/>
                <a:cs typeface="Times New Roman" panose="02020603050405020304" pitchFamily="18" charset="0"/>
              </a:rPr>
              <a:t>™: A Measure of Web Site Quality.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http://citeseerx.ist.psu.edu/viewdoc/download?doi=10.1.1.86.4410&amp;rep=rep1&amp;type=pdf</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12093713"/>
              </p:ext>
            </p:extLst>
          </p:nvPr>
        </p:nvGraphicFramePr>
        <p:xfrm>
          <a:off x="1899444" y="1768475"/>
          <a:ext cx="14478000" cy="7947517"/>
        </p:xfrm>
        <a:graphic>
          <a:graphicData uri="http://schemas.openxmlformats.org/drawingml/2006/table">
            <a:tbl>
              <a:tblPr>
                <a:tableStyleId>{5C22544A-7EE6-4342-B048-85BDC9FD1C3A}</a:tableStyleId>
              </a:tblPr>
              <a:tblGrid>
                <a:gridCol w="4089457">
                  <a:extLst>
                    <a:ext uri="{9D8B030D-6E8A-4147-A177-3AD203B41FA5}">
                      <a16:colId xmlns:a16="http://schemas.microsoft.com/office/drawing/2014/main" val="3484930113"/>
                    </a:ext>
                  </a:extLst>
                </a:gridCol>
                <a:gridCol w="10388543">
                  <a:extLst>
                    <a:ext uri="{9D8B030D-6E8A-4147-A177-3AD203B41FA5}">
                      <a16:colId xmlns:a16="http://schemas.microsoft.com/office/drawing/2014/main" val="3023279183"/>
                    </a:ext>
                  </a:extLst>
                </a:gridCol>
              </a:tblGrid>
              <a:tr h="360031">
                <a:tc>
                  <a:txBody>
                    <a:bodyPr/>
                    <a:lstStyle/>
                    <a:p>
                      <a:pPr marL="76200" algn="ctr">
                        <a:spcAft>
                          <a:spcPts val="0"/>
                        </a:spcAft>
                      </a:pPr>
                      <a:r>
                        <a:rPr lang="en-US" sz="2000" b="1" dirty="0">
                          <a:effectLst/>
                        </a:rPr>
                        <a:t>Area of concern</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gn="ctr">
                        <a:spcAft>
                          <a:spcPts val="0"/>
                        </a:spcAft>
                      </a:pPr>
                      <a:r>
                        <a:rPr lang="en-US" sz="2000" b="1" dirty="0">
                          <a:effectLst/>
                        </a:rPr>
                        <a:t>Recommended action</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335394728"/>
                  </a:ext>
                </a:extLst>
              </a:tr>
              <a:tr h="365657">
                <a:tc>
                  <a:txBody>
                    <a:bodyPr/>
                    <a:lstStyle/>
                    <a:p>
                      <a:pPr marL="76200">
                        <a:lnSpc>
                          <a:spcPts val="1095"/>
                        </a:lnSpc>
                        <a:spcAft>
                          <a:spcPts val="0"/>
                        </a:spcAft>
                      </a:pPr>
                      <a:r>
                        <a:rPr lang="en-US" sz="2000">
                          <a:effectLst/>
                        </a:rPr>
                        <a:t>Ease of understanding</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95"/>
                        </a:lnSpc>
                        <a:spcAft>
                          <a:spcPts val="0"/>
                        </a:spcAft>
                      </a:pPr>
                      <a:r>
                        <a:rPr lang="en-US" sz="2000">
                          <a:effectLst/>
                        </a:rPr>
                        <a:t>Design the pages that are easy to read and understand.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067145083"/>
                  </a:ext>
                </a:extLst>
              </a:tr>
              <a:tr h="528623">
                <a:tc>
                  <a:txBody>
                    <a:bodyPr/>
                    <a:lstStyle/>
                    <a:p>
                      <a:pPr marL="76200">
                        <a:lnSpc>
                          <a:spcPts val="1100"/>
                        </a:lnSpc>
                        <a:spcAft>
                          <a:spcPts val="0"/>
                        </a:spcAft>
                      </a:pPr>
                      <a:r>
                        <a:rPr lang="en-US" sz="2000">
                          <a:effectLst/>
                        </a:rPr>
                        <a:t>Intuitive operations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100"/>
                        </a:lnSpc>
                        <a:spcAft>
                          <a:spcPts val="0"/>
                        </a:spcAft>
                      </a:pPr>
                      <a:r>
                        <a:rPr lang="en-US" sz="2000">
                          <a:effectLst/>
                        </a:rPr>
                        <a:t>Develop an intuitive navigation system that is easy to learn and master.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530513567"/>
                  </a:ext>
                </a:extLst>
              </a:tr>
              <a:tr h="528623">
                <a:tc>
                  <a:txBody>
                    <a:bodyPr/>
                    <a:lstStyle/>
                    <a:p>
                      <a:pPr marL="76200">
                        <a:lnSpc>
                          <a:spcPts val="1085"/>
                        </a:lnSpc>
                        <a:spcAft>
                          <a:spcPts val="0"/>
                        </a:spcAft>
                      </a:pPr>
                      <a:r>
                        <a:rPr lang="en-US" sz="2000">
                          <a:effectLst/>
                        </a:rPr>
                        <a:t>Informational fit-to-task</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a:effectLst/>
                        </a:rPr>
                        <a:t>Undertake market research to determine what information consumers want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598188445"/>
                  </a:ext>
                </a:extLst>
              </a:tr>
              <a:tr h="360031">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on the Web site.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193547834"/>
                  </a:ext>
                </a:extLst>
              </a:tr>
              <a:tr h="528623">
                <a:tc>
                  <a:txBody>
                    <a:bodyPr/>
                    <a:lstStyle/>
                    <a:p>
                      <a:pPr marL="76200">
                        <a:lnSpc>
                          <a:spcPts val="1085"/>
                        </a:lnSpc>
                        <a:spcAft>
                          <a:spcPts val="0"/>
                        </a:spcAft>
                      </a:pPr>
                      <a:r>
                        <a:rPr lang="en-US" sz="2000">
                          <a:effectLst/>
                        </a:rPr>
                        <a:t>Tailored Communications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a:effectLst/>
                        </a:rPr>
                        <a:t>Support consumer interaction via the Web site and the capability to receive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527107111"/>
                  </a:ext>
                </a:extLst>
              </a:tr>
              <a:tr h="360031">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tailored information.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489222983"/>
                  </a:ext>
                </a:extLst>
              </a:tr>
              <a:tr h="528623">
                <a:tc>
                  <a:txBody>
                    <a:bodyPr/>
                    <a:lstStyle/>
                    <a:p>
                      <a:pPr marL="76200">
                        <a:lnSpc>
                          <a:spcPts val="1085"/>
                        </a:lnSpc>
                        <a:spcAft>
                          <a:spcPts val="0"/>
                        </a:spcAft>
                      </a:pPr>
                      <a:r>
                        <a:rPr lang="en-US" sz="2000">
                          <a:effectLst/>
                        </a:rPr>
                        <a:t>Trust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a:effectLst/>
                        </a:rPr>
                        <a:t>Adopt and promote security and privacy policies and procedures that make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500271003"/>
                  </a:ext>
                </a:extLst>
              </a:tr>
              <a:tr h="360031">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customers feel secure in dealing with the company.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004553548"/>
                  </a:ext>
                </a:extLst>
              </a:tr>
              <a:tr h="365657">
                <a:tc>
                  <a:txBody>
                    <a:bodyPr/>
                    <a:lstStyle/>
                    <a:p>
                      <a:pPr marL="76200">
                        <a:lnSpc>
                          <a:spcPts val="1085"/>
                        </a:lnSpc>
                        <a:spcAft>
                          <a:spcPts val="0"/>
                        </a:spcAft>
                      </a:pPr>
                      <a:r>
                        <a:rPr lang="en-US" sz="2000">
                          <a:effectLst/>
                        </a:rPr>
                        <a:t>Response time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a:effectLst/>
                        </a:rPr>
                        <a:t>Have sufficient hardware and communications capacity to meet peak</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557013249"/>
                  </a:ext>
                </a:extLst>
              </a:tr>
              <a:tr h="360031">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demand and avoid large graphics.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785098773"/>
                  </a:ext>
                </a:extLst>
              </a:tr>
              <a:tr h="528623">
                <a:tc>
                  <a:txBody>
                    <a:bodyPr/>
                    <a:lstStyle/>
                    <a:p>
                      <a:pPr marL="76200">
                        <a:lnSpc>
                          <a:spcPts val="1085"/>
                        </a:lnSpc>
                        <a:spcAft>
                          <a:spcPts val="0"/>
                        </a:spcAft>
                      </a:pPr>
                      <a:r>
                        <a:rPr lang="en-US" sz="2000">
                          <a:effectLst/>
                        </a:rPr>
                        <a:t>Visual appeal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a:effectLst/>
                        </a:rPr>
                        <a:t>Use colors, graphics, and text that are pleasing to the consumer’s eye and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340239774"/>
                  </a:ext>
                </a:extLst>
              </a:tr>
              <a:tr h="360031">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avoid cluttered pages.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203692716"/>
                  </a:ext>
                </a:extLst>
              </a:tr>
              <a:tr h="365657">
                <a:tc>
                  <a:txBody>
                    <a:bodyPr/>
                    <a:lstStyle/>
                    <a:p>
                      <a:pPr marL="76200">
                        <a:lnSpc>
                          <a:spcPts val="1100"/>
                        </a:lnSpc>
                        <a:spcAft>
                          <a:spcPts val="0"/>
                        </a:spcAft>
                      </a:pPr>
                      <a:r>
                        <a:rPr lang="en-US" sz="2000">
                          <a:effectLst/>
                        </a:rPr>
                        <a:t>Innovativeness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100"/>
                        </a:lnSpc>
                        <a:spcAft>
                          <a:spcPts val="0"/>
                        </a:spcAft>
                      </a:pPr>
                      <a:r>
                        <a:rPr lang="en-US" sz="2000">
                          <a:effectLst/>
                        </a:rPr>
                        <a:t>Use a creative and differentiating approach to the Web site.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288998156"/>
                  </a:ext>
                </a:extLst>
              </a:tr>
              <a:tr h="365657">
                <a:tc>
                  <a:txBody>
                    <a:bodyPr/>
                    <a:lstStyle/>
                    <a:p>
                      <a:pPr marL="76200">
                        <a:lnSpc>
                          <a:spcPts val="1100"/>
                        </a:lnSpc>
                        <a:spcAft>
                          <a:spcPts val="0"/>
                        </a:spcAft>
                      </a:pPr>
                      <a:r>
                        <a:rPr lang="en-US" sz="2000">
                          <a:effectLst/>
                        </a:rPr>
                        <a:t>Emotional appeal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100"/>
                        </a:lnSpc>
                        <a:spcAft>
                          <a:spcPts val="0"/>
                        </a:spcAft>
                      </a:pPr>
                      <a:r>
                        <a:rPr lang="en-US" sz="2000">
                          <a:effectLst/>
                        </a:rPr>
                        <a:t>Design the Web site to provoke a positive customer experience.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856433094"/>
                  </a:ext>
                </a:extLst>
              </a:tr>
              <a:tr h="528623">
                <a:tc>
                  <a:txBody>
                    <a:bodyPr/>
                    <a:lstStyle/>
                    <a:p>
                      <a:pPr marL="76200">
                        <a:lnSpc>
                          <a:spcPts val="1100"/>
                        </a:lnSpc>
                        <a:spcAft>
                          <a:spcPts val="0"/>
                        </a:spcAft>
                      </a:pPr>
                      <a:r>
                        <a:rPr lang="en-US" sz="2000">
                          <a:effectLst/>
                        </a:rPr>
                        <a:t>On-line completeness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100"/>
                        </a:lnSpc>
                        <a:spcAft>
                          <a:spcPts val="0"/>
                        </a:spcAft>
                      </a:pPr>
                      <a:r>
                        <a:rPr lang="en-US" sz="2000">
                          <a:effectLst/>
                        </a:rPr>
                        <a:t>Allow customers to conduct important business functions over the Web.</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039142844"/>
                  </a:ext>
                </a:extLst>
              </a:tr>
              <a:tr h="528623">
                <a:tc>
                  <a:txBody>
                    <a:bodyPr/>
                    <a:lstStyle/>
                    <a:p>
                      <a:pPr marL="76200">
                        <a:lnSpc>
                          <a:spcPts val="1085"/>
                        </a:lnSpc>
                        <a:spcAft>
                          <a:spcPts val="0"/>
                        </a:spcAft>
                      </a:pPr>
                      <a:r>
                        <a:rPr lang="en-US" sz="2000">
                          <a:effectLst/>
                        </a:rPr>
                        <a:t>Relative Advantage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085"/>
                        </a:lnSpc>
                        <a:spcAft>
                          <a:spcPts val="0"/>
                        </a:spcAft>
                      </a:pPr>
                      <a:r>
                        <a:rPr lang="en-US" sz="2000">
                          <a:effectLst/>
                        </a:rPr>
                        <a:t>Make the Web site just as easy, if not easier, for customers to use than other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017262591"/>
                  </a:ext>
                </a:extLst>
              </a:tr>
              <a:tr h="360031">
                <a:tc>
                  <a:txBody>
                    <a:bodyPr/>
                    <a:lstStyle/>
                    <a:p>
                      <a:pPr>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spcAft>
                          <a:spcPts val="0"/>
                        </a:spcAft>
                      </a:pPr>
                      <a:r>
                        <a:rPr lang="en-US" sz="2000">
                          <a:effectLst/>
                        </a:rPr>
                        <a:t>forms of interacting with the company.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472037941"/>
                  </a:ext>
                </a:extLst>
              </a:tr>
              <a:tr h="264311">
                <a:tc>
                  <a:txBody>
                    <a:bodyPr/>
                    <a:lstStyle/>
                    <a:p>
                      <a:pPr marL="76200">
                        <a:lnSpc>
                          <a:spcPts val="1100"/>
                        </a:lnSpc>
                        <a:spcAft>
                          <a:spcPts val="0"/>
                        </a:spcAft>
                      </a:pPr>
                      <a:r>
                        <a:rPr lang="en-US" sz="2000">
                          <a:effectLst/>
                        </a:rPr>
                        <a:t>Consistent image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50800">
                        <a:lnSpc>
                          <a:spcPts val="1100"/>
                        </a:lnSpc>
                        <a:spcAft>
                          <a:spcPts val="0"/>
                        </a:spcAft>
                      </a:pPr>
                      <a:r>
                        <a:rPr lang="en-US" sz="2000" dirty="0">
                          <a:effectLst/>
                        </a:rPr>
                        <a:t>Design the Web site to reflect the company’s image.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013403093"/>
                  </a:ext>
                </a:extLst>
              </a:tr>
            </a:tbl>
          </a:graphicData>
        </a:graphic>
      </p:graphicFrame>
    </p:spTree>
    <p:extLst>
      <p:ext uri="{BB962C8B-B14F-4D97-AF65-F5344CB8AC3E}">
        <p14:creationId xmlns:p14="http://schemas.microsoft.com/office/powerpoint/2010/main" val="3213651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28244" y="854075"/>
            <a:ext cx="10886313" cy="769441"/>
          </a:xfrm>
          <a:prstGeom prst="rect">
            <a:avLst/>
          </a:prstGeom>
        </p:spPr>
        <p:txBody>
          <a:bodyPr wrap="none">
            <a:spAutoFit/>
          </a:bodyPr>
          <a:lstStyle/>
          <a:p>
            <a:r>
              <a:rPr lang="en-US" sz="4400" dirty="0" err="1"/>
              <a:t>Nākotnes</a:t>
            </a:r>
            <a:r>
              <a:rPr lang="en-US" sz="4400" dirty="0"/>
              <a:t> </a:t>
            </a:r>
            <a:r>
              <a:rPr lang="en-US" sz="4400" dirty="0" err="1"/>
              <a:t>pētījumu</a:t>
            </a:r>
            <a:r>
              <a:rPr lang="en-US" sz="4400" dirty="0"/>
              <a:t> </a:t>
            </a:r>
            <a:r>
              <a:rPr lang="lv-LV" sz="4400" dirty="0" smtClean="0"/>
              <a:t>problēmas</a:t>
            </a:r>
            <a:r>
              <a:rPr lang="en-US" sz="4400" dirty="0" smtClean="0"/>
              <a:t> </a:t>
            </a:r>
            <a:r>
              <a:rPr lang="en-US" sz="4400" dirty="0"/>
              <a:t>un </a:t>
            </a:r>
            <a:r>
              <a:rPr lang="en-US" sz="4400" dirty="0" err="1"/>
              <a:t>jautājumi</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1890454122"/>
              </p:ext>
            </p:extLst>
          </p:nvPr>
        </p:nvGraphicFramePr>
        <p:xfrm>
          <a:off x="1442244" y="1844675"/>
          <a:ext cx="16459200" cy="6647196"/>
        </p:xfrm>
        <a:graphic>
          <a:graphicData uri="http://schemas.openxmlformats.org/drawingml/2006/table">
            <a:tbl>
              <a:tblPr>
                <a:tableStyleId>{5C22544A-7EE6-4342-B048-85BDC9FD1C3A}</a:tableStyleId>
              </a:tblPr>
              <a:tblGrid>
                <a:gridCol w="4744994">
                  <a:extLst>
                    <a:ext uri="{9D8B030D-6E8A-4147-A177-3AD203B41FA5}">
                      <a16:colId xmlns:a16="http://schemas.microsoft.com/office/drawing/2014/main" val="1977957348"/>
                    </a:ext>
                  </a:extLst>
                </a:gridCol>
                <a:gridCol w="11714206">
                  <a:extLst>
                    <a:ext uri="{9D8B030D-6E8A-4147-A177-3AD203B41FA5}">
                      <a16:colId xmlns:a16="http://schemas.microsoft.com/office/drawing/2014/main" val="3062337843"/>
                    </a:ext>
                  </a:extLst>
                </a:gridCol>
              </a:tblGrid>
              <a:tr h="402690">
                <a:tc>
                  <a:txBody>
                    <a:bodyPr/>
                    <a:lstStyle/>
                    <a:p>
                      <a:pPr marL="304800" algn="ctr">
                        <a:spcAft>
                          <a:spcPts val="0"/>
                        </a:spcAft>
                      </a:pPr>
                      <a:r>
                        <a:rPr lang="en-US" sz="2400" b="1" dirty="0">
                          <a:effectLst/>
                        </a:rPr>
                        <a:t>Issues</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292100" algn="ctr">
                        <a:spcAft>
                          <a:spcPts val="0"/>
                        </a:spcAft>
                      </a:pPr>
                      <a:r>
                        <a:rPr lang="en-US" sz="2400" b="1" dirty="0">
                          <a:effectLst/>
                        </a:rPr>
                        <a:t>Questions</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819524573"/>
                  </a:ext>
                </a:extLst>
              </a:tr>
              <a:tr h="354535">
                <a:tc>
                  <a:txBody>
                    <a:bodyPr/>
                    <a:lstStyle/>
                    <a:p>
                      <a:pPr marL="76200">
                        <a:lnSpc>
                          <a:spcPts val="1205"/>
                        </a:lnSpc>
                        <a:spcAft>
                          <a:spcPts val="0"/>
                        </a:spcAft>
                      </a:pPr>
                      <a:r>
                        <a:rPr lang="en-US" sz="2400">
                          <a:effectLst/>
                        </a:rPr>
                        <a:t>Industry norms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205"/>
                        </a:lnSpc>
                        <a:spcAft>
                          <a:spcPts val="0"/>
                        </a:spcAft>
                      </a:pPr>
                      <a:r>
                        <a:rPr lang="en-US" sz="2400">
                          <a:effectLst/>
                        </a:rPr>
                        <a:t>How and why Web sites differ on an industry level?</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079755341"/>
                  </a:ext>
                </a:extLst>
              </a:tr>
              <a:tr h="351616">
                <a:tc>
                  <a:txBody>
                    <a:bodyPr/>
                    <a:lstStyle/>
                    <a:p>
                      <a:pPr marL="76200">
                        <a:lnSpc>
                          <a:spcPts val="1205"/>
                        </a:lnSpc>
                        <a:spcAft>
                          <a:spcPts val="0"/>
                        </a:spcAft>
                      </a:pPr>
                      <a:r>
                        <a:rPr lang="en-US" sz="2400">
                          <a:effectLst/>
                        </a:rPr>
                        <a:t>Frequent Web users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205"/>
                        </a:lnSpc>
                        <a:spcAft>
                          <a:spcPts val="0"/>
                        </a:spcAft>
                      </a:pPr>
                      <a:r>
                        <a:rPr lang="en-US" sz="2400">
                          <a:effectLst/>
                        </a:rPr>
                        <a:t>How and why do frequent Web site users differ in their</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066824316"/>
                  </a:ext>
                </a:extLst>
              </a:tr>
              <a:tr h="402690">
                <a:tc>
                  <a:txBody>
                    <a:bodyPr/>
                    <a:lstStyle/>
                    <a:p>
                      <a:pPr>
                        <a:spcAft>
                          <a:spcPts val="0"/>
                        </a:spcAft>
                      </a:pPr>
                      <a:r>
                        <a:rPr lang="en-US" sz="2400">
                          <a:effectLst/>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en-US" sz="2400">
                          <a:effectLst/>
                        </a:rPr>
                        <a:t>determination of a high quality site than less frequent visitors?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709611942"/>
                  </a:ext>
                </a:extLst>
              </a:tr>
              <a:tr h="700314">
                <a:tc>
                  <a:txBody>
                    <a:bodyPr/>
                    <a:lstStyle/>
                    <a:p>
                      <a:pPr marL="76200">
                        <a:lnSpc>
                          <a:spcPts val="1205"/>
                        </a:lnSpc>
                        <a:spcAft>
                          <a:spcPts val="0"/>
                        </a:spcAft>
                      </a:pPr>
                      <a:r>
                        <a:rPr lang="en-US" sz="2400">
                          <a:effectLst/>
                        </a:rPr>
                        <a:t>Total quality</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205"/>
                        </a:lnSpc>
                        <a:spcAft>
                          <a:spcPts val="0"/>
                        </a:spcAft>
                      </a:pPr>
                      <a:r>
                        <a:rPr lang="en-US" sz="2400">
                          <a:effectLst/>
                        </a:rPr>
                        <a:t>What are the dimensions of a firm’s overall customer determined</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93051805"/>
                  </a:ext>
                </a:extLst>
              </a:tr>
              <a:tr h="402690">
                <a:tc>
                  <a:txBody>
                    <a:bodyPr/>
                    <a:lstStyle/>
                    <a:p>
                      <a:pPr>
                        <a:spcAft>
                          <a:spcPts val="0"/>
                        </a:spcAft>
                      </a:pPr>
                      <a:r>
                        <a:rPr lang="en-US" sz="2400">
                          <a:effectLst/>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245"/>
                        </a:lnSpc>
                        <a:spcAft>
                          <a:spcPts val="0"/>
                        </a:spcAft>
                      </a:pPr>
                      <a:r>
                        <a:rPr lang="en-US" sz="2400">
                          <a:effectLst/>
                        </a:rPr>
                        <a:t>quality? How does WebQual contribute to this overall measure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258358150"/>
                  </a:ext>
                </a:extLst>
              </a:tr>
              <a:tr h="700314">
                <a:tc>
                  <a:txBody>
                    <a:bodyPr/>
                    <a:lstStyle/>
                    <a:p>
                      <a:pPr marL="76200">
                        <a:lnSpc>
                          <a:spcPts val="1205"/>
                        </a:lnSpc>
                        <a:spcAft>
                          <a:spcPts val="0"/>
                        </a:spcAft>
                      </a:pPr>
                      <a:r>
                        <a:rPr lang="en-US" sz="2400">
                          <a:effectLst/>
                        </a:rPr>
                        <a:t>Alternative types of Web</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205"/>
                        </a:lnSpc>
                        <a:spcAft>
                          <a:spcPts val="0"/>
                        </a:spcAft>
                      </a:pPr>
                      <a:r>
                        <a:rPr lang="en-US" sz="2400">
                          <a:effectLst/>
                        </a:rPr>
                        <a:t>Do the same WebQual dimensions apply to business-to-business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897499976"/>
                  </a:ext>
                </a:extLst>
              </a:tr>
              <a:tr h="770346">
                <a:tc>
                  <a:txBody>
                    <a:bodyPr/>
                    <a:lstStyle/>
                    <a:p>
                      <a:pPr marL="76200">
                        <a:spcAft>
                          <a:spcPts val="0"/>
                        </a:spcAft>
                      </a:pPr>
                      <a:r>
                        <a:rPr lang="en-US" sz="2400">
                          <a:effectLst/>
                        </a:rPr>
                        <a:t>sites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en-US" sz="2400" dirty="0">
                          <a:effectLst/>
                        </a:rPr>
                        <a:t>(B2B) and non-commercial (N2C), such as government and non-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504646184"/>
                  </a:ext>
                </a:extLst>
              </a:tr>
              <a:tr h="402690">
                <a:tc>
                  <a:txBody>
                    <a:bodyPr/>
                    <a:lstStyle/>
                    <a:p>
                      <a:pPr>
                        <a:spcAft>
                          <a:spcPts val="0"/>
                        </a:spcAft>
                      </a:pPr>
                      <a:r>
                        <a:rPr lang="en-US" sz="2400">
                          <a:effectLst/>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245"/>
                        </a:lnSpc>
                        <a:spcAft>
                          <a:spcPts val="0"/>
                        </a:spcAft>
                      </a:pPr>
                      <a:r>
                        <a:rPr lang="en-US" sz="2400">
                          <a:effectLst/>
                        </a:rPr>
                        <a:t>profit organizations, sites?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973330567"/>
                  </a:ext>
                </a:extLst>
              </a:tr>
              <a:tr h="355993">
                <a:tc>
                  <a:txBody>
                    <a:bodyPr/>
                    <a:lstStyle/>
                    <a:p>
                      <a:pPr marL="76200">
                        <a:lnSpc>
                          <a:spcPts val="1210"/>
                        </a:lnSpc>
                        <a:spcAft>
                          <a:spcPts val="0"/>
                        </a:spcAft>
                      </a:pPr>
                      <a:r>
                        <a:rPr lang="en-US" sz="2400">
                          <a:effectLst/>
                        </a:rPr>
                        <a:t>Dimensional hierarchy</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210"/>
                        </a:lnSpc>
                        <a:spcAft>
                          <a:spcPts val="0"/>
                        </a:spcAft>
                      </a:pPr>
                      <a:r>
                        <a:rPr lang="en-US" sz="2400">
                          <a:effectLst/>
                        </a:rPr>
                        <a:t>Is there a hierarchy to WebQual’s dimensions?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763352733"/>
                  </a:ext>
                </a:extLst>
              </a:tr>
              <a:tr h="700314">
                <a:tc>
                  <a:txBody>
                    <a:bodyPr/>
                    <a:lstStyle/>
                    <a:p>
                      <a:pPr marL="76200">
                        <a:lnSpc>
                          <a:spcPts val="1210"/>
                        </a:lnSpc>
                        <a:spcAft>
                          <a:spcPts val="0"/>
                        </a:spcAft>
                      </a:pPr>
                      <a:r>
                        <a:rPr lang="en-US" sz="2400">
                          <a:effectLst/>
                        </a:rPr>
                        <a:t>Gender issues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210"/>
                        </a:lnSpc>
                        <a:spcAft>
                          <a:spcPts val="0"/>
                        </a:spcAft>
                      </a:pPr>
                      <a:r>
                        <a:rPr lang="en-US" sz="2400">
                          <a:effectLst/>
                        </a:rPr>
                        <a:t>How does gender influence the determination of Web site quality?</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620110693"/>
                  </a:ext>
                </a:extLst>
              </a:tr>
              <a:tr h="700314">
                <a:tc>
                  <a:txBody>
                    <a:bodyPr/>
                    <a:lstStyle/>
                    <a:p>
                      <a:pPr marL="76200">
                        <a:lnSpc>
                          <a:spcPts val="1205"/>
                        </a:lnSpc>
                        <a:spcAft>
                          <a:spcPts val="0"/>
                        </a:spcAft>
                      </a:pPr>
                      <a:r>
                        <a:rPr lang="en-US" sz="2400">
                          <a:effectLst/>
                        </a:rPr>
                        <a:t>Cultural issues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lnSpc>
                          <a:spcPts val="1205"/>
                        </a:lnSpc>
                        <a:spcAft>
                          <a:spcPts val="0"/>
                        </a:spcAft>
                      </a:pPr>
                      <a:r>
                        <a:rPr lang="en-US" sz="2400">
                          <a:effectLst/>
                        </a:rPr>
                        <a:t>How does national culture influence the determination of Web site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684127762"/>
                  </a:ext>
                </a:extLst>
              </a:tr>
              <a:tr h="402690">
                <a:tc>
                  <a:txBody>
                    <a:bodyPr/>
                    <a:lstStyle/>
                    <a:p>
                      <a:pPr>
                        <a:spcAft>
                          <a:spcPts val="0"/>
                        </a:spcAft>
                      </a:pPr>
                      <a:r>
                        <a:rPr lang="en-US" sz="2400">
                          <a:effectLst/>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en-US" sz="2400" dirty="0">
                          <a:effectLst/>
                        </a:rPr>
                        <a:t>quality?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768521178"/>
                  </a:ext>
                </a:extLst>
              </a:tr>
            </a:tbl>
          </a:graphicData>
        </a:graphic>
      </p:graphicFrame>
      <p:sp>
        <p:nvSpPr>
          <p:cNvPr id="5" name="Rectangle 4"/>
          <p:cNvSpPr/>
          <p:nvPr/>
        </p:nvSpPr>
        <p:spPr>
          <a:xfrm>
            <a:off x="1061244" y="10531475"/>
            <a:ext cx="18516600" cy="388696"/>
          </a:xfrm>
          <a:prstGeom prst="rect">
            <a:avLst/>
          </a:prstGeom>
        </p:spPr>
        <p:txBody>
          <a:bodyPr wrap="square">
            <a:spAutoFit/>
          </a:bodyPr>
          <a:lstStyle/>
          <a:p>
            <a:pPr>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Loiacono</a:t>
            </a:r>
            <a:r>
              <a:rPr lang="en-US" dirty="0">
                <a:latin typeface="Calibri" panose="020F0502020204030204" pitchFamily="34" charset="0"/>
                <a:ea typeface="Calibri" panose="020F0502020204030204" pitchFamily="34" charset="0"/>
                <a:cs typeface="Times New Roman" panose="02020603050405020304" pitchFamily="18" charset="0"/>
              </a:rPr>
              <a:t>, E.T., Watson, R.T., </a:t>
            </a:r>
            <a:r>
              <a:rPr lang="en-US" dirty="0" err="1">
                <a:latin typeface="Calibri" panose="020F0502020204030204" pitchFamily="34" charset="0"/>
                <a:ea typeface="Calibri" panose="020F0502020204030204" pitchFamily="34" charset="0"/>
                <a:cs typeface="Times New Roman" panose="02020603050405020304" pitchFamily="18" charset="0"/>
              </a:rPr>
              <a:t>Goodhue,D</a:t>
            </a:r>
            <a:r>
              <a:rPr lang="en-US" dirty="0">
                <a:latin typeface="Calibri" panose="020F0502020204030204" pitchFamily="34" charset="0"/>
                <a:ea typeface="Calibri" panose="020F0502020204030204" pitchFamily="34" charset="0"/>
                <a:cs typeface="Times New Roman" panose="02020603050405020304" pitchFamily="18" charset="0"/>
              </a:rPr>
              <a:t>., L. </a:t>
            </a:r>
            <a:r>
              <a:rPr lang="en-US" dirty="0" err="1">
                <a:latin typeface="Calibri" panose="020F0502020204030204" pitchFamily="34" charset="0"/>
                <a:ea typeface="Calibri" panose="020F0502020204030204" pitchFamily="34" charset="0"/>
                <a:cs typeface="Times New Roman" panose="02020603050405020304" pitchFamily="18" charset="0"/>
              </a:rPr>
              <a:t>WebQual</a:t>
            </a:r>
            <a:r>
              <a:rPr lang="en-US" dirty="0">
                <a:latin typeface="Calibri" panose="020F0502020204030204" pitchFamily="34" charset="0"/>
                <a:ea typeface="Calibri" panose="020F0502020204030204" pitchFamily="34" charset="0"/>
                <a:cs typeface="Times New Roman" panose="02020603050405020304" pitchFamily="18" charset="0"/>
              </a:rPr>
              <a:t>™: A Measure of Web Site Quality.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http://citeseerx.ist.psu.edu/viewdoc/download?doi=10.1.1.86.4410&amp;rep=rep1&amp;type=pdf</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839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878" y="4401826"/>
            <a:ext cx="12663933" cy="1315745"/>
          </a:xfrm>
        </p:spPr>
        <p:txBody>
          <a:bodyPr/>
          <a:lstStyle/>
          <a:p>
            <a:r>
              <a:rPr lang="lv-LV" dirty="0"/>
              <a:t>Apkalpošanas </a:t>
            </a:r>
            <a:r>
              <a:rPr lang="lv-LV" dirty="0" smtClean="0"/>
              <a:t>standarts</a:t>
            </a:r>
            <a:endParaRPr lang="en-US" dirty="0"/>
          </a:p>
        </p:txBody>
      </p:sp>
      <p:pic>
        <p:nvPicPr>
          <p:cNvPr id="3" name="Picture 2" descr="https://arkolat.lv/assets/rito/img/rito-department-menu-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85" y="7673079"/>
            <a:ext cx="4272421" cy="1994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01444" y="625475"/>
            <a:ext cx="1688283" cy="584775"/>
          </a:xfrm>
          <a:prstGeom prst="rect">
            <a:avLst/>
          </a:prstGeom>
        </p:spPr>
        <p:txBody>
          <a:bodyPr wrap="none">
            <a:spAutoFit/>
          </a:bodyPr>
          <a:lstStyle/>
          <a:p>
            <a:r>
              <a:rPr lang="lv-LV" sz="3200" dirty="0" smtClean="0"/>
              <a:t>Piemērs</a:t>
            </a:r>
            <a:endParaRPr lang="en-US" sz="3200" dirty="0"/>
          </a:p>
        </p:txBody>
      </p:sp>
    </p:spTree>
    <p:extLst>
      <p:ext uri="{BB962C8B-B14F-4D97-AF65-F5344CB8AC3E}">
        <p14:creationId xmlns:p14="http://schemas.microsoft.com/office/powerpoint/2010/main" val="3859785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Lēmuma</a:t>
            </a:r>
            <a:r>
              <a:rPr lang="en-GB" dirty="0"/>
              <a:t> </a:t>
            </a:r>
            <a:r>
              <a:rPr lang="en-GB" dirty="0" err="1"/>
              <a:t>pieņemšana</a:t>
            </a:r>
            <a:r>
              <a:rPr lang="lv-LV" dirty="0"/>
              <a:t>:</a:t>
            </a:r>
            <a:endParaRPr lang="en-US" dirty="0"/>
          </a:p>
        </p:txBody>
      </p:sp>
      <p:sp>
        <p:nvSpPr>
          <p:cNvPr id="3" name="Rectangle 2"/>
          <p:cNvSpPr/>
          <p:nvPr/>
        </p:nvSpPr>
        <p:spPr>
          <a:xfrm>
            <a:off x="2737644" y="6340475"/>
            <a:ext cx="10052050" cy="3785652"/>
          </a:xfrm>
          <a:prstGeom prst="rect">
            <a:avLst/>
          </a:prstGeom>
        </p:spPr>
        <p:txBody>
          <a:bodyPr>
            <a:spAutoFit/>
          </a:bodyPr>
          <a:lstStyle/>
          <a:p>
            <a:r>
              <a:rPr lang="en-GB" sz="6000" dirty="0">
                <a:sym typeface="Marlett" pitchFamily="2" charset="2"/>
              </a:rPr>
              <a:t></a:t>
            </a:r>
            <a:r>
              <a:rPr lang="en-GB" sz="6000" dirty="0"/>
              <a:t> </a:t>
            </a:r>
            <a:r>
              <a:rPr lang="en-GB" sz="6000" dirty="0" err="1"/>
              <a:t>personāla</a:t>
            </a:r>
            <a:r>
              <a:rPr lang="en-GB" sz="6000" dirty="0"/>
              <a:t> </a:t>
            </a:r>
            <a:r>
              <a:rPr lang="en-GB" sz="6000" dirty="0" err="1"/>
              <a:t>sagatavotība</a:t>
            </a:r>
            <a:r>
              <a:rPr lang="en-GB" sz="6000" dirty="0"/>
              <a:t>,</a:t>
            </a:r>
            <a:endParaRPr lang="en-US" sz="6000" dirty="0"/>
          </a:p>
          <a:p>
            <a:r>
              <a:rPr lang="en-GB" sz="6000" dirty="0">
                <a:sym typeface="Marlett" pitchFamily="2" charset="2"/>
              </a:rPr>
              <a:t></a:t>
            </a:r>
            <a:r>
              <a:rPr lang="en-GB" sz="6000" dirty="0" err="1"/>
              <a:t>finasiālās</a:t>
            </a:r>
            <a:r>
              <a:rPr lang="en-GB" sz="6000" dirty="0"/>
              <a:t> </a:t>
            </a:r>
            <a:r>
              <a:rPr lang="en-GB" sz="6000" dirty="0" err="1"/>
              <a:t>iespējas</a:t>
            </a:r>
            <a:r>
              <a:rPr lang="en-GB" sz="6000" dirty="0"/>
              <a:t>,</a:t>
            </a:r>
            <a:endParaRPr lang="en-US" sz="6000" dirty="0"/>
          </a:p>
          <a:p>
            <a:r>
              <a:rPr lang="en-GB" sz="6000" dirty="0">
                <a:sym typeface="Marlett" pitchFamily="2" charset="2"/>
              </a:rPr>
              <a:t></a:t>
            </a:r>
            <a:r>
              <a:rPr lang="en-GB" sz="6000" dirty="0" err="1"/>
              <a:t>firmas</a:t>
            </a:r>
            <a:r>
              <a:rPr lang="en-GB" sz="6000" dirty="0"/>
              <a:t> </a:t>
            </a:r>
            <a:r>
              <a:rPr lang="en-GB" sz="6000" dirty="0" err="1"/>
              <a:t>lielums</a:t>
            </a:r>
            <a:r>
              <a:rPr lang="en-GB" sz="6000" dirty="0"/>
              <a:t>, </a:t>
            </a:r>
            <a:endParaRPr lang="en-US" sz="6000" dirty="0"/>
          </a:p>
          <a:p>
            <a:r>
              <a:rPr lang="en-GB" sz="6000" dirty="0">
                <a:sym typeface="Marlett" pitchFamily="2" charset="2"/>
              </a:rPr>
              <a:t></a:t>
            </a:r>
            <a:r>
              <a:rPr lang="en-GB" sz="6000" dirty="0" err="1"/>
              <a:t>prioritātes</a:t>
            </a:r>
            <a:r>
              <a:rPr lang="en-GB" sz="6000" dirty="0"/>
              <a:t>.</a:t>
            </a:r>
            <a:endParaRPr lang="en-US" sz="6000" dirty="0"/>
          </a:p>
        </p:txBody>
      </p:sp>
    </p:spTree>
    <p:extLst>
      <p:ext uri="{BB962C8B-B14F-4D97-AF65-F5344CB8AC3E}">
        <p14:creationId xmlns:p14="http://schemas.microsoft.com/office/powerpoint/2010/main" val="2137283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3244" y="1616075"/>
            <a:ext cx="9753600" cy="2631490"/>
          </a:xfrm>
        </p:spPr>
        <p:txBody>
          <a:bodyPr/>
          <a:lstStyle/>
          <a:p>
            <a:r>
              <a:rPr lang="lv-LV" dirty="0"/>
              <a:t>Apkalpošanas standarta posmi:</a:t>
            </a:r>
            <a:endParaRPr lang="en-US" dirty="0"/>
          </a:p>
        </p:txBody>
      </p:sp>
      <p:sp>
        <p:nvSpPr>
          <p:cNvPr id="3" name="Rectangle 2"/>
          <p:cNvSpPr/>
          <p:nvPr/>
        </p:nvSpPr>
        <p:spPr>
          <a:xfrm>
            <a:off x="1899444" y="4816475"/>
            <a:ext cx="12272912" cy="584775"/>
          </a:xfrm>
          <a:prstGeom prst="rect">
            <a:avLst/>
          </a:prstGeom>
        </p:spPr>
        <p:txBody>
          <a:bodyPr wrap="none">
            <a:spAutoFit/>
          </a:bodyPr>
          <a:lstStyle/>
          <a:p>
            <a:r>
              <a:rPr lang="en-GB" sz="3200" b="1" dirty="0"/>
              <a:t>1.posms.</a:t>
            </a:r>
            <a:r>
              <a:rPr lang="en-GB" sz="3200" dirty="0"/>
              <a:t> </a:t>
            </a:r>
            <a:r>
              <a:rPr lang="en-GB" sz="3200" dirty="0" err="1"/>
              <a:t>Uzņēmumam</a:t>
            </a:r>
            <a:r>
              <a:rPr lang="en-GB" sz="3200" dirty="0"/>
              <a:t> </a:t>
            </a:r>
            <a:r>
              <a:rPr lang="en-GB" sz="3200" dirty="0" err="1"/>
              <a:t>ir</a:t>
            </a:r>
            <a:r>
              <a:rPr lang="en-GB" sz="3200" dirty="0"/>
              <a:t> </a:t>
            </a:r>
            <a:r>
              <a:rPr lang="en-GB" sz="3200" dirty="0" err="1"/>
              <a:t>jāizstrādā</a:t>
            </a:r>
            <a:r>
              <a:rPr lang="en-GB" sz="3200" dirty="0"/>
              <a:t> </a:t>
            </a:r>
            <a:r>
              <a:rPr lang="en-GB" sz="3200" b="1" dirty="0" err="1"/>
              <a:t>standarta</a:t>
            </a:r>
            <a:r>
              <a:rPr lang="en-GB" sz="3200" b="1" dirty="0"/>
              <a:t> </a:t>
            </a:r>
            <a:r>
              <a:rPr lang="en-GB" sz="3200" b="1" dirty="0" err="1"/>
              <a:t>ieviešanas</a:t>
            </a:r>
            <a:r>
              <a:rPr lang="en-GB" sz="3200" b="1" dirty="0"/>
              <a:t> </a:t>
            </a:r>
            <a:r>
              <a:rPr lang="en-GB" sz="3200" b="1" dirty="0" err="1"/>
              <a:t>plāns</a:t>
            </a:r>
            <a:r>
              <a:rPr lang="en-GB" sz="3200" dirty="0"/>
              <a:t>.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312887565"/>
              </p:ext>
            </p:extLst>
          </p:nvPr>
        </p:nvGraphicFramePr>
        <p:xfrm>
          <a:off x="6700044" y="7483475"/>
          <a:ext cx="10058401" cy="2880360"/>
        </p:xfrm>
        <a:graphic>
          <a:graphicData uri="http://schemas.openxmlformats.org/drawingml/2006/table">
            <a:tbl>
              <a:tblPr>
                <a:tableStyleId>{5940675A-B579-460E-94D1-54222C63F5DA}</a:tableStyleId>
              </a:tblPr>
              <a:tblGrid>
                <a:gridCol w="561428">
                  <a:extLst>
                    <a:ext uri="{9D8B030D-6E8A-4147-A177-3AD203B41FA5}">
                      <a16:colId xmlns:a16="http://schemas.microsoft.com/office/drawing/2014/main" val="3133545770"/>
                    </a:ext>
                  </a:extLst>
                </a:gridCol>
                <a:gridCol w="2381340">
                  <a:extLst>
                    <a:ext uri="{9D8B030D-6E8A-4147-A177-3AD203B41FA5}">
                      <a16:colId xmlns:a16="http://schemas.microsoft.com/office/drawing/2014/main" val="4288745707"/>
                    </a:ext>
                  </a:extLst>
                </a:gridCol>
                <a:gridCol w="1489783">
                  <a:extLst>
                    <a:ext uri="{9D8B030D-6E8A-4147-A177-3AD203B41FA5}">
                      <a16:colId xmlns:a16="http://schemas.microsoft.com/office/drawing/2014/main" val="32113982"/>
                    </a:ext>
                  </a:extLst>
                </a:gridCol>
                <a:gridCol w="2271998">
                  <a:extLst>
                    <a:ext uri="{9D8B030D-6E8A-4147-A177-3AD203B41FA5}">
                      <a16:colId xmlns:a16="http://schemas.microsoft.com/office/drawing/2014/main" val="80072906"/>
                    </a:ext>
                  </a:extLst>
                </a:gridCol>
                <a:gridCol w="1751573">
                  <a:extLst>
                    <a:ext uri="{9D8B030D-6E8A-4147-A177-3AD203B41FA5}">
                      <a16:colId xmlns:a16="http://schemas.microsoft.com/office/drawing/2014/main" val="858668154"/>
                    </a:ext>
                  </a:extLst>
                </a:gridCol>
                <a:gridCol w="1602279">
                  <a:extLst>
                    <a:ext uri="{9D8B030D-6E8A-4147-A177-3AD203B41FA5}">
                      <a16:colId xmlns:a16="http://schemas.microsoft.com/office/drawing/2014/main" val="2724905624"/>
                    </a:ext>
                  </a:extLst>
                </a:gridCol>
              </a:tblGrid>
              <a:tr h="0">
                <a:tc>
                  <a:txBody>
                    <a:bodyPr/>
                    <a:lstStyle/>
                    <a:p>
                      <a:pPr algn="just">
                        <a:lnSpc>
                          <a:spcPct val="150000"/>
                        </a:lnSpc>
                        <a:spcBef>
                          <a:spcPts val="200"/>
                        </a:spcBef>
                        <a:spcAft>
                          <a:spcPts val="200"/>
                        </a:spcAft>
                      </a:pPr>
                      <a:r>
                        <a:rPr lang="en-GB" sz="1800">
                          <a:effectLst/>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Ieviešanas aktivitāte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Atbildīgais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Plānotais termiņš</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Izpildes termiņš</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Komentārs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3172840"/>
                  </a:ext>
                </a:extLst>
              </a:tr>
              <a:tr h="0">
                <a:tc>
                  <a:txBody>
                    <a:bodyPr/>
                    <a:lstStyle/>
                    <a:p>
                      <a:pPr algn="just">
                        <a:lnSpc>
                          <a:spcPct val="150000"/>
                        </a:lnSpc>
                        <a:spcBef>
                          <a:spcPts val="200"/>
                        </a:spcBef>
                        <a:spcAft>
                          <a:spcPts val="200"/>
                        </a:spcAft>
                      </a:pPr>
                      <a:r>
                        <a:rPr lang="en-GB" sz="1800" dirty="0">
                          <a:effectLst/>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dirty="0" err="1">
                          <a:effectLst/>
                        </a:rPr>
                        <a:t>Standarta</a:t>
                      </a:r>
                      <a:r>
                        <a:rPr lang="en-GB" sz="1800" dirty="0">
                          <a:effectLst/>
                        </a:rPr>
                        <a:t> </a:t>
                      </a:r>
                      <a:r>
                        <a:rPr lang="en-GB" sz="1800" dirty="0" err="1">
                          <a:effectLst/>
                        </a:rPr>
                        <a:t>ieviešanas</a:t>
                      </a:r>
                      <a:r>
                        <a:rPr lang="en-GB" sz="1800" dirty="0">
                          <a:effectLst/>
                        </a:rPr>
                        <a:t> </a:t>
                      </a:r>
                      <a:r>
                        <a:rPr lang="en-GB" sz="1800" dirty="0" err="1">
                          <a:effectLst/>
                        </a:rPr>
                        <a:t>plāns</a:t>
                      </a:r>
                      <a:r>
                        <a:rPr lang="en-GB"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A.Ozola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dirty="0">
                          <a:effectLst/>
                        </a:rPr>
                        <a:t>20. </a:t>
                      </a:r>
                      <a:r>
                        <a:rPr lang="en-GB" sz="1800" dirty="0" err="1">
                          <a:effectLst/>
                        </a:rPr>
                        <a:t>jūlijs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25.jūlijs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Standarta plāns, iepažīšanās ar posmiem.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4300111"/>
                  </a:ext>
                </a:extLst>
              </a:tr>
              <a:tr h="0">
                <a:tc>
                  <a:txBody>
                    <a:bodyPr/>
                    <a:lstStyle/>
                    <a:p>
                      <a:pPr algn="just">
                        <a:lnSpc>
                          <a:spcPct val="150000"/>
                        </a:lnSpc>
                        <a:spcBef>
                          <a:spcPts val="200"/>
                        </a:spcBef>
                        <a:spcAft>
                          <a:spcPts val="200"/>
                        </a:spcAft>
                      </a:pPr>
                      <a:r>
                        <a:rPr lang="en-GB" sz="1800">
                          <a:effectLst/>
                        </a:rPr>
                        <a:t>2.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Uzņēmuma biznesa idejas formulēšana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A.Ozola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dirty="0">
                          <a:effectLst/>
                        </a:rPr>
                        <a:t>22.jūlijs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a:effectLst/>
                        </a:rPr>
                        <a:t>28.jūlijs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200"/>
                        </a:spcBef>
                        <a:spcAft>
                          <a:spcPts val="200"/>
                        </a:spcAft>
                      </a:pPr>
                      <a:r>
                        <a:rPr lang="en-GB" sz="1800" dirty="0" err="1">
                          <a:effectLst/>
                        </a:rPr>
                        <a:t>Biznesa</a:t>
                      </a:r>
                      <a:r>
                        <a:rPr lang="en-GB" sz="1800" dirty="0">
                          <a:effectLst/>
                        </a:rPr>
                        <a:t> </a:t>
                      </a:r>
                      <a:r>
                        <a:rPr lang="en-GB" sz="1800" dirty="0" err="1">
                          <a:effectLst/>
                        </a:rPr>
                        <a:t>ideja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3064982"/>
                  </a:ext>
                </a:extLst>
              </a:tr>
            </a:tbl>
          </a:graphicData>
        </a:graphic>
      </p:graphicFrame>
      <p:sp>
        <p:nvSpPr>
          <p:cNvPr id="5" name="Rectangle 4"/>
          <p:cNvSpPr/>
          <p:nvPr/>
        </p:nvSpPr>
        <p:spPr>
          <a:xfrm>
            <a:off x="8035900" y="6329790"/>
            <a:ext cx="7699544" cy="646331"/>
          </a:xfrm>
          <a:prstGeom prst="rect">
            <a:avLst/>
          </a:prstGeom>
        </p:spPr>
        <p:txBody>
          <a:bodyPr wrap="none">
            <a:spAutoFit/>
          </a:bodyPr>
          <a:lstStyle/>
          <a:p>
            <a:r>
              <a:rPr lang="en-GB" sz="3600" b="1" dirty="0" err="1">
                <a:latin typeface="Times New Roman" panose="02020603050405020304" pitchFamily="18" charset="0"/>
                <a:ea typeface="Times New Roman" panose="02020603050405020304" pitchFamily="18" charset="0"/>
              </a:rPr>
              <a:t>Standarta</a:t>
            </a:r>
            <a:r>
              <a:rPr lang="en-GB" sz="3600" b="1" dirty="0">
                <a:latin typeface="Times New Roman" panose="02020603050405020304" pitchFamily="18" charset="0"/>
                <a:ea typeface="Times New Roman" panose="02020603050405020304" pitchFamily="18" charset="0"/>
              </a:rPr>
              <a:t> </a:t>
            </a:r>
            <a:r>
              <a:rPr lang="en-GB" sz="3600" b="1" dirty="0" err="1">
                <a:latin typeface="Times New Roman" panose="02020603050405020304" pitchFamily="18" charset="0"/>
                <a:ea typeface="Times New Roman" panose="02020603050405020304" pitchFamily="18" charset="0"/>
              </a:rPr>
              <a:t>ieviešanas</a:t>
            </a:r>
            <a:r>
              <a:rPr lang="en-GB" sz="3600" b="1" dirty="0">
                <a:latin typeface="Times New Roman" panose="02020603050405020304" pitchFamily="18" charset="0"/>
                <a:ea typeface="Times New Roman" panose="02020603050405020304" pitchFamily="18" charset="0"/>
              </a:rPr>
              <a:t> </a:t>
            </a:r>
            <a:r>
              <a:rPr lang="en-GB" sz="3600" b="1" dirty="0" err="1">
                <a:latin typeface="Times New Roman" panose="02020603050405020304" pitchFamily="18" charset="0"/>
                <a:ea typeface="Times New Roman" panose="02020603050405020304" pitchFamily="18" charset="0"/>
              </a:rPr>
              <a:t>plāna</a:t>
            </a:r>
            <a:r>
              <a:rPr lang="en-GB" sz="3600" b="1" dirty="0">
                <a:latin typeface="Times New Roman" panose="02020603050405020304" pitchFamily="18" charset="0"/>
                <a:ea typeface="Times New Roman" panose="02020603050405020304" pitchFamily="18" charset="0"/>
              </a:rPr>
              <a:t> fragments </a:t>
            </a:r>
            <a:endParaRPr lang="en-US" sz="3600" dirty="0"/>
          </a:p>
        </p:txBody>
      </p:sp>
    </p:spTree>
    <p:extLst>
      <p:ext uri="{BB962C8B-B14F-4D97-AF65-F5344CB8AC3E}">
        <p14:creationId xmlns:p14="http://schemas.microsoft.com/office/powerpoint/2010/main" val="361355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644" y="625475"/>
            <a:ext cx="8922767" cy="2631490"/>
          </a:xfrm>
        </p:spPr>
        <p:txBody>
          <a:bodyPr/>
          <a:lstStyle/>
          <a:p>
            <a:r>
              <a:rPr lang="en-GB" b="1" dirty="0"/>
              <a:t>2.posms. </a:t>
            </a:r>
            <a:r>
              <a:rPr lang="en-GB" b="1" dirty="0" err="1"/>
              <a:t>Biznesa</a:t>
            </a:r>
            <a:r>
              <a:rPr lang="en-GB" b="1" dirty="0"/>
              <a:t> </a:t>
            </a:r>
            <a:r>
              <a:rPr lang="en-GB" b="1" dirty="0" err="1"/>
              <a:t>idejas</a:t>
            </a:r>
            <a:r>
              <a:rPr lang="en-GB" b="1" dirty="0"/>
              <a:t> </a:t>
            </a:r>
            <a:r>
              <a:rPr lang="en-GB" b="1" dirty="0" err="1"/>
              <a:t>formulējums</a:t>
            </a:r>
            <a:endParaRPr lang="en-US" dirty="0"/>
          </a:p>
        </p:txBody>
      </p:sp>
      <p:sp>
        <p:nvSpPr>
          <p:cNvPr id="3" name="Rectangle 2"/>
          <p:cNvSpPr/>
          <p:nvPr/>
        </p:nvSpPr>
        <p:spPr>
          <a:xfrm>
            <a:off x="1518444" y="5807075"/>
            <a:ext cx="16459200" cy="2554545"/>
          </a:xfrm>
          <a:prstGeom prst="rect">
            <a:avLst/>
          </a:prstGeom>
        </p:spPr>
        <p:txBody>
          <a:bodyPr wrap="square">
            <a:spAutoFit/>
          </a:bodyPr>
          <a:lstStyle/>
          <a:p>
            <a:r>
              <a:rPr lang="en-GB" sz="4000" dirty="0" err="1"/>
              <a:t>Biznesa</a:t>
            </a:r>
            <a:r>
              <a:rPr lang="en-GB" sz="4000" dirty="0"/>
              <a:t> </a:t>
            </a:r>
            <a:r>
              <a:rPr lang="en-GB" sz="4000" dirty="0" err="1"/>
              <a:t>ideja</a:t>
            </a:r>
            <a:r>
              <a:rPr lang="en-GB" sz="4000" dirty="0"/>
              <a:t> </a:t>
            </a:r>
            <a:r>
              <a:rPr lang="en-GB" sz="4000" dirty="0" err="1"/>
              <a:t>ir</a:t>
            </a:r>
            <a:r>
              <a:rPr lang="en-GB" sz="4000" dirty="0"/>
              <a:t> </a:t>
            </a:r>
            <a:r>
              <a:rPr lang="en-GB" sz="4000" dirty="0" err="1"/>
              <a:t>paredzēta</a:t>
            </a:r>
            <a:r>
              <a:rPr lang="en-GB" sz="4000" dirty="0"/>
              <a:t>, </a:t>
            </a:r>
            <a:r>
              <a:rPr lang="en-GB" sz="4000" dirty="0" err="1"/>
              <a:t>lai</a:t>
            </a:r>
            <a:r>
              <a:rPr lang="en-GB" sz="4000" dirty="0"/>
              <a:t> </a:t>
            </a:r>
            <a:r>
              <a:rPr lang="en-GB" sz="4000" dirty="0" err="1"/>
              <a:t>precīzāk</a:t>
            </a:r>
            <a:r>
              <a:rPr lang="en-GB" sz="4000" dirty="0"/>
              <a:t> </a:t>
            </a:r>
            <a:r>
              <a:rPr lang="en-GB" sz="4000" dirty="0" err="1"/>
              <a:t>apzinātos</a:t>
            </a:r>
            <a:r>
              <a:rPr lang="en-GB" sz="4000" dirty="0"/>
              <a:t> </a:t>
            </a:r>
            <a:r>
              <a:rPr lang="en-GB" sz="4000" dirty="0" err="1"/>
              <a:t>savus</a:t>
            </a:r>
            <a:r>
              <a:rPr lang="en-GB" sz="4000" dirty="0"/>
              <a:t> </a:t>
            </a:r>
            <a:r>
              <a:rPr lang="en-GB" sz="4000" dirty="0" err="1"/>
              <a:t>mērķa</a:t>
            </a:r>
            <a:r>
              <a:rPr lang="en-GB" sz="4000" dirty="0"/>
              <a:t> </a:t>
            </a:r>
            <a:r>
              <a:rPr lang="en-GB" sz="4000" dirty="0" err="1"/>
              <a:t>klientus</a:t>
            </a:r>
            <a:r>
              <a:rPr lang="en-GB" sz="4000" dirty="0"/>
              <a:t> un </a:t>
            </a:r>
            <a:r>
              <a:rPr lang="en-GB" sz="4000" dirty="0" err="1"/>
              <a:t>galvenās</a:t>
            </a:r>
            <a:r>
              <a:rPr lang="en-GB" sz="4000" dirty="0"/>
              <a:t> </a:t>
            </a:r>
            <a:r>
              <a:rPr lang="en-GB" sz="4000" dirty="0" err="1"/>
              <a:t>preču</a:t>
            </a:r>
            <a:r>
              <a:rPr lang="en-GB" sz="4000" dirty="0"/>
              <a:t> </a:t>
            </a:r>
            <a:r>
              <a:rPr lang="en-GB" sz="4000" dirty="0" err="1"/>
              <a:t>grupas</a:t>
            </a:r>
            <a:r>
              <a:rPr lang="en-GB" sz="4000" dirty="0"/>
              <a:t> un </a:t>
            </a:r>
            <a:r>
              <a:rPr lang="en-GB" sz="4000" dirty="0" err="1"/>
              <a:t>varētu</a:t>
            </a:r>
            <a:r>
              <a:rPr lang="en-GB" sz="4000" dirty="0"/>
              <a:t> </a:t>
            </a:r>
            <a:r>
              <a:rPr lang="en-GB" sz="4000" dirty="0" err="1"/>
              <a:t>radīt</a:t>
            </a:r>
            <a:r>
              <a:rPr lang="en-GB" sz="4000" dirty="0"/>
              <a:t> </a:t>
            </a:r>
            <a:r>
              <a:rPr lang="en-GB" sz="4000" dirty="0" err="1"/>
              <a:t>veikalā</a:t>
            </a:r>
            <a:r>
              <a:rPr lang="en-GB" sz="4000" dirty="0"/>
              <a:t> </a:t>
            </a:r>
            <a:r>
              <a:rPr lang="en-GB" sz="4000" dirty="0" err="1"/>
              <a:t>atbilstošu</a:t>
            </a:r>
            <a:r>
              <a:rPr lang="en-GB" sz="4000" dirty="0"/>
              <a:t> </a:t>
            </a:r>
            <a:r>
              <a:rPr lang="en-GB" sz="4000" dirty="0" err="1"/>
              <a:t>atmosfēru</a:t>
            </a:r>
            <a:r>
              <a:rPr lang="en-GB" sz="4000" dirty="0"/>
              <a:t> </a:t>
            </a:r>
            <a:r>
              <a:rPr lang="en-GB" sz="4000" dirty="0" err="1"/>
              <a:t>šo</a:t>
            </a:r>
            <a:r>
              <a:rPr lang="en-GB" sz="4000" dirty="0"/>
              <a:t> </a:t>
            </a:r>
            <a:r>
              <a:rPr lang="en-GB" sz="4000" dirty="0" err="1"/>
              <a:t>pircēju</a:t>
            </a:r>
            <a:r>
              <a:rPr lang="en-GB" sz="4000" dirty="0"/>
              <a:t> </a:t>
            </a:r>
            <a:r>
              <a:rPr lang="en-GB" sz="4000" dirty="0" err="1"/>
              <a:t>piesaistīšanā</a:t>
            </a:r>
            <a:r>
              <a:rPr lang="en-GB" sz="4000" dirty="0"/>
              <a:t>. </a:t>
            </a:r>
            <a:endParaRPr lang="en-US" sz="4000" dirty="0"/>
          </a:p>
          <a:p>
            <a:endParaRPr lang="en-US" sz="4000" dirty="0"/>
          </a:p>
        </p:txBody>
      </p:sp>
    </p:spTree>
    <p:extLst>
      <p:ext uri="{BB962C8B-B14F-4D97-AF65-F5344CB8AC3E}">
        <p14:creationId xmlns:p14="http://schemas.microsoft.com/office/powerpoint/2010/main" val="4005884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244" y="777875"/>
            <a:ext cx="11673333" cy="2631490"/>
          </a:xfrm>
        </p:spPr>
        <p:txBody>
          <a:bodyPr/>
          <a:lstStyle/>
          <a:p>
            <a:r>
              <a:rPr lang="en-GB" b="1" dirty="0"/>
              <a:t>3.posms.</a:t>
            </a:r>
            <a:r>
              <a:rPr lang="en-GB" dirty="0"/>
              <a:t> </a:t>
            </a:r>
            <a:r>
              <a:rPr lang="en-GB" b="1" dirty="0" err="1"/>
              <a:t>Tirdzniecības</a:t>
            </a:r>
            <a:r>
              <a:rPr lang="en-GB" b="1" dirty="0"/>
              <a:t> </a:t>
            </a:r>
            <a:r>
              <a:rPr lang="en-GB" b="1" dirty="0" err="1"/>
              <a:t>vietas</a:t>
            </a:r>
            <a:r>
              <a:rPr lang="en-GB" b="1" dirty="0"/>
              <a:t> </a:t>
            </a:r>
            <a:r>
              <a:rPr lang="en-GB" b="1" dirty="0" err="1"/>
              <a:t>iekārtojums</a:t>
            </a:r>
            <a:r>
              <a:rPr lang="en-GB" b="1" dirty="0"/>
              <a:t>.</a:t>
            </a:r>
            <a:endParaRPr lang="en-US" dirty="0"/>
          </a:p>
        </p:txBody>
      </p:sp>
      <p:sp>
        <p:nvSpPr>
          <p:cNvPr id="3" name="Rectangle 2"/>
          <p:cNvSpPr/>
          <p:nvPr/>
        </p:nvSpPr>
        <p:spPr>
          <a:xfrm>
            <a:off x="756444" y="5730875"/>
            <a:ext cx="18364200" cy="5016758"/>
          </a:xfrm>
          <a:prstGeom prst="rect">
            <a:avLst/>
          </a:prstGeom>
        </p:spPr>
        <p:txBody>
          <a:bodyPr wrap="square">
            <a:spAutoFit/>
          </a:bodyPr>
          <a:lstStyle/>
          <a:p>
            <a:r>
              <a:rPr lang="en-GB" sz="3200" dirty="0"/>
              <a:t>1. </a:t>
            </a:r>
            <a:r>
              <a:rPr lang="en-GB" sz="3200" dirty="0" err="1"/>
              <a:t>Telpu</a:t>
            </a:r>
            <a:r>
              <a:rPr lang="en-GB" sz="3200" dirty="0"/>
              <a:t> </a:t>
            </a:r>
            <a:r>
              <a:rPr lang="en-GB" sz="3200" dirty="0" err="1"/>
              <a:t>iekārtojums</a:t>
            </a:r>
            <a:r>
              <a:rPr lang="en-GB" sz="3200" dirty="0"/>
              <a:t>- </a:t>
            </a:r>
            <a:r>
              <a:rPr lang="en-GB" sz="3200" dirty="0" err="1"/>
              <a:t>iekārtot</a:t>
            </a:r>
            <a:r>
              <a:rPr lang="en-GB" sz="3200" dirty="0"/>
              <a:t> </a:t>
            </a:r>
            <a:r>
              <a:rPr lang="en-GB" sz="3200" dirty="0" err="1"/>
              <a:t>tirdzniecības</a:t>
            </a:r>
            <a:r>
              <a:rPr lang="en-GB" sz="3200" dirty="0"/>
              <a:t> </a:t>
            </a:r>
            <a:r>
              <a:rPr lang="en-GB" sz="3200" dirty="0" err="1"/>
              <a:t>vietu</a:t>
            </a:r>
            <a:r>
              <a:rPr lang="en-GB" sz="3200" dirty="0"/>
              <a:t> </a:t>
            </a:r>
            <a:r>
              <a:rPr lang="en-GB" sz="3200" dirty="0" err="1"/>
              <a:t>tā</a:t>
            </a:r>
            <a:r>
              <a:rPr lang="en-GB" sz="3200" dirty="0"/>
              <a:t>, </a:t>
            </a:r>
            <a:r>
              <a:rPr lang="en-GB" sz="3200" dirty="0" err="1"/>
              <a:t>lai</a:t>
            </a:r>
            <a:r>
              <a:rPr lang="en-GB" sz="3200" dirty="0"/>
              <a:t> </a:t>
            </a:r>
            <a:r>
              <a:rPr lang="en-GB" sz="3200" dirty="0" err="1"/>
              <a:t>pircējam</a:t>
            </a:r>
            <a:r>
              <a:rPr lang="en-GB" sz="3200" dirty="0"/>
              <a:t> </a:t>
            </a:r>
            <a:r>
              <a:rPr lang="en-GB" sz="3200" dirty="0" err="1"/>
              <a:t>būtu</a:t>
            </a:r>
            <a:r>
              <a:rPr lang="en-GB" sz="3200" dirty="0"/>
              <a:t> </a:t>
            </a:r>
            <a:r>
              <a:rPr lang="en-GB" sz="3200" dirty="0" err="1"/>
              <a:t>nodrošināta</a:t>
            </a:r>
            <a:r>
              <a:rPr lang="en-GB" sz="3200" dirty="0"/>
              <a:t> </a:t>
            </a:r>
            <a:r>
              <a:rPr lang="en-GB" sz="3200" dirty="0" err="1"/>
              <a:t>ērta</a:t>
            </a:r>
            <a:r>
              <a:rPr lang="en-GB" sz="3200" dirty="0"/>
              <a:t> </a:t>
            </a:r>
            <a:r>
              <a:rPr lang="en-GB" sz="3200" dirty="0" err="1"/>
              <a:t>veikala</a:t>
            </a:r>
            <a:r>
              <a:rPr lang="en-GB" sz="3200" dirty="0"/>
              <a:t> </a:t>
            </a:r>
            <a:r>
              <a:rPr lang="en-GB" sz="3200" dirty="0" err="1"/>
              <a:t>apmeklēšana</a:t>
            </a:r>
            <a:r>
              <a:rPr lang="en-GB" sz="3200" dirty="0"/>
              <a:t> un </a:t>
            </a:r>
            <a:r>
              <a:rPr lang="en-GB" sz="3200" dirty="0" err="1"/>
              <a:t>telpu</a:t>
            </a:r>
            <a:r>
              <a:rPr lang="en-GB" sz="3200" dirty="0"/>
              <a:t> </a:t>
            </a:r>
            <a:r>
              <a:rPr lang="en-GB" sz="3200" dirty="0" err="1"/>
              <a:t>iekārtojums</a:t>
            </a:r>
            <a:r>
              <a:rPr lang="en-GB" sz="3200" dirty="0"/>
              <a:t> </a:t>
            </a:r>
            <a:r>
              <a:rPr lang="en-GB" sz="3200" dirty="0" err="1"/>
              <a:t>atbilstu</a:t>
            </a:r>
            <a:r>
              <a:rPr lang="en-GB" sz="3200" dirty="0"/>
              <a:t> </a:t>
            </a:r>
            <a:r>
              <a:rPr lang="en-GB" sz="3200" dirty="0" err="1"/>
              <a:t>mērķa</a:t>
            </a:r>
            <a:r>
              <a:rPr lang="en-GB" sz="3200" dirty="0"/>
              <a:t> </a:t>
            </a:r>
            <a:r>
              <a:rPr lang="en-GB" sz="3200" dirty="0" err="1"/>
              <a:t>pircēju</a:t>
            </a:r>
            <a:r>
              <a:rPr lang="en-GB" sz="3200" dirty="0"/>
              <a:t> </a:t>
            </a:r>
            <a:r>
              <a:rPr lang="en-GB" sz="3200" dirty="0" err="1"/>
              <a:t>prasībām</a:t>
            </a:r>
            <a:r>
              <a:rPr lang="en-GB" sz="3200" dirty="0"/>
              <a:t> un </a:t>
            </a:r>
            <a:r>
              <a:rPr lang="en-GB" sz="3200" dirty="0" err="1"/>
              <a:t>vēlmēm</a:t>
            </a:r>
            <a:r>
              <a:rPr lang="en-GB" sz="3200" dirty="0"/>
              <a:t>.</a:t>
            </a:r>
            <a:endParaRPr lang="en-US" sz="3200" dirty="0"/>
          </a:p>
          <a:p>
            <a:r>
              <a:rPr lang="en-GB" sz="3200" dirty="0"/>
              <a:t>2. </a:t>
            </a:r>
            <a:r>
              <a:rPr lang="en-GB" sz="3200" dirty="0" err="1"/>
              <a:t>Preču</a:t>
            </a:r>
            <a:r>
              <a:rPr lang="en-GB" sz="3200" dirty="0"/>
              <a:t> </a:t>
            </a:r>
            <a:r>
              <a:rPr lang="en-GB" sz="3200" dirty="0" err="1"/>
              <a:t>izvietošana</a:t>
            </a:r>
            <a:r>
              <a:rPr lang="en-GB" sz="3200" dirty="0"/>
              <a:t>- </a:t>
            </a:r>
            <a:r>
              <a:rPr lang="en-GB" sz="3200" dirty="0" err="1"/>
              <a:t>organizēt</a:t>
            </a:r>
            <a:r>
              <a:rPr lang="en-GB" sz="3200" dirty="0"/>
              <a:t> </a:t>
            </a:r>
            <a:r>
              <a:rPr lang="en-GB" sz="3200" dirty="0" err="1"/>
              <a:t>preču</a:t>
            </a:r>
            <a:r>
              <a:rPr lang="en-GB" sz="3200" dirty="0"/>
              <a:t> </a:t>
            </a:r>
            <a:r>
              <a:rPr lang="en-GB" sz="3200" dirty="0" err="1"/>
              <a:t>apriti</a:t>
            </a:r>
            <a:r>
              <a:rPr lang="en-GB" sz="3200" dirty="0"/>
              <a:t> </a:t>
            </a:r>
            <a:r>
              <a:rPr lang="en-GB" sz="3200" dirty="0" err="1"/>
              <a:t>tā</a:t>
            </a:r>
            <a:r>
              <a:rPr lang="en-GB" sz="3200" dirty="0"/>
              <a:t>, </a:t>
            </a:r>
            <a:r>
              <a:rPr lang="en-GB" sz="3200" dirty="0" err="1"/>
              <a:t>lai</a:t>
            </a:r>
            <a:r>
              <a:rPr lang="en-GB" sz="3200" dirty="0"/>
              <a:t> </a:t>
            </a:r>
            <a:r>
              <a:rPr lang="en-GB" sz="3200" dirty="0" err="1"/>
              <a:t>preces</a:t>
            </a:r>
            <a:r>
              <a:rPr lang="en-GB" sz="3200" dirty="0"/>
              <a:t> </a:t>
            </a:r>
            <a:r>
              <a:rPr lang="en-GB" sz="3200" dirty="0" err="1"/>
              <a:t>būtu</a:t>
            </a:r>
            <a:r>
              <a:rPr lang="en-GB" sz="3200" dirty="0"/>
              <a:t> </a:t>
            </a:r>
            <a:r>
              <a:rPr lang="en-GB" sz="3200" dirty="0" err="1"/>
              <a:t>izvietotas</a:t>
            </a:r>
            <a:r>
              <a:rPr lang="en-GB" sz="3200" dirty="0"/>
              <a:t> </a:t>
            </a:r>
            <a:r>
              <a:rPr lang="en-GB" sz="3200" dirty="0" err="1"/>
              <a:t>pēc</a:t>
            </a:r>
            <a:r>
              <a:rPr lang="en-GB" sz="3200" dirty="0"/>
              <a:t> </a:t>
            </a:r>
            <a:r>
              <a:rPr lang="en-GB" sz="3200" dirty="0" err="1"/>
              <a:t>iespējas</a:t>
            </a:r>
            <a:r>
              <a:rPr lang="en-GB" sz="3200" dirty="0"/>
              <a:t> </a:t>
            </a:r>
            <a:r>
              <a:rPr lang="en-GB" sz="3200" dirty="0" err="1"/>
              <a:t>pievilcīgākā</a:t>
            </a:r>
            <a:r>
              <a:rPr lang="en-GB" sz="3200" dirty="0"/>
              <a:t> </a:t>
            </a:r>
            <a:r>
              <a:rPr lang="en-GB" sz="3200" dirty="0" err="1"/>
              <a:t>veidā</a:t>
            </a:r>
            <a:r>
              <a:rPr lang="en-GB" sz="3200" dirty="0"/>
              <a:t> un </a:t>
            </a:r>
            <a:r>
              <a:rPr lang="en-GB" sz="3200" dirty="0" err="1"/>
              <a:t>pircējiem</a:t>
            </a:r>
            <a:r>
              <a:rPr lang="en-GB" sz="3200" dirty="0"/>
              <a:t> </a:t>
            </a:r>
            <a:r>
              <a:rPr lang="en-GB" sz="3200" dirty="0" err="1"/>
              <a:t>vienmēr</a:t>
            </a:r>
            <a:r>
              <a:rPr lang="en-GB" sz="3200" dirty="0"/>
              <a:t> </a:t>
            </a:r>
            <a:r>
              <a:rPr lang="en-GB" sz="3200" dirty="0" err="1"/>
              <a:t>būtu</a:t>
            </a:r>
            <a:r>
              <a:rPr lang="en-GB" sz="3200" dirty="0"/>
              <a:t> </a:t>
            </a:r>
            <a:r>
              <a:rPr lang="en-GB" sz="3200" dirty="0" err="1"/>
              <a:t>labi</a:t>
            </a:r>
            <a:r>
              <a:rPr lang="en-GB" sz="3200" dirty="0"/>
              <a:t> </a:t>
            </a:r>
            <a:r>
              <a:rPr lang="en-GB" sz="3200" dirty="0" err="1"/>
              <a:t>pamanāmas</a:t>
            </a:r>
            <a:r>
              <a:rPr lang="en-GB" sz="3200" dirty="0"/>
              <a:t>, </a:t>
            </a:r>
            <a:r>
              <a:rPr lang="en-GB" sz="3200" dirty="0" err="1"/>
              <a:t>papildus</a:t>
            </a:r>
            <a:r>
              <a:rPr lang="en-GB" sz="3200" dirty="0"/>
              <a:t> </a:t>
            </a:r>
            <a:r>
              <a:rPr lang="en-GB" sz="3200" dirty="0" err="1"/>
              <a:t>uzsvaru</a:t>
            </a:r>
            <a:r>
              <a:rPr lang="en-GB" sz="3200" dirty="0"/>
              <a:t>  </a:t>
            </a:r>
            <a:r>
              <a:rPr lang="en-GB" sz="3200" dirty="0" err="1"/>
              <a:t>liekot</a:t>
            </a:r>
            <a:r>
              <a:rPr lang="en-GB" sz="3200" dirty="0"/>
              <a:t> </a:t>
            </a:r>
            <a:r>
              <a:rPr lang="en-GB" sz="3200" dirty="0" err="1"/>
              <a:t>uz</a:t>
            </a:r>
            <a:r>
              <a:rPr lang="en-GB" sz="3200" dirty="0"/>
              <a:t> </a:t>
            </a:r>
            <a:r>
              <a:rPr lang="en-GB" sz="3200" dirty="0" err="1"/>
              <a:t>aktuālo</a:t>
            </a:r>
            <a:r>
              <a:rPr lang="en-GB" sz="3200" dirty="0"/>
              <a:t> </a:t>
            </a:r>
            <a:r>
              <a:rPr lang="en-GB" sz="3200" dirty="0" err="1"/>
              <a:t>preču</a:t>
            </a:r>
            <a:r>
              <a:rPr lang="en-GB" sz="3200" dirty="0"/>
              <a:t> un </a:t>
            </a:r>
            <a:r>
              <a:rPr lang="en-GB" sz="3200" dirty="0" err="1"/>
              <a:t>pakalpojumu</a:t>
            </a:r>
            <a:r>
              <a:rPr lang="en-GB" sz="3200" dirty="0"/>
              <a:t> </a:t>
            </a:r>
            <a:r>
              <a:rPr lang="en-GB" sz="3200" dirty="0" err="1"/>
              <a:t>piedāvāšanu</a:t>
            </a:r>
            <a:r>
              <a:rPr lang="en-GB" sz="3200" dirty="0"/>
              <a:t>.</a:t>
            </a:r>
            <a:endParaRPr lang="en-US" sz="3200" dirty="0"/>
          </a:p>
          <a:p>
            <a:r>
              <a:rPr lang="en-GB" sz="3200" dirty="0"/>
              <a:t>3. </a:t>
            </a:r>
            <a:r>
              <a:rPr lang="en-GB" sz="3200" dirty="0" err="1"/>
              <a:t>Darbinieku</a:t>
            </a:r>
            <a:r>
              <a:rPr lang="en-GB" sz="3200" dirty="0"/>
              <a:t> </a:t>
            </a:r>
            <a:r>
              <a:rPr lang="en-GB" sz="3200" dirty="0" err="1"/>
              <a:t>tēls</a:t>
            </a:r>
            <a:r>
              <a:rPr lang="en-GB" sz="3200" dirty="0"/>
              <a:t>- </a:t>
            </a:r>
            <a:r>
              <a:rPr lang="en-GB" sz="3200" dirty="0" err="1"/>
              <a:t>vispārīgie</a:t>
            </a:r>
            <a:r>
              <a:rPr lang="en-GB" sz="3200" dirty="0"/>
              <a:t> </a:t>
            </a:r>
            <a:r>
              <a:rPr lang="en-GB" sz="3200" dirty="0" err="1"/>
              <a:t>darbinieku</a:t>
            </a:r>
            <a:r>
              <a:rPr lang="en-GB" sz="3200" dirty="0"/>
              <a:t> </a:t>
            </a:r>
            <a:r>
              <a:rPr lang="en-GB" sz="3200" dirty="0" err="1"/>
              <a:t>uzvedības</a:t>
            </a:r>
            <a:r>
              <a:rPr lang="en-GB" sz="3200" dirty="0"/>
              <a:t> </a:t>
            </a:r>
            <a:r>
              <a:rPr lang="en-GB" sz="3200" dirty="0" err="1"/>
              <a:t>principi</a:t>
            </a:r>
            <a:r>
              <a:rPr lang="en-GB" sz="3200" dirty="0"/>
              <a:t>, </a:t>
            </a:r>
            <a:r>
              <a:rPr lang="en-GB" sz="3200" dirty="0" err="1"/>
              <a:t>nosakot</a:t>
            </a:r>
            <a:r>
              <a:rPr lang="en-GB" sz="3200" dirty="0"/>
              <a:t> </a:t>
            </a:r>
            <a:r>
              <a:rPr lang="en-GB" sz="3200" dirty="0" err="1"/>
              <a:t>tās</a:t>
            </a:r>
            <a:r>
              <a:rPr lang="en-GB" sz="3200" dirty="0"/>
              <a:t> </a:t>
            </a:r>
            <a:r>
              <a:rPr lang="en-GB" sz="3200" dirty="0" err="1"/>
              <a:t>lietas</a:t>
            </a:r>
            <a:r>
              <a:rPr lang="en-GB" sz="3200" dirty="0"/>
              <a:t> un </a:t>
            </a:r>
            <a:r>
              <a:rPr lang="en-GB" sz="3200" dirty="0" err="1"/>
              <a:t>jautājumus</a:t>
            </a:r>
            <a:r>
              <a:rPr lang="en-GB" sz="3200" dirty="0"/>
              <a:t>, </a:t>
            </a:r>
            <a:r>
              <a:rPr lang="en-GB" sz="3200" dirty="0" err="1"/>
              <a:t>kurus</a:t>
            </a:r>
            <a:r>
              <a:rPr lang="en-GB" sz="3200" dirty="0"/>
              <a:t> </a:t>
            </a:r>
            <a:r>
              <a:rPr lang="en-GB" sz="3200" dirty="0" err="1"/>
              <a:t>ir</a:t>
            </a:r>
            <a:r>
              <a:rPr lang="en-GB" sz="3200" dirty="0"/>
              <a:t> </a:t>
            </a:r>
            <a:r>
              <a:rPr lang="en-GB" sz="3200" dirty="0" err="1"/>
              <a:t>jāievēro</a:t>
            </a:r>
            <a:r>
              <a:rPr lang="en-GB" sz="3200" dirty="0"/>
              <a:t> </a:t>
            </a:r>
            <a:r>
              <a:rPr lang="en-GB" sz="3200" dirty="0" err="1"/>
              <a:t>katram</a:t>
            </a:r>
            <a:r>
              <a:rPr lang="en-GB" sz="3200" dirty="0"/>
              <a:t> </a:t>
            </a:r>
            <a:r>
              <a:rPr lang="en-GB" sz="3200" dirty="0" err="1"/>
              <a:t>uzņēmuma</a:t>
            </a:r>
            <a:r>
              <a:rPr lang="en-GB" sz="3200" dirty="0"/>
              <a:t> </a:t>
            </a:r>
            <a:r>
              <a:rPr lang="en-GB" sz="3200" dirty="0" err="1"/>
              <a:t>darbiniekam</a:t>
            </a:r>
            <a:r>
              <a:rPr lang="en-GB" sz="3200" dirty="0"/>
              <a:t>, </a:t>
            </a:r>
            <a:r>
              <a:rPr lang="en-GB" sz="3200" dirty="0" err="1"/>
              <a:t>kurš</a:t>
            </a:r>
            <a:r>
              <a:rPr lang="en-GB" sz="3200" dirty="0"/>
              <a:t> </a:t>
            </a:r>
            <a:r>
              <a:rPr lang="en-GB" sz="3200" dirty="0" err="1"/>
              <a:t>atrodas</a:t>
            </a:r>
            <a:r>
              <a:rPr lang="en-GB" sz="3200" dirty="0"/>
              <a:t> </a:t>
            </a:r>
            <a:r>
              <a:rPr lang="en-GB" sz="3200" dirty="0" err="1"/>
              <a:t>tirdzniecības</a:t>
            </a:r>
            <a:r>
              <a:rPr lang="en-GB" sz="3200" dirty="0"/>
              <a:t> </a:t>
            </a:r>
            <a:r>
              <a:rPr lang="en-GB" sz="3200" dirty="0" err="1"/>
              <a:t>zālē</a:t>
            </a:r>
            <a:r>
              <a:rPr lang="en-GB" sz="3200" dirty="0"/>
              <a:t>.</a:t>
            </a:r>
            <a:endParaRPr lang="lv-LV" sz="3200" dirty="0"/>
          </a:p>
          <a:p>
            <a:r>
              <a:rPr lang="en-GB" sz="3200" dirty="0" err="1"/>
              <a:t>Veikala</a:t>
            </a:r>
            <a:r>
              <a:rPr lang="en-GB" sz="3200" dirty="0"/>
              <a:t> </a:t>
            </a:r>
            <a:r>
              <a:rPr lang="en-GB" sz="3200" dirty="0" err="1"/>
              <a:t>nosaukums</a:t>
            </a:r>
            <a:r>
              <a:rPr lang="en-GB" sz="3200" dirty="0"/>
              <a:t>, licences un </a:t>
            </a:r>
            <a:r>
              <a:rPr lang="en-GB" sz="3200" dirty="0" err="1"/>
              <a:t>reģistrācijas</a:t>
            </a:r>
            <a:r>
              <a:rPr lang="en-GB" sz="3200" dirty="0"/>
              <a:t> </a:t>
            </a:r>
            <a:r>
              <a:rPr lang="en-GB" sz="3200" dirty="0" err="1"/>
              <a:t>apliecība</a:t>
            </a:r>
            <a:r>
              <a:rPr lang="en-GB" sz="3200" dirty="0"/>
              <a:t>, </a:t>
            </a:r>
            <a:r>
              <a:rPr lang="en-GB" sz="3200" dirty="0" err="1"/>
              <a:t>veikala</a:t>
            </a:r>
            <a:r>
              <a:rPr lang="en-GB" sz="3200" dirty="0"/>
              <a:t> </a:t>
            </a:r>
            <a:r>
              <a:rPr lang="en-GB" sz="3200" dirty="0" err="1"/>
              <a:t>ieeja</a:t>
            </a:r>
            <a:r>
              <a:rPr lang="en-GB" sz="3200" dirty="0"/>
              <a:t>, </a:t>
            </a:r>
            <a:r>
              <a:rPr lang="en-GB" sz="3200" dirty="0" err="1"/>
              <a:t>brīdinājuma</a:t>
            </a:r>
            <a:r>
              <a:rPr lang="en-GB" sz="3200" dirty="0"/>
              <a:t> </a:t>
            </a:r>
            <a:r>
              <a:rPr lang="en-GB" sz="3200" dirty="0" err="1"/>
              <a:t>uzraksti</a:t>
            </a:r>
            <a:r>
              <a:rPr lang="en-GB" sz="3200" dirty="0"/>
              <a:t>, </a:t>
            </a:r>
            <a:r>
              <a:rPr lang="en-GB" sz="3200" dirty="0" err="1"/>
              <a:t>veikala</a:t>
            </a:r>
            <a:r>
              <a:rPr lang="en-GB" sz="3200" dirty="0"/>
              <a:t> </a:t>
            </a:r>
            <a:r>
              <a:rPr lang="en-GB" sz="3200" dirty="0" err="1"/>
              <a:t>grīda</a:t>
            </a:r>
            <a:r>
              <a:rPr lang="en-GB" sz="3200" dirty="0"/>
              <a:t>, </a:t>
            </a:r>
            <a:r>
              <a:rPr lang="en-GB" sz="3200" dirty="0" err="1"/>
              <a:t>skatlogi</a:t>
            </a:r>
            <a:r>
              <a:rPr lang="en-GB" sz="3200" dirty="0"/>
              <a:t>, </a:t>
            </a:r>
            <a:r>
              <a:rPr lang="en-GB" sz="3200" dirty="0" err="1"/>
              <a:t>sienas</a:t>
            </a:r>
            <a:r>
              <a:rPr lang="en-GB" sz="3200" dirty="0"/>
              <a:t>, </a:t>
            </a:r>
            <a:r>
              <a:rPr lang="en-GB" sz="3200" dirty="0" err="1"/>
              <a:t>apgaismojums</a:t>
            </a:r>
            <a:r>
              <a:rPr lang="en-GB" sz="3200" dirty="0"/>
              <a:t>, </a:t>
            </a:r>
            <a:r>
              <a:rPr lang="en-GB" sz="3200" dirty="0" err="1"/>
              <a:t>mūzika</a:t>
            </a:r>
            <a:r>
              <a:rPr lang="en-GB" sz="3200" dirty="0"/>
              <a:t>, </a:t>
            </a:r>
            <a:r>
              <a:rPr lang="en-GB" sz="3200" dirty="0" err="1"/>
              <a:t>iepirkšanā</a:t>
            </a:r>
            <a:r>
              <a:rPr lang="en-GB" sz="3200" dirty="0"/>
              <a:t> </a:t>
            </a:r>
            <a:r>
              <a:rPr lang="en-GB" sz="3200" dirty="0" err="1"/>
              <a:t>grozi</a:t>
            </a:r>
            <a:r>
              <a:rPr lang="en-GB" sz="3200" dirty="0"/>
              <a:t> un </a:t>
            </a:r>
            <a:r>
              <a:rPr lang="en-GB" sz="3200" dirty="0" err="1"/>
              <a:t>rati</a:t>
            </a:r>
            <a:r>
              <a:rPr lang="en-GB" sz="3200" dirty="0"/>
              <a:t>, </a:t>
            </a:r>
            <a:r>
              <a:rPr lang="en-GB" sz="3200" dirty="0" err="1"/>
              <a:t>pircēju</a:t>
            </a:r>
            <a:r>
              <a:rPr lang="en-GB" sz="3200" dirty="0"/>
              <a:t> </a:t>
            </a:r>
            <a:r>
              <a:rPr lang="en-GB" sz="3200" dirty="0" err="1"/>
              <a:t>atpūtas</a:t>
            </a:r>
            <a:r>
              <a:rPr lang="en-GB" sz="3200" dirty="0"/>
              <a:t> zona. </a:t>
            </a:r>
            <a:endParaRPr lang="en-US" sz="3200" dirty="0"/>
          </a:p>
          <a:p>
            <a:endParaRPr lang="en-US" sz="3200" dirty="0"/>
          </a:p>
        </p:txBody>
      </p:sp>
    </p:spTree>
    <p:extLst>
      <p:ext uri="{BB962C8B-B14F-4D97-AF65-F5344CB8AC3E}">
        <p14:creationId xmlns:p14="http://schemas.microsoft.com/office/powerpoint/2010/main" val="310447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89" y="4380412"/>
            <a:ext cx="19385255" cy="1846659"/>
          </a:xfrm>
        </p:spPr>
        <p:txBody>
          <a:bodyPr/>
          <a:lstStyle/>
          <a:p>
            <a:r>
              <a:rPr lang="en-US" sz="4000" dirty="0" err="1">
                <a:solidFill>
                  <a:schemeClr val="tx1"/>
                </a:solidFill>
              </a:rPr>
              <a:t>Veidojot</a:t>
            </a:r>
            <a:r>
              <a:rPr lang="en-US" sz="4000" dirty="0">
                <a:solidFill>
                  <a:schemeClr val="tx1"/>
                </a:solidFill>
              </a:rPr>
              <a:t> </a:t>
            </a:r>
            <a:r>
              <a:rPr lang="en-US" sz="4000" dirty="0" err="1">
                <a:solidFill>
                  <a:schemeClr val="tx1"/>
                </a:solidFill>
              </a:rPr>
              <a:t>produktu</a:t>
            </a:r>
            <a:r>
              <a:rPr lang="en-US" sz="4000" dirty="0">
                <a:solidFill>
                  <a:schemeClr val="tx1"/>
                </a:solidFill>
              </a:rPr>
              <a:t> </a:t>
            </a:r>
            <a:r>
              <a:rPr lang="en-US" sz="4000" dirty="0" err="1">
                <a:solidFill>
                  <a:schemeClr val="tx1"/>
                </a:solidFill>
              </a:rPr>
              <a:t>sortimentu</a:t>
            </a:r>
            <a:r>
              <a:rPr lang="en-US" sz="4000" dirty="0">
                <a:solidFill>
                  <a:schemeClr val="tx1"/>
                </a:solidFill>
              </a:rPr>
              <a:t> un </a:t>
            </a:r>
            <a:r>
              <a:rPr lang="en-US" sz="4000" dirty="0" err="1">
                <a:solidFill>
                  <a:schemeClr val="tx1"/>
                </a:solidFill>
              </a:rPr>
              <a:t>nosakot</a:t>
            </a:r>
            <a:r>
              <a:rPr lang="en-US" sz="4000" dirty="0">
                <a:solidFill>
                  <a:schemeClr val="tx1"/>
                </a:solidFill>
              </a:rPr>
              <a:t> </a:t>
            </a:r>
            <a:r>
              <a:rPr lang="en-US" sz="4000" dirty="0" err="1">
                <a:solidFill>
                  <a:schemeClr val="tx1"/>
                </a:solidFill>
              </a:rPr>
              <a:t>kvalit</a:t>
            </a:r>
            <a:r>
              <a:rPr lang="lv-LV" sz="4000" dirty="0">
                <a:solidFill>
                  <a:schemeClr val="tx1"/>
                </a:solidFill>
              </a:rPr>
              <a:t>ā</a:t>
            </a:r>
            <a:r>
              <a:rPr lang="en-US" sz="4000" dirty="0" err="1">
                <a:solidFill>
                  <a:schemeClr val="tx1"/>
                </a:solidFill>
              </a:rPr>
              <a:t>tes</a:t>
            </a:r>
            <a:r>
              <a:rPr lang="lv-LV" sz="4000" dirty="0">
                <a:solidFill>
                  <a:schemeClr val="tx1"/>
                </a:solidFill>
              </a:rPr>
              <a:t> </a:t>
            </a:r>
            <a:r>
              <a:rPr lang="pt-BR" sz="4000" dirty="0">
                <a:solidFill>
                  <a:schemeClr val="tx1"/>
                </a:solidFill>
              </a:rPr>
              <a:t>norm</a:t>
            </a:r>
            <a:r>
              <a:rPr lang="lv-LV" sz="4000" dirty="0">
                <a:solidFill>
                  <a:schemeClr val="tx1"/>
                </a:solidFill>
              </a:rPr>
              <a:t>a</a:t>
            </a:r>
            <a:r>
              <a:rPr lang="pt-BR" sz="4000" dirty="0">
                <a:solidFill>
                  <a:schemeClr val="tx1"/>
                </a:solidFill>
              </a:rPr>
              <a:t>s, ir j</a:t>
            </a:r>
            <a:r>
              <a:rPr lang="lv-LV" sz="4000" dirty="0">
                <a:solidFill>
                  <a:schemeClr val="tx1"/>
                </a:solidFill>
              </a:rPr>
              <a:t>ā</a:t>
            </a:r>
            <a:r>
              <a:rPr lang="pt-BR" sz="4000" dirty="0">
                <a:solidFill>
                  <a:schemeClr val="tx1"/>
                </a:solidFill>
              </a:rPr>
              <a:t>pie</a:t>
            </a:r>
            <a:r>
              <a:rPr lang="lv-LV" sz="4000" dirty="0">
                <a:solidFill>
                  <a:schemeClr val="tx1"/>
                </a:solidFill>
              </a:rPr>
              <a:t>ņ</a:t>
            </a:r>
            <a:r>
              <a:rPr lang="pt-BR" sz="4000" dirty="0">
                <a:solidFill>
                  <a:schemeClr val="tx1"/>
                </a:solidFill>
              </a:rPr>
              <a:t>em sekojo</a:t>
            </a:r>
            <a:r>
              <a:rPr lang="lv-LV" sz="4000" dirty="0">
                <a:solidFill>
                  <a:schemeClr val="tx1"/>
                </a:solidFill>
              </a:rPr>
              <a:t>š</a:t>
            </a:r>
            <a:r>
              <a:rPr lang="pt-BR" sz="4000" dirty="0">
                <a:solidFill>
                  <a:schemeClr val="tx1"/>
                </a:solidFill>
              </a:rPr>
              <a:t>i </a:t>
            </a:r>
            <a:r>
              <a:rPr lang="lv-LV" sz="4000" dirty="0" err="1">
                <a:solidFill>
                  <a:schemeClr val="tx1"/>
                </a:solidFill>
              </a:rPr>
              <a:t>lē</a:t>
            </a:r>
            <a:r>
              <a:rPr lang="pt-BR" sz="4000" dirty="0">
                <a:solidFill>
                  <a:schemeClr val="tx1"/>
                </a:solidFill>
              </a:rPr>
              <a:t>mumi:</a:t>
            </a:r>
            <a:r>
              <a:rPr lang="en-US" sz="4000" dirty="0">
                <a:solidFill>
                  <a:schemeClr val="tx1"/>
                </a:solidFill>
              </a:rPr>
              <a:t/>
            </a:r>
            <a:br>
              <a:rPr lang="en-US" sz="4000" dirty="0">
                <a:solidFill>
                  <a:schemeClr val="tx1"/>
                </a:solidFill>
              </a:rPr>
            </a:br>
            <a:endParaRPr lang="en-US" sz="4000" dirty="0"/>
          </a:p>
        </p:txBody>
      </p:sp>
      <p:sp>
        <p:nvSpPr>
          <p:cNvPr id="3" name="Rectangle 2"/>
          <p:cNvSpPr/>
          <p:nvPr/>
        </p:nvSpPr>
        <p:spPr>
          <a:xfrm>
            <a:off x="1518444" y="6248485"/>
            <a:ext cx="10052050" cy="4401205"/>
          </a:xfrm>
          <a:prstGeom prst="rect">
            <a:avLst/>
          </a:prstGeom>
        </p:spPr>
        <p:txBody>
          <a:bodyPr>
            <a:spAutoFit/>
          </a:bodyPr>
          <a:lstStyle/>
          <a:p>
            <a:r>
              <a:rPr lang="lv-LV" sz="4000" dirty="0"/>
              <a:t>o Vēlamā </a:t>
            </a:r>
            <a:r>
              <a:rPr lang="lv-LV" sz="4000" b="1" dirty="0" err="1"/>
              <a:t>pamatkvalitāte</a:t>
            </a:r>
            <a:endParaRPr lang="en-US" sz="4000" dirty="0"/>
          </a:p>
          <a:p>
            <a:r>
              <a:rPr lang="en-US" sz="4000" dirty="0"/>
              <a:t>o </a:t>
            </a:r>
            <a:r>
              <a:rPr lang="en-US" sz="4000" dirty="0" err="1"/>
              <a:t>Pras</a:t>
            </a:r>
            <a:r>
              <a:rPr lang="lv-LV" sz="4000" dirty="0"/>
              <a:t>ī</a:t>
            </a:r>
            <a:r>
              <a:rPr lang="en-US" sz="4000" dirty="0"/>
              <a:t>bas </a:t>
            </a:r>
            <a:r>
              <a:rPr lang="en-US" sz="4000" b="1" dirty="0" err="1"/>
              <a:t>noform</a:t>
            </a:r>
            <a:r>
              <a:rPr lang="lv-LV" sz="4000" b="1" dirty="0"/>
              <a:t>ē</a:t>
            </a:r>
            <a:r>
              <a:rPr lang="en-US" sz="4000" b="1" dirty="0" err="1"/>
              <a:t>jum</a:t>
            </a:r>
            <a:r>
              <a:rPr lang="lv-LV" sz="4000" b="1" dirty="0" err="1"/>
              <a:t>am</a:t>
            </a:r>
            <a:endParaRPr lang="lv-LV" sz="4000" dirty="0"/>
          </a:p>
          <a:p>
            <a:r>
              <a:rPr lang="en-US" sz="4000" dirty="0"/>
              <a:t>o </a:t>
            </a:r>
            <a:r>
              <a:rPr lang="en-US" sz="4000" dirty="0" err="1"/>
              <a:t>Pras</a:t>
            </a:r>
            <a:r>
              <a:rPr lang="lv-LV" sz="4000" dirty="0"/>
              <a:t>ī</a:t>
            </a:r>
            <a:r>
              <a:rPr lang="en-US" sz="4000" dirty="0"/>
              <a:t>bas </a:t>
            </a:r>
            <a:r>
              <a:rPr lang="en-US" sz="4000" b="1" dirty="0" err="1"/>
              <a:t>iepakojum</a:t>
            </a:r>
            <a:r>
              <a:rPr lang="lv-LV" sz="4000" b="1" dirty="0" err="1"/>
              <a:t>am</a:t>
            </a:r>
            <a:endParaRPr lang="lv-LV" sz="4000" dirty="0"/>
          </a:p>
          <a:p>
            <a:r>
              <a:rPr lang="lv-LV" sz="4000" dirty="0"/>
              <a:t> </a:t>
            </a:r>
            <a:r>
              <a:rPr lang="en-US" sz="4000" dirty="0"/>
              <a:t>o </a:t>
            </a:r>
            <a:r>
              <a:rPr lang="en-US" sz="4000" b="1" dirty="0" err="1"/>
              <a:t>Kvalit</a:t>
            </a:r>
            <a:r>
              <a:rPr lang="lv-LV" sz="4000" b="1" dirty="0"/>
              <a:t>ā</a:t>
            </a:r>
            <a:r>
              <a:rPr lang="en-US" sz="4000" b="1" dirty="0" err="1"/>
              <a:t>tes</a:t>
            </a:r>
            <a:r>
              <a:rPr lang="lv-LV" sz="4000" b="1" dirty="0"/>
              <a:t> -</a:t>
            </a:r>
            <a:r>
              <a:rPr lang="en-US" sz="4000" b="1" dirty="0"/>
              <a:t> </a:t>
            </a:r>
            <a:r>
              <a:rPr lang="en-US" sz="4000" b="1" dirty="0" err="1"/>
              <a:t>cenas</a:t>
            </a:r>
            <a:r>
              <a:rPr lang="en-US" sz="4000" b="1" dirty="0"/>
              <a:t> </a:t>
            </a:r>
            <a:r>
              <a:rPr lang="en-US" sz="4000" dirty="0" err="1"/>
              <a:t>attiec</a:t>
            </a:r>
            <a:r>
              <a:rPr lang="lv-LV" sz="4000" dirty="0"/>
              <a:t>ī</a:t>
            </a:r>
            <a:r>
              <a:rPr lang="en-US" sz="4000" dirty="0"/>
              <a:t>bas </a:t>
            </a:r>
            <a:r>
              <a:rPr lang="en-US" sz="4000" dirty="0" err="1"/>
              <a:t>noteik</a:t>
            </a:r>
            <a:r>
              <a:rPr lang="lv-LV" sz="4000" dirty="0"/>
              <a:t>š</a:t>
            </a:r>
            <a:r>
              <a:rPr lang="en-US" sz="4000" dirty="0" err="1"/>
              <a:t>ana</a:t>
            </a:r>
            <a:endParaRPr lang="en-US" sz="4000" dirty="0"/>
          </a:p>
          <a:p>
            <a:r>
              <a:rPr lang="en-US" sz="4000" dirty="0"/>
              <a:t>o </a:t>
            </a:r>
            <a:r>
              <a:rPr lang="en-US" sz="4000" b="1" dirty="0"/>
              <a:t>Mar</a:t>
            </a:r>
            <a:r>
              <a:rPr lang="lv-LV" sz="4000" b="1" dirty="0" err="1"/>
              <a:t>ķēš</a:t>
            </a:r>
            <a:r>
              <a:rPr lang="en-US" sz="4000" b="1" dirty="0" err="1"/>
              <a:t>anas</a:t>
            </a:r>
            <a:r>
              <a:rPr lang="en-US" sz="4000" b="1" dirty="0"/>
              <a:t> </a:t>
            </a:r>
            <a:r>
              <a:rPr lang="en-US" sz="4000" dirty="0" err="1"/>
              <a:t>veids</a:t>
            </a:r>
            <a:endParaRPr lang="en-US" sz="4000" dirty="0"/>
          </a:p>
          <a:p>
            <a:r>
              <a:rPr lang="pt-BR" sz="4000" dirty="0"/>
              <a:t>o </a:t>
            </a:r>
            <a:r>
              <a:rPr lang="pt-BR" sz="4000" b="1" dirty="0"/>
              <a:t>Pre</a:t>
            </a:r>
            <a:r>
              <a:rPr lang="lv-LV" sz="4000" b="1" dirty="0"/>
              <a:t>č</a:t>
            </a:r>
            <a:r>
              <a:rPr lang="pt-BR" sz="4000" b="1" dirty="0"/>
              <a:t>u aizsardz</a:t>
            </a:r>
            <a:r>
              <a:rPr lang="lv-LV" sz="4000" b="1" dirty="0" err="1"/>
              <a:t>īb</a:t>
            </a:r>
            <a:r>
              <a:rPr lang="pt-BR" sz="4000" b="1" dirty="0"/>
              <a:t>a </a:t>
            </a:r>
            <a:r>
              <a:rPr lang="pt-BR" sz="4000" dirty="0"/>
              <a:t>ar likumu veid</a:t>
            </a:r>
            <a:r>
              <a:rPr lang="lv-LV" sz="4000" dirty="0"/>
              <a:t>u</a:t>
            </a:r>
            <a:endParaRPr lang="en-US" sz="4000" dirty="0"/>
          </a:p>
          <a:p>
            <a:endParaRPr lang="en-US" sz="4000" dirty="0"/>
          </a:p>
        </p:txBody>
      </p:sp>
      <p:sp>
        <p:nvSpPr>
          <p:cNvPr id="4" name="Rectangle 3"/>
          <p:cNvSpPr/>
          <p:nvPr/>
        </p:nvSpPr>
        <p:spPr>
          <a:xfrm>
            <a:off x="9138444" y="10311136"/>
            <a:ext cx="12416631" cy="677108"/>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Foster, S. T.(2013). Managing Quality: Integrating the Supply Chain. New Jersey: Upper </a:t>
            </a:r>
            <a:r>
              <a:rPr lang="en-US" dirty="0" err="1">
                <a:solidFill>
                  <a:srgbClr val="000000"/>
                </a:solidFill>
                <a:latin typeface="Times New Roman" panose="02020603050405020304" pitchFamily="18" charset="0"/>
              </a:rPr>
              <a:t>Sadle</a:t>
            </a:r>
            <a:r>
              <a:rPr lang="en-US" dirty="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rPr>
              <a:t>River</a:t>
            </a:r>
            <a:r>
              <a:rPr lang="lv-LV" dirty="0">
                <a:solidFill>
                  <a:srgbClr val="000000"/>
                </a:solidFill>
                <a:latin typeface="Times New Roman" panose="02020603050405020304" pitchFamily="18" charset="0"/>
              </a:rPr>
              <a:t>.</a:t>
            </a:r>
            <a:r>
              <a:rPr lang="en-US"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388119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444" y="1235075"/>
            <a:ext cx="12663933" cy="3947234"/>
          </a:xfrm>
        </p:spPr>
        <p:txBody>
          <a:bodyPr/>
          <a:lstStyle/>
          <a:p>
            <a:r>
              <a:rPr lang="en-GB" b="1" dirty="0"/>
              <a:t>5.posms. </a:t>
            </a:r>
            <a:r>
              <a:rPr lang="en-GB" b="1" dirty="0" err="1"/>
              <a:t>Darbinieku</a:t>
            </a:r>
            <a:r>
              <a:rPr lang="en-GB" b="1" dirty="0"/>
              <a:t> </a:t>
            </a:r>
            <a:r>
              <a:rPr lang="en-GB" b="1" dirty="0" err="1"/>
              <a:t>tēls</a:t>
            </a:r>
            <a:r>
              <a:rPr lang="en-GB" b="1" dirty="0"/>
              <a:t> </a:t>
            </a:r>
            <a:r>
              <a:rPr lang="en-GB" b="1" dirty="0" err="1"/>
              <a:t>ikdienā</a:t>
            </a:r>
            <a:r>
              <a:rPr lang="en-GB" b="1" dirty="0"/>
              <a:t>:</a:t>
            </a:r>
            <a:r>
              <a:rPr lang="en-US" dirty="0"/>
              <a:t/>
            </a:r>
            <a:br>
              <a:rPr lang="en-US" dirty="0"/>
            </a:br>
            <a:endParaRPr lang="en-US" dirty="0"/>
          </a:p>
        </p:txBody>
      </p:sp>
      <p:sp>
        <p:nvSpPr>
          <p:cNvPr id="3" name="Rectangle 2"/>
          <p:cNvSpPr/>
          <p:nvPr/>
        </p:nvSpPr>
        <p:spPr>
          <a:xfrm>
            <a:off x="299244" y="4283075"/>
            <a:ext cx="18440400" cy="5632311"/>
          </a:xfrm>
          <a:prstGeom prst="rect">
            <a:avLst/>
          </a:prstGeom>
        </p:spPr>
        <p:txBody>
          <a:bodyPr wrap="square">
            <a:spAutoFit/>
          </a:bodyPr>
          <a:lstStyle/>
          <a:p>
            <a:r>
              <a:rPr lang="en-GB" sz="2400" dirty="0">
                <a:sym typeface="Marlett" pitchFamily="2" charset="2"/>
              </a:rPr>
              <a:t></a:t>
            </a:r>
            <a:r>
              <a:rPr lang="en-GB" sz="2400" dirty="0" err="1"/>
              <a:t>darbinieki</a:t>
            </a:r>
            <a:r>
              <a:rPr lang="en-GB" sz="2400" dirty="0"/>
              <a:t> </a:t>
            </a:r>
            <a:r>
              <a:rPr lang="en-GB" sz="2400" dirty="0" err="1"/>
              <a:t>ievēro</a:t>
            </a:r>
            <a:r>
              <a:rPr lang="en-GB" sz="2400" dirty="0"/>
              <a:t> </a:t>
            </a:r>
            <a:r>
              <a:rPr lang="en-GB" sz="2400" dirty="0" err="1"/>
              <a:t>iekšējās</a:t>
            </a:r>
            <a:r>
              <a:rPr lang="en-GB" sz="2400" dirty="0"/>
              <a:t> </a:t>
            </a:r>
            <a:r>
              <a:rPr lang="en-GB" sz="2400" dirty="0" err="1"/>
              <a:t>kārtības</a:t>
            </a:r>
            <a:r>
              <a:rPr lang="en-GB" sz="2400" dirty="0"/>
              <a:t> </a:t>
            </a:r>
            <a:r>
              <a:rPr lang="en-GB" sz="2400" dirty="0" err="1"/>
              <a:t>noteikumus</a:t>
            </a:r>
            <a:r>
              <a:rPr lang="en-GB" sz="2400" dirty="0"/>
              <a:t>,</a:t>
            </a:r>
            <a:endParaRPr lang="en-US" sz="2400" dirty="0"/>
          </a:p>
          <a:p>
            <a:r>
              <a:rPr lang="en-GB" sz="2400" dirty="0">
                <a:sym typeface="Marlett" pitchFamily="2" charset="2"/>
              </a:rPr>
              <a:t></a:t>
            </a:r>
            <a:r>
              <a:rPr lang="en-GB" sz="2400" dirty="0" err="1"/>
              <a:t>darbinieki</a:t>
            </a:r>
            <a:r>
              <a:rPr lang="en-GB" sz="2400" dirty="0"/>
              <a:t> </a:t>
            </a:r>
            <a:r>
              <a:rPr lang="en-GB" sz="2400" dirty="0" err="1"/>
              <a:t>ir</a:t>
            </a:r>
            <a:r>
              <a:rPr lang="en-GB" sz="2400" dirty="0"/>
              <a:t> </a:t>
            </a:r>
            <a:r>
              <a:rPr lang="en-GB" sz="2400" dirty="0" err="1"/>
              <a:t>apģērbušies</a:t>
            </a:r>
            <a:r>
              <a:rPr lang="en-GB" sz="2400" dirty="0"/>
              <a:t> </a:t>
            </a:r>
            <a:r>
              <a:rPr lang="en-GB" sz="2400" dirty="0" err="1"/>
              <a:t>atbilstoši</a:t>
            </a:r>
            <a:r>
              <a:rPr lang="en-GB" sz="2400" dirty="0"/>
              <a:t> </a:t>
            </a:r>
            <a:r>
              <a:rPr lang="en-GB" sz="2400" dirty="0" err="1"/>
              <a:t>noteiktajam</a:t>
            </a:r>
            <a:r>
              <a:rPr lang="en-GB" sz="2400" dirty="0"/>
              <a:t> </a:t>
            </a:r>
            <a:r>
              <a:rPr lang="en-GB" sz="2400" dirty="0" err="1"/>
              <a:t>ģērbšanas</a:t>
            </a:r>
            <a:r>
              <a:rPr lang="en-GB" sz="2400" dirty="0"/>
              <a:t> </a:t>
            </a:r>
            <a:r>
              <a:rPr lang="en-GB" sz="2400" dirty="0" err="1"/>
              <a:t>stilam</a:t>
            </a:r>
            <a:r>
              <a:rPr lang="en-GB" sz="2400" dirty="0"/>
              <a:t>,</a:t>
            </a:r>
            <a:endParaRPr lang="en-US" sz="2400" dirty="0"/>
          </a:p>
          <a:p>
            <a:r>
              <a:rPr lang="en-GB" sz="2400" dirty="0">
                <a:sym typeface="Marlett" pitchFamily="2" charset="2"/>
              </a:rPr>
              <a:t></a:t>
            </a:r>
            <a:r>
              <a:rPr lang="en-GB" sz="2400" dirty="0" err="1"/>
              <a:t>apģērbs</a:t>
            </a:r>
            <a:r>
              <a:rPr lang="en-GB" sz="2400" dirty="0"/>
              <a:t> </a:t>
            </a:r>
            <a:r>
              <a:rPr lang="en-GB" sz="2400" dirty="0" err="1"/>
              <a:t>ir</a:t>
            </a:r>
            <a:r>
              <a:rPr lang="en-GB" sz="2400" dirty="0"/>
              <a:t> </a:t>
            </a:r>
            <a:r>
              <a:rPr lang="en-GB" sz="2400" dirty="0" err="1"/>
              <a:t>tīrs</a:t>
            </a:r>
            <a:r>
              <a:rPr lang="en-GB" sz="2400" dirty="0"/>
              <a:t> un </a:t>
            </a:r>
            <a:r>
              <a:rPr lang="en-GB" sz="2400" dirty="0" err="1"/>
              <a:t>kārtīgs</a:t>
            </a:r>
            <a:r>
              <a:rPr lang="en-GB" sz="2400" dirty="0"/>
              <a:t>,</a:t>
            </a:r>
            <a:endParaRPr lang="en-US" sz="2400" dirty="0"/>
          </a:p>
          <a:p>
            <a:r>
              <a:rPr lang="lv-LV" sz="2400" dirty="0">
                <a:sym typeface="Marlett" pitchFamily="2" charset="2"/>
              </a:rPr>
              <a:t></a:t>
            </a:r>
            <a:r>
              <a:rPr lang="lv-LV" sz="2400" dirty="0"/>
              <a:t>jāseko nagu un matu tīrībai. </a:t>
            </a:r>
          </a:p>
          <a:p>
            <a:r>
              <a:rPr lang="lv-LV" sz="2400" dirty="0">
                <a:sym typeface="Marlett" pitchFamily="2" charset="2"/>
              </a:rPr>
              <a:t></a:t>
            </a:r>
            <a:r>
              <a:rPr lang="lv-LV" sz="2400" dirty="0"/>
              <a:t>jāierodas darbā atbilstoši darba grafikam vadītāja noteiktajā laikā un saved sevi kārtībā līdz darba dienas sākumam,</a:t>
            </a:r>
            <a:endParaRPr lang="en-US" sz="2400" dirty="0"/>
          </a:p>
          <a:p>
            <a:r>
              <a:rPr lang="en-GB" sz="2400" dirty="0">
                <a:sym typeface="Marlett" pitchFamily="2" charset="2"/>
              </a:rPr>
              <a:t></a:t>
            </a:r>
            <a:r>
              <a:rPr lang="en-GB" sz="2400" dirty="0" err="1"/>
              <a:t>vārda</a:t>
            </a:r>
            <a:r>
              <a:rPr lang="en-GB" sz="2400" dirty="0"/>
              <a:t> </a:t>
            </a:r>
            <a:r>
              <a:rPr lang="en-GB" sz="2400" dirty="0" err="1"/>
              <a:t>kartes</a:t>
            </a:r>
            <a:r>
              <a:rPr lang="en-GB" sz="2400" dirty="0"/>
              <a:t> </a:t>
            </a:r>
            <a:r>
              <a:rPr lang="en-GB" sz="2400" dirty="0" err="1"/>
              <a:t>ir</a:t>
            </a:r>
            <a:r>
              <a:rPr lang="en-GB" sz="2400" dirty="0"/>
              <a:t> </a:t>
            </a:r>
            <a:r>
              <a:rPr lang="en-GB" sz="2400" dirty="0" err="1"/>
              <a:t>piestiprinātas</a:t>
            </a:r>
            <a:r>
              <a:rPr lang="en-GB" sz="2400" dirty="0"/>
              <a:t> pie </a:t>
            </a:r>
            <a:r>
              <a:rPr lang="en-GB" sz="2400" dirty="0" err="1"/>
              <a:t>apģērba</a:t>
            </a:r>
            <a:r>
              <a:rPr lang="en-GB" sz="2400" dirty="0"/>
              <a:t> </a:t>
            </a:r>
            <a:r>
              <a:rPr lang="en-GB" sz="2400" dirty="0" err="1"/>
              <a:t>labi</a:t>
            </a:r>
            <a:r>
              <a:rPr lang="en-GB" sz="2400" dirty="0"/>
              <a:t> </a:t>
            </a:r>
            <a:r>
              <a:rPr lang="en-GB" sz="2400" dirty="0" err="1"/>
              <a:t>redzamā</a:t>
            </a:r>
            <a:r>
              <a:rPr lang="en-GB" sz="2400" dirty="0"/>
              <a:t> </a:t>
            </a:r>
            <a:r>
              <a:rPr lang="en-GB" sz="2400" dirty="0" err="1"/>
              <a:t>vietā</a:t>
            </a:r>
            <a:r>
              <a:rPr lang="en-GB" sz="2400" dirty="0"/>
              <a:t>,</a:t>
            </a:r>
            <a:endParaRPr lang="en-US" sz="2400" dirty="0"/>
          </a:p>
          <a:p>
            <a:r>
              <a:rPr lang="en-GB" sz="2400" dirty="0">
                <a:sym typeface="Marlett" pitchFamily="2" charset="2"/>
              </a:rPr>
              <a:t></a:t>
            </a:r>
            <a:r>
              <a:rPr lang="en-GB" sz="2400" dirty="0" err="1"/>
              <a:t>darbinieki</a:t>
            </a:r>
            <a:r>
              <a:rPr lang="en-GB" sz="2400" dirty="0"/>
              <a:t> </a:t>
            </a:r>
            <a:r>
              <a:rPr lang="en-GB" sz="2400" dirty="0" err="1"/>
              <a:t>ir</a:t>
            </a:r>
            <a:r>
              <a:rPr lang="en-GB" sz="2400" dirty="0"/>
              <a:t> </a:t>
            </a:r>
            <a:r>
              <a:rPr lang="en-GB" sz="2400" dirty="0" err="1"/>
              <a:t>laipni,atsaucīgi</a:t>
            </a:r>
            <a:r>
              <a:rPr lang="en-GB" sz="2400" dirty="0"/>
              <a:t> un </a:t>
            </a:r>
            <a:r>
              <a:rPr lang="en-GB" sz="2400" dirty="0" err="1"/>
              <a:t>pozitīvi</a:t>
            </a:r>
            <a:r>
              <a:rPr lang="en-GB" sz="2400" dirty="0"/>
              <a:t> </a:t>
            </a:r>
            <a:r>
              <a:rPr lang="en-GB" sz="2400" dirty="0" err="1"/>
              <a:t>noskaņoti</a:t>
            </a:r>
            <a:r>
              <a:rPr lang="en-GB" sz="2400" dirty="0"/>
              <a:t>,</a:t>
            </a:r>
            <a:endParaRPr lang="en-US" sz="2400" dirty="0"/>
          </a:p>
          <a:p>
            <a:r>
              <a:rPr lang="en-GB" sz="2400" dirty="0">
                <a:sym typeface="Marlett" pitchFamily="2" charset="2"/>
              </a:rPr>
              <a:t></a:t>
            </a:r>
            <a:r>
              <a:rPr lang="en-GB" sz="2400" dirty="0" err="1"/>
              <a:t>darbinieki</a:t>
            </a:r>
            <a:r>
              <a:rPr lang="en-GB" sz="2400" dirty="0"/>
              <a:t> </a:t>
            </a:r>
            <a:r>
              <a:rPr lang="en-GB" sz="2400" dirty="0" err="1"/>
              <a:t>pārtraukumos</a:t>
            </a:r>
            <a:r>
              <a:rPr lang="en-GB" sz="2400" dirty="0"/>
              <a:t> </a:t>
            </a:r>
            <a:r>
              <a:rPr lang="en-GB" sz="2400" dirty="0" err="1"/>
              <a:t>izmanto</a:t>
            </a:r>
            <a:r>
              <a:rPr lang="en-GB" sz="2400" dirty="0"/>
              <a:t> </a:t>
            </a:r>
            <a:r>
              <a:rPr lang="en-GB" sz="2400" dirty="0" err="1"/>
              <a:t>atpūtas</a:t>
            </a:r>
            <a:r>
              <a:rPr lang="en-GB" sz="2400" dirty="0"/>
              <a:t> </a:t>
            </a:r>
            <a:r>
              <a:rPr lang="en-GB" sz="2400" dirty="0" err="1"/>
              <a:t>telpu</a:t>
            </a:r>
            <a:r>
              <a:rPr lang="en-GB" sz="2400" dirty="0"/>
              <a:t>, </a:t>
            </a:r>
            <a:endParaRPr lang="en-US" sz="2400" dirty="0"/>
          </a:p>
          <a:p>
            <a:r>
              <a:rPr lang="en-GB" sz="2400" dirty="0">
                <a:sym typeface="Marlett" pitchFamily="2" charset="2"/>
              </a:rPr>
              <a:t></a:t>
            </a:r>
            <a:r>
              <a:rPr lang="en-GB" sz="2400" dirty="0" err="1"/>
              <a:t>atrodoties</a:t>
            </a:r>
            <a:r>
              <a:rPr lang="en-GB" sz="2400" dirty="0"/>
              <a:t> </a:t>
            </a:r>
            <a:r>
              <a:rPr lang="en-GB" sz="2400" dirty="0" err="1"/>
              <a:t>tirdzniecības</a:t>
            </a:r>
            <a:r>
              <a:rPr lang="en-GB" sz="2400" dirty="0"/>
              <a:t> </a:t>
            </a:r>
            <a:r>
              <a:rPr lang="en-GB" sz="2400" dirty="0" err="1"/>
              <a:t>zālē</a:t>
            </a:r>
            <a:r>
              <a:rPr lang="en-GB" sz="2400" dirty="0"/>
              <a:t>, </a:t>
            </a:r>
            <a:r>
              <a:rPr lang="en-GB" sz="2400" dirty="0" err="1"/>
              <a:t>darbinieki</a:t>
            </a:r>
            <a:r>
              <a:rPr lang="en-GB" sz="2400" dirty="0"/>
              <a:t> </a:t>
            </a:r>
            <a:r>
              <a:rPr lang="en-GB" sz="2400" dirty="0" err="1"/>
              <a:t>lasa</a:t>
            </a:r>
            <a:r>
              <a:rPr lang="en-GB" sz="2400" dirty="0"/>
              <a:t> </a:t>
            </a:r>
            <a:r>
              <a:rPr lang="en-GB" sz="2400" dirty="0" err="1"/>
              <a:t>tikai</a:t>
            </a:r>
            <a:r>
              <a:rPr lang="en-GB" sz="2400" dirty="0"/>
              <a:t> </a:t>
            </a:r>
            <a:r>
              <a:rPr lang="en-GB" sz="2400" dirty="0" err="1"/>
              <a:t>ar</a:t>
            </a:r>
            <a:r>
              <a:rPr lang="en-GB" sz="2400" dirty="0"/>
              <a:t> </a:t>
            </a:r>
            <a:r>
              <a:rPr lang="en-GB" sz="2400" dirty="0" err="1"/>
              <a:t>tiešo</a:t>
            </a:r>
            <a:r>
              <a:rPr lang="en-GB" sz="2400" dirty="0"/>
              <a:t> </a:t>
            </a:r>
            <a:r>
              <a:rPr lang="en-GB" sz="2400" dirty="0" err="1"/>
              <a:t>darba</a:t>
            </a:r>
            <a:r>
              <a:rPr lang="en-GB" sz="2400" dirty="0"/>
              <a:t> </a:t>
            </a:r>
            <a:r>
              <a:rPr lang="en-GB" sz="2400" dirty="0" err="1"/>
              <a:t>pienākumu</a:t>
            </a:r>
            <a:r>
              <a:rPr lang="en-GB" sz="2400" dirty="0"/>
              <a:t> </a:t>
            </a:r>
            <a:r>
              <a:rPr lang="en-GB" sz="2400" dirty="0" err="1"/>
              <a:t>veikšanu</a:t>
            </a:r>
            <a:r>
              <a:rPr lang="en-GB" sz="2400" dirty="0"/>
              <a:t> </a:t>
            </a:r>
            <a:r>
              <a:rPr lang="en-GB" sz="2400" dirty="0" err="1"/>
              <a:t>saistītu</a:t>
            </a:r>
            <a:r>
              <a:rPr lang="en-GB" sz="2400" dirty="0"/>
              <a:t> </a:t>
            </a:r>
            <a:r>
              <a:rPr lang="en-GB" sz="2400" dirty="0" err="1"/>
              <a:t>informāciju</a:t>
            </a:r>
            <a:r>
              <a:rPr lang="en-GB" sz="2400" dirty="0"/>
              <a:t>,</a:t>
            </a:r>
            <a:endParaRPr lang="en-US" sz="2400" dirty="0"/>
          </a:p>
          <a:p>
            <a:r>
              <a:rPr lang="en-GB" sz="2400" dirty="0">
                <a:sym typeface="Marlett" pitchFamily="2" charset="2"/>
              </a:rPr>
              <a:t></a:t>
            </a:r>
            <a:r>
              <a:rPr lang="en-GB" sz="2400" dirty="0" err="1"/>
              <a:t>darbinieki</a:t>
            </a:r>
            <a:r>
              <a:rPr lang="en-GB" sz="2400" dirty="0"/>
              <a:t> </a:t>
            </a:r>
            <a:r>
              <a:rPr lang="en-GB" sz="2400" dirty="0" err="1"/>
              <a:t>labi</a:t>
            </a:r>
            <a:r>
              <a:rPr lang="en-GB" sz="2400" dirty="0"/>
              <a:t> </a:t>
            </a:r>
            <a:r>
              <a:rPr lang="en-GB" sz="2400" dirty="0" err="1"/>
              <a:t>pārzin</a:t>
            </a:r>
            <a:r>
              <a:rPr lang="en-GB" sz="2400" dirty="0"/>
              <a:t> </a:t>
            </a:r>
            <a:r>
              <a:rPr lang="en-GB" sz="2400" dirty="0" err="1"/>
              <a:t>sava</a:t>
            </a:r>
            <a:r>
              <a:rPr lang="en-GB" sz="2400" dirty="0"/>
              <a:t> </a:t>
            </a:r>
            <a:r>
              <a:rPr lang="en-GB" sz="2400" dirty="0" err="1"/>
              <a:t>veikala</a:t>
            </a:r>
            <a:r>
              <a:rPr lang="en-GB" sz="2400" dirty="0"/>
              <a:t> </a:t>
            </a:r>
            <a:r>
              <a:rPr lang="en-GB" sz="2400" dirty="0" err="1"/>
              <a:t>preču</a:t>
            </a:r>
            <a:r>
              <a:rPr lang="en-GB" sz="2400" dirty="0"/>
              <a:t> </a:t>
            </a:r>
            <a:r>
              <a:rPr lang="en-GB" sz="2400" dirty="0" err="1"/>
              <a:t>sortimentu</a:t>
            </a:r>
            <a:r>
              <a:rPr lang="en-GB" sz="2400" dirty="0"/>
              <a:t>, </a:t>
            </a:r>
            <a:r>
              <a:rPr lang="en-GB" sz="2400" dirty="0" err="1"/>
              <a:t>izvietojumu</a:t>
            </a:r>
            <a:r>
              <a:rPr lang="en-GB" sz="2400" dirty="0"/>
              <a:t>, </a:t>
            </a:r>
            <a:r>
              <a:rPr lang="en-GB" sz="2400" dirty="0" err="1"/>
              <a:t>marķējumu</a:t>
            </a:r>
            <a:r>
              <a:rPr lang="en-GB" sz="2400" dirty="0"/>
              <a:t> un </a:t>
            </a:r>
            <a:r>
              <a:rPr lang="en-GB" sz="2400" dirty="0" err="1"/>
              <a:t>cenu</a:t>
            </a:r>
            <a:r>
              <a:rPr lang="en-GB" sz="2400" dirty="0"/>
              <a:t> </a:t>
            </a:r>
            <a:r>
              <a:rPr lang="en-GB" sz="2400" dirty="0" err="1"/>
              <a:t>līmeni</a:t>
            </a:r>
            <a:r>
              <a:rPr lang="en-GB" sz="2400" dirty="0"/>
              <a:t>,</a:t>
            </a:r>
            <a:endParaRPr lang="en-US" sz="2400" dirty="0"/>
          </a:p>
          <a:p>
            <a:r>
              <a:rPr lang="en-GB" sz="2400" dirty="0">
                <a:sym typeface="Marlett" pitchFamily="2" charset="2"/>
              </a:rPr>
              <a:t></a:t>
            </a:r>
            <a:r>
              <a:rPr lang="en-GB" sz="2400" dirty="0" err="1"/>
              <a:t>darbinieki</a:t>
            </a:r>
            <a:r>
              <a:rPr lang="en-GB" sz="2400" dirty="0"/>
              <a:t> </a:t>
            </a:r>
            <a:r>
              <a:rPr lang="en-GB" sz="2400" dirty="0" err="1"/>
              <a:t>neatstāj</a:t>
            </a:r>
            <a:r>
              <a:rPr lang="en-GB" sz="2400" dirty="0"/>
              <a:t> </a:t>
            </a:r>
            <a:r>
              <a:rPr lang="en-GB" sz="2400" dirty="0" err="1"/>
              <a:t>tirdzniecības</a:t>
            </a:r>
            <a:r>
              <a:rPr lang="en-GB" sz="2400" dirty="0"/>
              <a:t> </a:t>
            </a:r>
            <a:r>
              <a:rPr lang="en-GB" sz="2400" dirty="0" err="1"/>
              <a:t>zāli</a:t>
            </a:r>
            <a:r>
              <a:rPr lang="en-GB" sz="2400" dirty="0"/>
              <a:t> bez </a:t>
            </a:r>
            <a:r>
              <a:rPr lang="en-GB" sz="2400" dirty="0" err="1"/>
              <a:t>uzraudzības</a:t>
            </a:r>
            <a:r>
              <a:rPr lang="en-GB" sz="2400" dirty="0"/>
              <a:t>,</a:t>
            </a:r>
            <a:endParaRPr lang="en-US" sz="2400" dirty="0"/>
          </a:p>
          <a:p>
            <a:r>
              <a:rPr lang="en-GB" sz="2400" dirty="0">
                <a:sym typeface="Marlett" pitchFamily="2" charset="2"/>
              </a:rPr>
              <a:t></a:t>
            </a:r>
            <a:r>
              <a:rPr lang="en-GB" sz="2400" dirty="0" err="1"/>
              <a:t>darbinieki</a:t>
            </a:r>
            <a:r>
              <a:rPr lang="en-GB" sz="2400" dirty="0"/>
              <a:t> </a:t>
            </a:r>
            <a:r>
              <a:rPr lang="en-GB" sz="2400" dirty="0" err="1"/>
              <a:t>neveic</a:t>
            </a:r>
            <a:r>
              <a:rPr lang="en-GB" sz="2400" dirty="0"/>
              <a:t> </a:t>
            </a:r>
            <a:r>
              <a:rPr lang="en-GB" sz="2400" dirty="0" err="1"/>
              <a:t>personīgās</a:t>
            </a:r>
            <a:r>
              <a:rPr lang="en-GB" sz="2400" dirty="0"/>
              <a:t> </a:t>
            </a:r>
            <a:r>
              <a:rPr lang="en-GB" sz="2400" dirty="0" err="1"/>
              <a:t>telefona</a:t>
            </a:r>
            <a:r>
              <a:rPr lang="en-GB" sz="2400" dirty="0"/>
              <a:t> </a:t>
            </a:r>
            <a:r>
              <a:rPr lang="en-GB" sz="2400" dirty="0" err="1"/>
              <a:t>sarunas</a:t>
            </a:r>
            <a:r>
              <a:rPr lang="en-GB" sz="2400" dirty="0"/>
              <a:t> no </a:t>
            </a:r>
            <a:r>
              <a:rPr lang="en-GB" sz="2400" dirty="0" err="1"/>
              <a:t>tirdzniecības</a:t>
            </a:r>
            <a:r>
              <a:rPr lang="en-GB" sz="2400" dirty="0"/>
              <a:t> </a:t>
            </a:r>
            <a:r>
              <a:rPr lang="en-GB" sz="2400" dirty="0" err="1"/>
              <a:t>vietas</a:t>
            </a:r>
            <a:r>
              <a:rPr lang="en-GB" sz="2400" dirty="0"/>
              <a:t>,</a:t>
            </a:r>
            <a:endParaRPr lang="en-US" sz="2400" dirty="0"/>
          </a:p>
          <a:p>
            <a:r>
              <a:rPr lang="en-GB" sz="2400" dirty="0">
                <a:sym typeface="Marlett" pitchFamily="2" charset="2"/>
              </a:rPr>
              <a:t></a:t>
            </a:r>
            <a:r>
              <a:rPr lang="en-GB" sz="2400" dirty="0" err="1"/>
              <a:t>darbinieki</a:t>
            </a:r>
            <a:r>
              <a:rPr lang="en-GB" sz="2400" dirty="0"/>
              <a:t> </a:t>
            </a:r>
            <a:r>
              <a:rPr lang="en-GB" sz="2400" dirty="0" err="1"/>
              <a:t>ievēro</a:t>
            </a:r>
            <a:r>
              <a:rPr lang="en-GB" sz="2400" dirty="0"/>
              <a:t> </a:t>
            </a:r>
            <a:r>
              <a:rPr lang="en-GB" sz="2400" dirty="0" err="1"/>
              <a:t>personīgo</a:t>
            </a:r>
            <a:r>
              <a:rPr lang="en-GB" sz="2400" dirty="0"/>
              <a:t> </a:t>
            </a:r>
            <a:r>
              <a:rPr lang="en-GB" sz="2400" dirty="0" err="1"/>
              <a:t>higiēnu</a:t>
            </a:r>
            <a:r>
              <a:rPr lang="en-GB" sz="2400" dirty="0"/>
              <a:t>,</a:t>
            </a:r>
            <a:endParaRPr lang="en-US" sz="2400" dirty="0"/>
          </a:p>
          <a:p>
            <a:r>
              <a:rPr lang="en-GB" sz="2400" dirty="0">
                <a:sym typeface="Marlett" pitchFamily="2" charset="2"/>
              </a:rPr>
              <a:t></a:t>
            </a:r>
            <a:r>
              <a:rPr lang="en-GB" sz="2400" dirty="0" err="1"/>
              <a:t>darbinieki</a:t>
            </a:r>
            <a:r>
              <a:rPr lang="en-GB" sz="2400" dirty="0"/>
              <a:t> </a:t>
            </a:r>
            <a:r>
              <a:rPr lang="en-GB" sz="2400" dirty="0" err="1"/>
              <a:t>savas</a:t>
            </a:r>
            <a:r>
              <a:rPr lang="en-GB" sz="2400" dirty="0"/>
              <a:t> </a:t>
            </a:r>
            <a:r>
              <a:rPr lang="en-GB" sz="2400" dirty="0" err="1"/>
              <a:t>personīgās</a:t>
            </a:r>
            <a:r>
              <a:rPr lang="en-GB" sz="2400" dirty="0"/>
              <a:t> mantas </a:t>
            </a:r>
            <a:r>
              <a:rPr lang="en-GB" sz="2400" dirty="0" err="1"/>
              <a:t>glabā</a:t>
            </a:r>
            <a:r>
              <a:rPr lang="en-GB" sz="2400" dirty="0"/>
              <a:t> </a:t>
            </a:r>
            <a:r>
              <a:rPr lang="en-GB" sz="2400" dirty="0" err="1"/>
              <a:t>tā</a:t>
            </a:r>
            <a:r>
              <a:rPr lang="en-GB" sz="2400" dirty="0"/>
              <a:t>, </a:t>
            </a:r>
            <a:r>
              <a:rPr lang="en-GB" sz="2400" dirty="0" err="1"/>
              <a:t>lai</a:t>
            </a:r>
            <a:r>
              <a:rPr lang="en-GB" sz="2400" dirty="0"/>
              <a:t> </a:t>
            </a:r>
            <a:r>
              <a:rPr lang="en-GB" sz="2400" dirty="0" err="1"/>
              <a:t>tās</a:t>
            </a:r>
            <a:r>
              <a:rPr lang="en-GB" sz="2400" dirty="0"/>
              <a:t> </a:t>
            </a:r>
            <a:r>
              <a:rPr lang="en-GB" sz="2400" dirty="0" err="1"/>
              <a:t>nebūtu</a:t>
            </a:r>
            <a:r>
              <a:rPr lang="en-GB" sz="2400" dirty="0"/>
              <a:t> </a:t>
            </a:r>
            <a:r>
              <a:rPr lang="en-GB" sz="2400" dirty="0" err="1"/>
              <a:t>redzamas</a:t>
            </a:r>
            <a:r>
              <a:rPr lang="en-GB" sz="2400" dirty="0"/>
              <a:t> </a:t>
            </a:r>
            <a:r>
              <a:rPr lang="en-GB" sz="2400" dirty="0" err="1"/>
              <a:t>pircējiem</a:t>
            </a:r>
            <a:r>
              <a:rPr lang="en-GB" sz="2400" dirty="0"/>
              <a:t>,</a:t>
            </a:r>
            <a:endParaRPr lang="en-US" sz="2400" dirty="0"/>
          </a:p>
          <a:p>
            <a:r>
              <a:rPr lang="en-GB" sz="2400" dirty="0">
                <a:sym typeface="Marlett" pitchFamily="2" charset="2"/>
              </a:rPr>
              <a:t></a:t>
            </a:r>
            <a:r>
              <a:rPr lang="en-GB" sz="2400" dirty="0" err="1"/>
              <a:t>darbinieki</a:t>
            </a:r>
            <a:r>
              <a:rPr lang="en-GB" sz="2400" dirty="0"/>
              <a:t> </a:t>
            </a:r>
            <a:r>
              <a:rPr lang="en-GB" sz="2400" dirty="0" err="1"/>
              <a:t>labi</a:t>
            </a:r>
            <a:r>
              <a:rPr lang="en-GB" sz="2400" dirty="0"/>
              <a:t> </a:t>
            </a:r>
            <a:r>
              <a:rPr lang="en-GB" sz="2400" dirty="0" err="1"/>
              <a:t>pārvalda</a:t>
            </a:r>
            <a:r>
              <a:rPr lang="en-GB" sz="2400" dirty="0"/>
              <a:t> </a:t>
            </a:r>
            <a:r>
              <a:rPr lang="en-GB" sz="2400" dirty="0" err="1"/>
              <a:t>valodu</a:t>
            </a:r>
            <a:r>
              <a:rPr lang="en-GB" sz="2400" dirty="0"/>
              <a:t>.</a:t>
            </a:r>
            <a:endParaRPr lang="en-US" sz="2400" dirty="0"/>
          </a:p>
        </p:txBody>
      </p:sp>
    </p:spTree>
    <p:extLst>
      <p:ext uri="{BB962C8B-B14F-4D97-AF65-F5344CB8AC3E}">
        <p14:creationId xmlns:p14="http://schemas.microsoft.com/office/powerpoint/2010/main" val="2662063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44" y="930275"/>
            <a:ext cx="12663933" cy="3947234"/>
          </a:xfrm>
        </p:spPr>
        <p:txBody>
          <a:bodyPr/>
          <a:lstStyle/>
          <a:p>
            <a:r>
              <a:rPr lang="en-GB" b="1" dirty="0"/>
              <a:t>6. </a:t>
            </a:r>
            <a:r>
              <a:rPr lang="en-GB" b="1" dirty="0" err="1"/>
              <a:t>posms</a:t>
            </a:r>
            <a:r>
              <a:rPr lang="en-GB" b="1" dirty="0"/>
              <a:t>. </a:t>
            </a:r>
            <a:r>
              <a:rPr lang="en-GB" b="1" dirty="0" err="1"/>
              <a:t>Pārdevēju</a:t>
            </a:r>
            <a:r>
              <a:rPr lang="en-GB" b="1" dirty="0"/>
              <a:t> </a:t>
            </a:r>
            <a:r>
              <a:rPr lang="en-GB" b="1" dirty="0" err="1"/>
              <a:t>rīcība</a:t>
            </a:r>
            <a:r>
              <a:rPr lang="en-GB" b="1" dirty="0"/>
              <a:t> </a:t>
            </a:r>
            <a:r>
              <a:rPr lang="en-GB" b="1" dirty="0" err="1"/>
              <a:t>apkalpojot</a:t>
            </a:r>
            <a:r>
              <a:rPr lang="en-GB" b="1" dirty="0"/>
              <a:t> </a:t>
            </a:r>
            <a:r>
              <a:rPr lang="en-GB" b="1" dirty="0" err="1"/>
              <a:t>pircējus</a:t>
            </a:r>
            <a:endParaRPr lang="en-US" dirty="0"/>
          </a:p>
        </p:txBody>
      </p:sp>
      <p:sp>
        <p:nvSpPr>
          <p:cNvPr id="3" name="Rectangle 2"/>
          <p:cNvSpPr/>
          <p:nvPr/>
        </p:nvSpPr>
        <p:spPr>
          <a:xfrm>
            <a:off x="1518444" y="4864966"/>
            <a:ext cx="14935200" cy="6186309"/>
          </a:xfrm>
          <a:prstGeom prst="rect">
            <a:avLst/>
          </a:prstGeom>
        </p:spPr>
        <p:txBody>
          <a:bodyPr wrap="square">
            <a:spAutoFit/>
          </a:bodyPr>
          <a:lstStyle/>
          <a:p>
            <a:r>
              <a:rPr lang="en-GB" sz="3600" dirty="0"/>
              <a:t>1. </a:t>
            </a:r>
            <a:r>
              <a:rPr lang="en-GB" sz="3600" dirty="0" err="1"/>
              <a:t>Darbs</a:t>
            </a:r>
            <a:r>
              <a:rPr lang="en-GB" sz="3600" dirty="0"/>
              <a:t> </a:t>
            </a:r>
            <a:r>
              <a:rPr lang="en-GB" sz="3600" dirty="0" err="1"/>
              <a:t>tirdzniecības</a:t>
            </a:r>
            <a:r>
              <a:rPr lang="en-GB" sz="3600" dirty="0"/>
              <a:t> </a:t>
            </a:r>
            <a:r>
              <a:rPr lang="en-GB" sz="3600" dirty="0" err="1"/>
              <a:t>zālē</a:t>
            </a:r>
            <a:r>
              <a:rPr lang="lv-LV" sz="3600" dirty="0"/>
              <a:t> (rūpes par kases zonu, tirdzniecības zāli)</a:t>
            </a:r>
            <a:endParaRPr lang="en-US" sz="3600" dirty="0"/>
          </a:p>
          <a:p>
            <a:r>
              <a:rPr lang="en-GB" sz="3600" dirty="0"/>
              <a:t>2. </a:t>
            </a:r>
            <a:r>
              <a:rPr lang="en-GB" sz="3600" dirty="0" err="1"/>
              <a:t>Pircēja</a:t>
            </a:r>
            <a:r>
              <a:rPr lang="en-GB" sz="3600" dirty="0"/>
              <a:t> </a:t>
            </a:r>
            <a:r>
              <a:rPr lang="en-GB" sz="3600" dirty="0" err="1"/>
              <a:t>sagaidīšana</a:t>
            </a:r>
            <a:r>
              <a:rPr lang="en-GB" sz="3600" dirty="0"/>
              <a:t> </a:t>
            </a:r>
            <a:r>
              <a:rPr lang="en-GB" sz="3600" dirty="0" err="1"/>
              <a:t>veikalā</a:t>
            </a:r>
            <a:r>
              <a:rPr lang="lv-LV" sz="3600" dirty="0"/>
              <a:t> (sasveicināšanās, uzrunāšana..)</a:t>
            </a:r>
            <a:endParaRPr lang="en-US" sz="3600" dirty="0"/>
          </a:p>
          <a:p>
            <a:r>
              <a:rPr lang="en-GB" sz="3600" dirty="0"/>
              <a:t>3. </a:t>
            </a:r>
            <a:r>
              <a:rPr lang="en-GB" sz="3600" dirty="0" err="1"/>
              <a:t>Pircēju</a:t>
            </a:r>
            <a:r>
              <a:rPr lang="en-GB" sz="3600" dirty="0"/>
              <a:t> </a:t>
            </a:r>
            <a:r>
              <a:rPr lang="en-GB" sz="3600" dirty="0" err="1"/>
              <a:t>vajadzību</a:t>
            </a:r>
            <a:r>
              <a:rPr lang="en-GB" sz="3600" dirty="0"/>
              <a:t> </a:t>
            </a:r>
            <a:r>
              <a:rPr lang="en-GB" sz="3600" dirty="0" err="1"/>
              <a:t>izzināšana</a:t>
            </a:r>
            <a:r>
              <a:rPr lang="en-GB" sz="3600" dirty="0"/>
              <a:t>.</a:t>
            </a:r>
            <a:endParaRPr lang="en-US" sz="3600" dirty="0"/>
          </a:p>
          <a:p>
            <a:r>
              <a:rPr lang="en-GB" sz="3600" dirty="0"/>
              <a:t>4. </a:t>
            </a:r>
            <a:r>
              <a:rPr lang="en-GB" sz="3600" dirty="0" err="1"/>
              <a:t>Preces</a:t>
            </a:r>
            <a:r>
              <a:rPr lang="en-GB" sz="3600" dirty="0"/>
              <a:t> </a:t>
            </a:r>
            <a:r>
              <a:rPr lang="en-GB" sz="3600" dirty="0" err="1"/>
              <a:t>prezentācija</a:t>
            </a:r>
            <a:r>
              <a:rPr lang="lv-LV" sz="3600" dirty="0"/>
              <a:t> (vismaz divas preces…)</a:t>
            </a:r>
            <a:endParaRPr lang="en-US" sz="3600" dirty="0"/>
          </a:p>
          <a:p>
            <a:r>
              <a:rPr lang="en-GB" sz="3600" dirty="0"/>
              <a:t>5. </a:t>
            </a:r>
            <a:r>
              <a:rPr lang="en-GB" sz="3600" dirty="0" err="1"/>
              <a:t>Izvēles</a:t>
            </a:r>
            <a:r>
              <a:rPr lang="en-GB" sz="3600" dirty="0"/>
              <a:t> </a:t>
            </a:r>
            <a:r>
              <a:rPr lang="en-GB" sz="3600" dirty="0" err="1"/>
              <a:t>konsultēšana</a:t>
            </a:r>
            <a:r>
              <a:rPr lang="en-GB" sz="3600" dirty="0"/>
              <a:t>.</a:t>
            </a:r>
            <a:endParaRPr lang="en-US" sz="3600" dirty="0"/>
          </a:p>
          <a:p>
            <a:r>
              <a:rPr lang="en-GB" sz="3600" dirty="0"/>
              <a:t>6. </a:t>
            </a:r>
            <a:r>
              <a:rPr lang="en-GB" sz="3600" dirty="0" err="1"/>
              <a:t>Pasūtījuma</a:t>
            </a:r>
            <a:r>
              <a:rPr lang="en-GB" sz="3600" dirty="0"/>
              <a:t> </a:t>
            </a:r>
            <a:r>
              <a:rPr lang="en-GB" sz="3600" dirty="0" err="1"/>
              <a:t>pieņemšana</a:t>
            </a:r>
            <a:r>
              <a:rPr lang="en-GB" sz="3600" dirty="0"/>
              <a:t>.</a:t>
            </a:r>
            <a:endParaRPr lang="en-US" sz="3600" dirty="0"/>
          </a:p>
          <a:p>
            <a:r>
              <a:rPr lang="en-GB" sz="3600" dirty="0"/>
              <a:t>7. </a:t>
            </a:r>
            <a:r>
              <a:rPr lang="en-GB" sz="3600" dirty="0" err="1"/>
              <a:t>Papildus</a:t>
            </a:r>
            <a:r>
              <a:rPr lang="en-GB" sz="3600" dirty="0"/>
              <a:t> </a:t>
            </a:r>
            <a:r>
              <a:rPr lang="en-GB" sz="3600" dirty="0" err="1"/>
              <a:t>pārdošana</a:t>
            </a:r>
            <a:r>
              <a:rPr lang="en-GB" sz="3600" dirty="0"/>
              <a:t>.</a:t>
            </a:r>
            <a:endParaRPr lang="en-US" sz="3600" dirty="0"/>
          </a:p>
          <a:p>
            <a:r>
              <a:rPr lang="en-GB" sz="3600" dirty="0"/>
              <a:t>8. </a:t>
            </a:r>
            <a:r>
              <a:rPr lang="en-GB" sz="3600" dirty="0" err="1"/>
              <a:t>Pircēja</a:t>
            </a:r>
            <a:r>
              <a:rPr lang="en-GB" sz="3600" dirty="0"/>
              <a:t> </a:t>
            </a:r>
            <a:r>
              <a:rPr lang="en-GB" sz="3600" dirty="0" err="1"/>
              <a:t>pretenzijas</a:t>
            </a:r>
            <a:r>
              <a:rPr lang="en-GB" sz="3600" dirty="0"/>
              <a:t> </a:t>
            </a:r>
            <a:r>
              <a:rPr lang="en-GB" sz="3600" dirty="0" err="1"/>
              <a:t>pieņemšana</a:t>
            </a:r>
            <a:r>
              <a:rPr lang="en-GB" sz="3600" dirty="0"/>
              <a:t>.</a:t>
            </a:r>
            <a:endParaRPr lang="en-US" sz="3600" dirty="0"/>
          </a:p>
          <a:p>
            <a:r>
              <a:rPr lang="en-GB" sz="3600" dirty="0"/>
              <a:t>9. </a:t>
            </a:r>
            <a:r>
              <a:rPr lang="en-GB" sz="3600" dirty="0" err="1"/>
              <a:t>Samaksas</a:t>
            </a:r>
            <a:r>
              <a:rPr lang="en-GB" sz="3600" dirty="0"/>
              <a:t> </a:t>
            </a:r>
            <a:r>
              <a:rPr lang="en-GB" sz="3600" dirty="0" err="1"/>
              <a:t>veikšana</a:t>
            </a:r>
            <a:r>
              <a:rPr lang="en-GB" sz="3600" dirty="0"/>
              <a:t>.</a:t>
            </a:r>
            <a:endParaRPr lang="en-US" sz="3600" dirty="0"/>
          </a:p>
          <a:p>
            <a:r>
              <a:rPr lang="en-GB" sz="3600" dirty="0"/>
              <a:t>10. </a:t>
            </a:r>
            <a:r>
              <a:rPr lang="en-GB" sz="3600" dirty="0" err="1"/>
              <a:t>Preces</a:t>
            </a:r>
            <a:r>
              <a:rPr lang="en-GB" sz="3600" dirty="0"/>
              <a:t> </a:t>
            </a:r>
            <a:r>
              <a:rPr lang="en-GB" sz="3600" dirty="0" err="1"/>
              <a:t>iesaiņošana</a:t>
            </a:r>
            <a:r>
              <a:rPr lang="en-GB" sz="3600" dirty="0"/>
              <a:t>.</a:t>
            </a:r>
            <a:endParaRPr lang="en-US" sz="3600" dirty="0"/>
          </a:p>
          <a:p>
            <a:endParaRPr lang="en-US" sz="3600" dirty="0"/>
          </a:p>
        </p:txBody>
      </p:sp>
    </p:spTree>
    <p:extLst>
      <p:ext uri="{BB962C8B-B14F-4D97-AF65-F5344CB8AC3E}">
        <p14:creationId xmlns:p14="http://schemas.microsoft.com/office/powerpoint/2010/main" val="2606989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8045" y="777875"/>
            <a:ext cx="9753600" cy="2631490"/>
          </a:xfrm>
        </p:spPr>
        <p:txBody>
          <a:bodyPr/>
          <a:lstStyle/>
          <a:p>
            <a:r>
              <a:rPr lang="en-GB" b="1" dirty="0"/>
              <a:t>8.posms. </a:t>
            </a:r>
            <a:r>
              <a:rPr lang="en-GB" b="1" dirty="0" err="1"/>
              <a:t>Rīcība</a:t>
            </a:r>
            <a:r>
              <a:rPr lang="en-GB" b="1" dirty="0"/>
              <a:t> </a:t>
            </a:r>
            <a:r>
              <a:rPr lang="en-GB" b="1" dirty="0" err="1"/>
              <a:t>krīzes</a:t>
            </a:r>
            <a:r>
              <a:rPr lang="en-GB" b="1" dirty="0"/>
              <a:t> </a:t>
            </a:r>
            <a:r>
              <a:rPr lang="en-GB" b="1" dirty="0" err="1"/>
              <a:t>situācijā</a:t>
            </a:r>
            <a:endParaRPr lang="en-US" dirty="0"/>
          </a:p>
        </p:txBody>
      </p:sp>
      <p:sp>
        <p:nvSpPr>
          <p:cNvPr id="3" name="Rectangle 2"/>
          <p:cNvSpPr/>
          <p:nvPr/>
        </p:nvSpPr>
        <p:spPr>
          <a:xfrm>
            <a:off x="604044" y="4740275"/>
            <a:ext cx="17602200" cy="4524315"/>
          </a:xfrm>
          <a:prstGeom prst="rect">
            <a:avLst/>
          </a:prstGeom>
        </p:spPr>
        <p:txBody>
          <a:bodyPr wrap="square">
            <a:spAutoFit/>
          </a:bodyPr>
          <a:lstStyle/>
          <a:p>
            <a:r>
              <a:rPr lang="en-GB" sz="3200" dirty="0">
                <a:sym typeface="Marlett" pitchFamily="2" charset="2"/>
              </a:rPr>
              <a:t></a:t>
            </a:r>
            <a:r>
              <a:rPr lang="en-GB" sz="3200" dirty="0" err="1"/>
              <a:t>jāsniedz</a:t>
            </a:r>
            <a:r>
              <a:rPr lang="en-GB" sz="3200" dirty="0"/>
              <a:t> </a:t>
            </a:r>
            <a:r>
              <a:rPr lang="en-GB" sz="3200" dirty="0" err="1"/>
              <a:t>informācija</a:t>
            </a:r>
            <a:r>
              <a:rPr lang="en-GB" sz="3200" dirty="0"/>
              <a:t> par </a:t>
            </a:r>
            <a:r>
              <a:rPr lang="en-GB" sz="3200" dirty="0" err="1"/>
              <a:t>aizdomīgu</a:t>
            </a:r>
            <a:r>
              <a:rPr lang="en-GB" sz="3200" dirty="0"/>
              <a:t> </a:t>
            </a:r>
            <a:r>
              <a:rPr lang="en-GB" sz="3200" dirty="0" err="1"/>
              <a:t>situāciju</a:t>
            </a:r>
            <a:r>
              <a:rPr lang="en-GB" sz="3200" dirty="0"/>
              <a:t>, </a:t>
            </a:r>
            <a:r>
              <a:rPr lang="en-GB" sz="3200" dirty="0" err="1"/>
              <a:t>vajadzības</a:t>
            </a:r>
            <a:r>
              <a:rPr lang="en-GB" sz="3200" dirty="0"/>
              <a:t> </a:t>
            </a:r>
            <a:r>
              <a:rPr lang="en-GB" sz="3200" dirty="0" err="1"/>
              <a:t>gadījumā</a:t>
            </a:r>
            <a:r>
              <a:rPr lang="en-GB" sz="3200" dirty="0"/>
              <a:t> </a:t>
            </a:r>
            <a:r>
              <a:rPr lang="en-GB" sz="3200" dirty="0" err="1"/>
              <a:t>izsauc</a:t>
            </a:r>
            <a:r>
              <a:rPr lang="en-GB" sz="3200" dirty="0"/>
              <a:t> </a:t>
            </a:r>
            <a:r>
              <a:rPr lang="en-GB" sz="3200" dirty="0" err="1"/>
              <a:t>apsardzi</a:t>
            </a:r>
            <a:r>
              <a:rPr lang="en-GB" sz="3200" dirty="0"/>
              <a:t>,</a:t>
            </a:r>
            <a:endParaRPr lang="en-US" sz="3200" dirty="0"/>
          </a:p>
          <a:p>
            <a:r>
              <a:rPr lang="en-GB" sz="3200" dirty="0"/>
              <a:t> </a:t>
            </a:r>
            <a:r>
              <a:rPr lang="en-GB" sz="3200" dirty="0">
                <a:sym typeface="Marlett" pitchFamily="2" charset="2"/>
              </a:rPr>
              <a:t></a:t>
            </a:r>
            <a:r>
              <a:rPr lang="en-GB" sz="3200" dirty="0" err="1"/>
              <a:t>zādzības</a:t>
            </a:r>
            <a:r>
              <a:rPr lang="en-GB" sz="3200" dirty="0"/>
              <a:t>, </a:t>
            </a:r>
            <a:r>
              <a:rPr lang="en-GB" sz="3200" dirty="0" err="1"/>
              <a:t>uzbrukuma</a:t>
            </a:r>
            <a:r>
              <a:rPr lang="en-GB" sz="3200" dirty="0"/>
              <a:t> </a:t>
            </a:r>
            <a:r>
              <a:rPr lang="en-GB" sz="3200" dirty="0" err="1"/>
              <a:t>vai</a:t>
            </a:r>
            <a:r>
              <a:rPr lang="en-GB" sz="3200" dirty="0"/>
              <a:t> </a:t>
            </a:r>
            <a:r>
              <a:rPr lang="en-GB" sz="3200" dirty="0" err="1"/>
              <a:t>laupīšanas</a:t>
            </a:r>
            <a:r>
              <a:rPr lang="en-GB" sz="3200" dirty="0"/>
              <a:t> </a:t>
            </a:r>
            <a:r>
              <a:rPr lang="en-GB" sz="3200" dirty="0" err="1"/>
              <a:t>gadījumā</a:t>
            </a:r>
            <a:r>
              <a:rPr lang="en-GB" sz="3200" dirty="0"/>
              <a:t>, </a:t>
            </a:r>
            <a:r>
              <a:rPr lang="en-GB" sz="3200" dirty="0" err="1"/>
              <a:t>izmantot</a:t>
            </a:r>
            <a:r>
              <a:rPr lang="en-GB" sz="3200" dirty="0"/>
              <a:t> </a:t>
            </a:r>
            <a:r>
              <a:rPr lang="en-GB" sz="3200" dirty="0" err="1"/>
              <a:t>signalizācijas</a:t>
            </a:r>
            <a:r>
              <a:rPr lang="en-GB" sz="3200" dirty="0"/>
              <a:t> </a:t>
            </a:r>
            <a:r>
              <a:rPr lang="en-GB" sz="3200" dirty="0" err="1"/>
              <a:t>pogu</a:t>
            </a:r>
            <a:r>
              <a:rPr lang="en-GB" sz="3200" dirty="0"/>
              <a:t>, </a:t>
            </a:r>
            <a:r>
              <a:rPr lang="en-GB" sz="3200" dirty="0" err="1"/>
              <a:t>kas</a:t>
            </a:r>
            <a:r>
              <a:rPr lang="en-GB" sz="3200" dirty="0"/>
              <a:t> </a:t>
            </a:r>
            <a:r>
              <a:rPr lang="en-GB" sz="3200" dirty="0" err="1"/>
              <a:t>atrodas</a:t>
            </a:r>
            <a:r>
              <a:rPr lang="en-GB" sz="3200" dirty="0"/>
              <a:t> </a:t>
            </a:r>
            <a:r>
              <a:rPr lang="en-GB" sz="3200" dirty="0" err="1"/>
              <a:t>tirdzniecības</a:t>
            </a:r>
            <a:r>
              <a:rPr lang="en-GB" sz="3200" dirty="0"/>
              <a:t> </a:t>
            </a:r>
            <a:r>
              <a:rPr lang="en-GB" sz="3200" dirty="0" err="1"/>
              <a:t>zālē</a:t>
            </a:r>
            <a:r>
              <a:rPr lang="en-GB" sz="3200" dirty="0"/>
              <a:t> un </a:t>
            </a:r>
            <a:r>
              <a:rPr lang="en-GB" sz="3200" dirty="0" err="1"/>
              <a:t>jāizsauc</a:t>
            </a:r>
            <a:r>
              <a:rPr lang="en-GB" sz="3200" dirty="0"/>
              <a:t> </a:t>
            </a:r>
            <a:r>
              <a:rPr lang="en-GB" sz="3200" dirty="0" err="1"/>
              <a:t>apsardzes</a:t>
            </a:r>
            <a:r>
              <a:rPr lang="en-GB" sz="3200" dirty="0"/>
              <a:t> </a:t>
            </a:r>
            <a:r>
              <a:rPr lang="en-GB" sz="3200" dirty="0" err="1"/>
              <a:t>darbinieks</a:t>
            </a:r>
            <a:r>
              <a:rPr lang="en-GB" sz="3200" dirty="0"/>
              <a:t>,</a:t>
            </a:r>
            <a:endParaRPr lang="en-US" sz="3200" dirty="0"/>
          </a:p>
          <a:p>
            <a:r>
              <a:rPr lang="en-GB" sz="3200" dirty="0">
                <a:sym typeface="Marlett" pitchFamily="2" charset="2"/>
              </a:rPr>
              <a:t></a:t>
            </a:r>
            <a:r>
              <a:rPr lang="en-GB" sz="3200" dirty="0" err="1"/>
              <a:t>īpaši</a:t>
            </a:r>
            <a:r>
              <a:rPr lang="en-GB" sz="3200" dirty="0"/>
              <a:t> </a:t>
            </a:r>
            <a:r>
              <a:rPr lang="en-GB" sz="3200" dirty="0" err="1"/>
              <a:t>uzmanīgam</a:t>
            </a:r>
            <a:r>
              <a:rPr lang="en-GB" sz="3200" dirty="0"/>
              <a:t> </a:t>
            </a:r>
            <a:r>
              <a:rPr lang="en-GB" sz="3200" dirty="0" err="1"/>
              <a:t>jābūt</a:t>
            </a:r>
            <a:r>
              <a:rPr lang="en-GB" sz="3200" dirty="0"/>
              <a:t> </a:t>
            </a:r>
            <a:r>
              <a:rPr lang="en-GB" sz="3200" dirty="0" err="1"/>
              <a:t>pret</a:t>
            </a:r>
            <a:r>
              <a:rPr lang="en-GB" sz="3200" dirty="0"/>
              <a:t> </a:t>
            </a:r>
            <a:r>
              <a:rPr lang="en-GB" sz="3200" dirty="0" err="1"/>
              <a:t>cilvēkiem</a:t>
            </a:r>
            <a:r>
              <a:rPr lang="en-GB" sz="3200" dirty="0"/>
              <a:t> </a:t>
            </a:r>
            <a:r>
              <a:rPr lang="en-GB" sz="3200" dirty="0" err="1"/>
              <a:t>ar</a:t>
            </a:r>
            <a:r>
              <a:rPr lang="en-GB" sz="3200" dirty="0"/>
              <a:t> </a:t>
            </a:r>
            <a:r>
              <a:rPr lang="en-GB" sz="3200" dirty="0" err="1"/>
              <a:t>lielām</a:t>
            </a:r>
            <a:r>
              <a:rPr lang="en-GB" sz="3200" dirty="0"/>
              <a:t> </a:t>
            </a:r>
            <a:r>
              <a:rPr lang="en-GB" sz="3200" dirty="0" err="1"/>
              <a:t>somām</a:t>
            </a:r>
            <a:r>
              <a:rPr lang="en-GB" sz="3200" dirty="0"/>
              <a:t>, </a:t>
            </a:r>
            <a:r>
              <a:rPr lang="en-GB" sz="3200" dirty="0" err="1"/>
              <a:t>maisiem</a:t>
            </a:r>
            <a:r>
              <a:rPr lang="en-GB" sz="3200" dirty="0"/>
              <a:t>, </a:t>
            </a:r>
            <a:r>
              <a:rPr lang="en-GB" sz="3200" dirty="0" err="1"/>
              <a:t>bērniem</a:t>
            </a:r>
            <a:r>
              <a:rPr lang="en-GB" sz="3200" dirty="0"/>
              <a:t> un </a:t>
            </a:r>
            <a:r>
              <a:rPr lang="en-GB" sz="3200" dirty="0" err="1"/>
              <a:t>jauniešiem</a:t>
            </a:r>
            <a:r>
              <a:rPr lang="en-GB" sz="3200" dirty="0"/>
              <a:t>, </a:t>
            </a:r>
            <a:r>
              <a:rPr lang="en-GB" sz="3200" dirty="0" err="1"/>
              <a:t>kas</a:t>
            </a:r>
            <a:r>
              <a:rPr lang="en-GB" sz="3200" dirty="0"/>
              <a:t> </a:t>
            </a:r>
            <a:r>
              <a:rPr lang="en-GB" sz="3200" dirty="0" err="1"/>
              <a:t>grupā</a:t>
            </a:r>
            <a:r>
              <a:rPr lang="en-GB" sz="3200" dirty="0"/>
              <a:t> </a:t>
            </a:r>
            <a:r>
              <a:rPr lang="en-GB" sz="3200" dirty="0" err="1"/>
              <a:t>pastaigājas</a:t>
            </a:r>
            <a:r>
              <a:rPr lang="en-GB" sz="3200" dirty="0"/>
              <a:t> pa </a:t>
            </a:r>
            <a:r>
              <a:rPr lang="en-GB" sz="3200" dirty="0" err="1"/>
              <a:t>veikala</a:t>
            </a:r>
            <a:r>
              <a:rPr lang="en-GB" sz="3200" dirty="0"/>
              <a:t> </a:t>
            </a:r>
            <a:r>
              <a:rPr lang="en-GB" sz="3200" dirty="0" err="1"/>
              <a:t>telpām</a:t>
            </a:r>
            <a:r>
              <a:rPr lang="en-GB" sz="3200" dirty="0"/>
              <a:t>. </a:t>
            </a:r>
            <a:endParaRPr lang="lv-LV" sz="3200" dirty="0"/>
          </a:p>
          <a:p>
            <a:r>
              <a:rPr lang="en-GB" sz="3200" dirty="0"/>
              <a:t> </a:t>
            </a:r>
            <a:r>
              <a:rPr lang="en-GB" sz="3200" dirty="0">
                <a:sym typeface="Marlett" pitchFamily="2" charset="2"/>
              </a:rPr>
              <a:t></a:t>
            </a:r>
            <a:r>
              <a:rPr lang="en-GB" sz="3200" dirty="0" err="1"/>
              <a:t>ja</a:t>
            </a:r>
            <a:r>
              <a:rPr lang="en-GB" sz="3200" dirty="0"/>
              <a:t> </a:t>
            </a:r>
            <a:r>
              <a:rPr lang="en-GB" sz="3200" dirty="0" err="1"/>
              <a:t>zaglis</a:t>
            </a:r>
            <a:r>
              <a:rPr lang="en-GB" sz="3200" dirty="0"/>
              <a:t> </a:t>
            </a:r>
            <a:r>
              <a:rPr lang="en-GB" sz="3200" dirty="0" err="1"/>
              <a:t>tiek</a:t>
            </a:r>
            <a:r>
              <a:rPr lang="en-GB" sz="3200" dirty="0"/>
              <a:t> </a:t>
            </a:r>
            <a:r>
              <a:rPr lang="en-GB" sz="3200" dirty="0" err="1"/>
              <a:t>pieķerts</a:t>
            </a:r>
            <a:r>
              <a:rPr lang="en-GB" sz="3200" dirty="0"/>
              <a:t>, </a:t>
            </a:r>
            <a:r>
              <a:rPr lang="en-GB" sz="3200" dirty="0" err="1"/>
              <a:t>viņš</a:t>
            </a:r>
            <a:r>
              <a:rPr lang="en-GB" sz="3200" dirty="0"/>
              <a:t> </a:t>
            </a:r>
            <a:r>
              <a:rPr lang="en-GB" sz="3200" dirty="0" err="1"/>
              <a:t>jāaiztur</a:t>
            </a:r>
            <a:r>
              <a:rPr lang="en-GB" sz="3200" dirty="0"/>
              <a:t>, </a:t>
            </a:r>
            <a:r>
              <a:rPr lang="en-GB" sz="3200" dirty="0" err="1"/>
              <a:t>līdz</a:t>
            </a:r>
            <a:r>
              <a:rPr lang="en-GB" sz="3200" dirty="0"/>
              <a:t> </a:t>
            </a:r>
            <a:r>
              <a:rPr lang="en-GB" sz="3200" dirty="0" err="1"/>
              <a:t>ierodas</a:t>
            </a:r>
            <a:r>
              <a:rPr lang="en-GB" sz="3200" dirty="0"/>
              <a:t> </a:t>
            </a:r>
            <a:r>
              <a:rPr lang="en-GB" sz="3200" dirty="0" err="1"/>
              <a:t>apsardzes</a:t>
            </a:r>
            <a:r>
              <a:rPr lang="en-GB" sz="3200" dirty="0"/>
              <a:t> </a:t>
            </a:r>
            <a:r>
              <a:rPr lang="en-GB" sz="3200" dirty="0" err="1"/>
              <a:t>darbinieks</a:t>
            </a:r>
            <a:r>
              <a:rPr lang="en-GB" sz="3200" dirty="0"/>
              <a:t> </a:t>
            </a:r>
            <a:r>
              <a:rPr lang="en-GB" sz="3200" dirty="0" err="1"/>
              <a:t>vai</a:t>
            </a:r>
            <a:r>
              <a:rPr lang="en-GB" sz="3200" dirty="0"/>
              <a:t> </a:t>
            </a:r>
            <a:r>
              <a:rPr lang="en-GB" sz="3200" dirty="0" err="1"/>
              <a:t>policija</a:t>
            </a:r>
            <a:r>
              <a:rPr lang="en-GB" sz="3200" dirty="0"/>
              <a:t>,</a:t>
            </a:r>
            <a:endParaRPr lang="en-US" sz="3200" dirty="0"/>
          </a:p>
          <a:p>
            <a:r>
              <a:rPr lang="en-GB" sz="3200" dirty="0"/>
              <a:t> </a:t>
            </a:r>
            <a:r>
              <a:rPr lang="en-GB" sz="3200" dirty="0">
                <a:sym typeface="Marlett" pitchFamily="2" charset="2"/>
              </a:rPr>
              <a:t></a:t>
            </a:r>
            <a:r>
              <a:rPr lang="en-GB" sz="3200" dirty="0" err="1"/>
              <a:t>ugunsgrēka</a:t>
            </a:r>
            <a:r>
              <a:rPr lang="en-GB" sz="3200" dirty="0"/>
              <a:t> </a:t>
            </a:r>
            <a:r>
              <a:rPr lang="en-GB" sz="3200" dirty="0" err="1"/>
              <a:t>gadījumā</a:t>
            </a:r>
            <a:r>
              <a:rPr lang="en-GB" sz="3200" dirty="0"/>
              <a:t> par </a:t>
            </a:r>
            <a:r>
              <a:rPr lang="en-GB" sz="3200" dirty="0" err="1"/>
              <a:t>notiekošo</a:t>
            </a:r>
            <a:r>
              <a:rPr lang="en-GB" sz="3200" dirty="0"/>
              <a:t> </a:t>
            </a:r>
            <a:r>
              <a:rPr lang="en-GB" sz="3200" dirty="0" err="1"/>
              <a:t>tūlīt</a:t>
            </a:r>
            <a:r>
              <a:rPr lang="en-GB" sz="3200" dirty="0"/>
              <a:t> </a:t>
            </a:r>
            <a:r>
              <a:rPr lang="en-GB" sz="3200" dirty="0" err="1"/>
              <a:t>jāpaziņo</a:t>
            </a:r>
            <a:r>
              <a:rPr lang="en-GB" sz="3200" dirty="0"/>
              <a:t> </a:t>
            </a:r>
            <a:r>
              <a:rPr lang="en-GB" sz="3200" dirty="0" err="1"/>
              <a:t>apsardzei</a:t>
            </a:r>
            <a:r>
              <a:rPr lang="en-GB" sz="3200" dirty="0"/>
              <a:t> un </a:t>
            </a:r>
            <a:r>
              <a:rPr lang="en-GB" sz="3200" dirty="0" err="1"/>
              <a:t>glābšanas</a:t>
            </a:r>
            <a:r>
              <a:rPr lang="en-GB" sz="3200" dirty="0"/>
              <a:t> </a:t>
            </a:r>
            <a:r>
              <a:rPr lang="en-GB" sz="3200" dirty="0" err="1"/>
              <a:t>dienestam</a:t>
            </a:r>
            <a:r>
              <a:rPr lang="en-GB" sz="3200" dirty="0"/>
              <a:t>. </a:t>
            </a:r>
            <a:r>
              <a:rPr lang="en-GB" sz="3200" dirty="0" err="1"/>
              <a:t>Līdz</a:t>
            </a:r>
            <a:r>
              <a:rPr lang="en-GB" sz="3200" dirty="0"/>
              <a:t> </a:t>
            </a:r>
            <a:r>
              <a:rPr lang="en-GB" sz="3200" dirty="0" err="1"/>
              <a:t>ugunsdzēsēju</a:t>
            </a:r>
            <a:r>
              <a:rPr lang="en-GB" sz="3200" dirty="0"/>
              <a:t> </a:t>
            </a:r>
            <a:r>
              <a:rPr lang="en-GB" sz="3200" dirty="0" err="1"/>
              <a:t>ierašanās</a:t>
            </a:r>
            <a:r>
              <a:rPr lang="en-GB" sz="3200" dirty="0"/>
              <a:t> </a:t>
            </a:r>
            <a:r>
              <a:rPr lang="en-GB" sz="3200" dirty="0" err="1"/>
              <a:t>brīdim</a:t>
            </a:r>
            <a:r>
              <a:rPr lang="en-GB" sz="3200" dirty="0"/>
              <a:t> </a:t>
            </a:r>
            <a:r>
              <a:rPr lang="en-GB" sz="3200" dirty="0" err="1"/>
              <a:t>jāgādā</a:t>
            </a:r>
            <a:r>
              <a:rPr lang="en-GB" sz="3200" dirty="0"/>
              <a:t> par </a:t>
            </a:r>
            <a:r>
              <a:rPr lang="en-GB" sz="3200" dirty="0" err="1"/>
              <a:t>cilvēku</a:t>
            </a:r>
            <a:r>
              <a:rPr lang="en-GB" sz="3200" dirty="0"/>
              <a:t> </a:t>
            </a:r>
            <a:r>
              <a:rPr lang="en-GB" sz="3200" dirty="0" err="1"/>
              <a:t>drošību</a:t>
            </a:r>
            <a:r>
              <a:rPr lang="en-GB" sz="3200" dirty="0"/>
              <a:t> un </a:t>
            </a:r>
            <a:r>
              <a:rPr lang="en-GB" sz="3200" dirty="0" err="1"/>
              <a:t>jāuzsāk</a:t>
            </a:r>
            <a:r>
              <a:rPr lang="en-GB" sz="3200" dirty="0"/>
              <a:t> </a:t>
            </a:r>
            <a:r>
              <a:rPr lang="en-GB" sz="3200" dirty="0" err="1"/>
              <a:t>uguns</a:t>
            </a:r>
            <a:r>
              <a:rPr lang="en-GB" sz="3200" dirty="0"/>
              <a:t> </a:t>
            </a:r>
            <a:r>
              <a:rPr lang="en-GB" sz="3200" dirty="0" err="1"/>
              <a:t>dzēšana</a:t>
            </a:r>
            <a:r>
              <a:rPr lang="en-GB" sz="3200" dirty="0"/>
              <a:t> </a:t>
            </a:r>
            <a:r>
              <a:rPr lang="en-GB" sz="3200" dirty="0" err="1"/>
              <a:t>ar</a:t>
            </a:r>
            <a:r>
              <a:rPr lang="en-GB" sz="3200" dirty="0"/>
              <a:t> </a:t>
            </a:r>
            <a:r>
              <a:rPr lang="en-GB" sz="3200" dirty="0" err="1"/>
              <a:t>lokālajiem</a:t>
            </a:r>
            <a:r>
              <a:rPr lang="en-GB" sz="3200" dirty="0"/>
              <a:t> </a:t>
            </a:r>
            <a:r>
              <a:rPr lang="en-GB" sz="3200" dirty="0" err="1"/>
              <a:t>ugunsdzēsības</a:t>
            </a:r>
            <a:r>
              <a:rPr lang="en-GB" sz="3200" dirty="0"/>
              <a:t> </a:t>
            </a:r>
            <a:r>
              <a:rPr lang="en-GB" sz="3200" dirty="0" err="1"/>
              <a:t>līdzekļiem</a:t>
            </a:r>
            <a:r>
              <a:rPr lang="en-GB" sz="3200" dirty="0"/>
              <a:t> (</a:t>
            </a:r>
            <a:r>
              <a:rPr lang="en-GB" sz="3200" dirty="0" err="1"/>
              <a:t>ugunsdzēšamie</a:t>
            </a:r>
            <a:r>
              <a:rPr lang="en-GB" sz="3200" dirty="0"/>
              <a:t> </a:t>
            </a:r>
            <a:r>
              <a:rPr lang="en-GB" sz="3200" dirty="0" err="1"/>
              <a:t>aparāti</a:t>
            </a:r>
            <a:r>
              <a:rPr lang="en-GB" sz="3200" dirty="0"/>
              <a:t>, </a:t>
            </a:r>
            <a:r>
              <a:rPr lang="en-GB" sz="3200" dirty="0" err="1"/>
              <a:t>ūdens</a:t>
            </a:r>
            <a:r>
              <a:rPr lang="en-GB" sz="3200" dirty="0"/>
              <a:t>, </a:t>
            </a:r>
            <a:r>
              <a:rPr lang="en-GB" sz="3200" dirty="0" err="1"/>
              <a:t>u.tml</a:t>
            </a:r>
            <a:r>
              <a:rPr lang="en-GB" sz="3200" dirty="0"/>
              <a:t>.). </a:t>
            </a:r>
            <a:endParaRPr lang="en-US" sz="3200" dirty="0"/>
          </a:p>
        </p:txBody>
      </p:sp>
    </p:spTree>
    <p:extLst>
      <p:ext uri="{BB962C8B-B14F-4D97-AF65-F5344CB8AC3E}">
        <p14:creationId xmlns:p14="http://schemas.microsoft.com/office/powerpoint/2010/main" val="757585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709" y="5721973"/>
            <a:ext cx="15839328" cy="1827231"/>
          </a:xfrm>
        </p:spPr>
        <p:txBody>
          <a:bodyPr/>
          <a:lstStyle/>
          <a:p>
            <a:r>
              <a:rPr lang="lv-LV" sz="13193" dirty="0">
                <a:solidFill>
                  <a:schemeClr val="tx1"/>
                </a:solidFill>
              </a:rPr>
              <a:t>Ekonomikas sekcija</a:t>
            </a:r>
            <a:endParaRPr lang="en-US" sz="13193"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9013497" y="8462755"/>
            <a:ext cx="9663736" cy="1716496"/>
          </a:xfrm>
          <a:prstGeom prst="rect">
            <a:avLst/>
          </a:prstGeom>
        </p:spPr>
        <p:txBody>
          <a:bodyPr wrap="none">
            <a:spAutoFit/>
          </a:bodyPr>
          <a:lstStyle/>
          <a:p>
            <a:pPr defTabSz="1507937"/>
            <a:r>
              <a:rPr lang="lv-LV" sz="5277" dirty="0">
                <a:solidFill>
                  <a:prstClr val="black"/>
                </a:solidFill>
                <a:latin typeface="Calibri" panose="020F0502020204030204"/>
              </a:rPr>
              <a:t>Reģionālā līmeņa Sekcijas </a:t>
            </a:r>
            <a:r>
              <a:rPr lang="lv-LV" sz="5277" dirty="0" smtClean="0">
                <a:solidFill>
                  <a:prstClr val="black"/>
                </a:solidFill>
                <a:latin typeface="Calibri" panose="020F0502020204030204"/>
              </a:rPr>
              <a:t>vadītāja:</a:t>
            </a:r>
          </a:p>
          <a:p>
            <a:pPr defTabSz="1507937"/>
            <a:r>
              <a:rPr lang="lv-LV" sz="5277" dirty="0" smtClean="0">
                <a:solidFill>
                  <a:prstClr val="black"/>
                </a:solidFill>
                <a:latin typeface="Calibri" panose="020F0502020204030204"/>
              </a:rPr>
              <a:t>Andžela </a:t>
            </a:r>
            <a:r>
              <a:rPr lang="lv-LV" sz="5277" dirty="0">
                <a:solidFill>
                  <a:prstClr val="black"/>
                </a:solidFill>
                <a:latin typeface="Calibri" panose="020F0502020204030204"/>
              </a:rPr>
              <a:t>Veselova</a:t>
            </a:r>
            <a:endParaRPr lang="en-US" sz="5277" dirty="0">
              <a:solidFill>
                <a:prstClr val="black"/>
              </a:solidFill>
              <a:latin typeface="Calibri" panose="020F0502020204030204"/>
            </a:endParaRPr>
          </a:p>
        </p:txBody>
      </p:sp>
      <p:pic>
        <p:nvPicPr>
          <p:cNvPr id="4" name="Picture 3"/>
          <p:cNvPicPr>
            <a:picLocks noChangeAspect="1"/>
          </p:cNvPicPr>
          <p:nvPr/>
        </p:nvPicPr>
        <p:blipFill>
          <a:blip r:embed="rId2"/>
          <a:stretch>
            <a:fillRect/>
          </a:stretch>
        </p:blipFill>
        <p:spPr>
          <a:xfrm>
            <a:off x="4635527" y="19816"/>
            <a:ext cx="10213580" cy="1933660"/>
          </a:xfrm>
          <a:prstGeom prst="rect">
            <a:avLst/>
          </a:prstGeom>
        </p:spPr>
      </p:pic>
      <p:sp>
        <p:nvSpPr>
          <p:cNvPr id="5" name="Rectangle 4"/>
          <p:cNvSpPr/>
          <p:nvPr/>
        </p:nvSpPr>
        <p:spPr>
          <a:xfrm>
            <a:off x="3624126" y="1432223"/>
            <a:ext cx="15190832" cy="625428"/>
          </a:xfrm>
          <a:prstGeom prst="rect">
            <a:avLst/>
          </a:prstGeom>
        </p:spPr>
        <p:txBody>
          <a:bodyPr wrap="square">
            <a:spAutoFit/>
          </a:bodyPr>
          <a:lstStyle/>
          <a:p>
            <a:pPr defTabSz="1507937"/>
            <a:endParaRPr lang="en-US" sz="1732" dirty="0">
              <a:solidFill>
                <a:srgbClr val="000000"/>
              </a:solidFill>
              <a:latin typeface="Calibri" panose="020F0502020204030204" pitchFamily="34" charset="0"/>
            </a:endParaRPr>
          </a:p>
          <a:p>
            <a:pPr algn="just" defTabSz="1507937"/>
            <a:r>
              <a:rPr lang="en-US"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Projekts</a:t>
            </a:r>
            <a:r>
              <a:rPr lang="en-US"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Nacionāla</a:t>
            </a:r>
            <a:r>
              <a:rPr lang="en-US" sz="1732" dirty="0">
                <a:solidFill>
                  <a:srgbClr val="000000"/>
                </a:solidFill>
                <a:latin typeface="Calibri" panose="020F0502020204030204" pitchFamily="34" charset="0"/>
              </a:rPr>
              <a:t> un </a:t>
            </a:r>
            <a:r>
              <a:rPr lang="en-US" sz="1732" dirty="0" err="1">
                <a:solidFill>
                  <a:srgbClr val="000000"/>
                </a:solidFill>
                <a:latin typeface="Calibri" panose="020F0502020204030204" pitchFamily="34" charset="0"/>
              </a:rPr>
              <a:t>starptautiska</a:t>
            </a:r>
            <a:r>
              <a:rPr lang="en-US"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mēroga</a:t>
            </a:r>
            <a:r>
              <a:rPr lang="en-US"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pasākumu</a:t>
            </a:r>
            <a:r>
              <a:rPr lang="en-US"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īstenošana</a:t>
            </a:r>
            <a:r>
              <a:rPr lang="en-US"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izglītojamo</a:t>
            </a:r>
            <a:r>
              <a:rPr lang="en-US"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talantu</a:t>
            </a:r>
            <a:r>
              <a:rPr lang="en-US"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attīstībai</a:t>
            </a:r>
            <a:r>
              <a:rPr lang="en-US" sz="1732" dirty="0">
                <a:solidFill>
                  <a:srgbClr val="000000"/>
                </a:solidFill>
                <a:latin typeface="Calibri" panose="020F0502020204030204" pitchFamily="34" charset="0"/>
              </a:rPr>
              <a:t>” </a:t>
            </a:r>
            <a:r>
              <a:rPr lang="lv-LV"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Projekta</a:t>
            </a:r>
            <a:r>
              <a:rPr lang="en-US" sz="1732" dirty="0">
                <a:solidFill>
                  <a:srgbClr val="000000"/>
                </a:solidFill>
                <a:latin typeface="Calibri" panose="020F0502020204030204" pitchFamily="34" charset="0"/>
              </a:rPr>
              <a:t> </a:t>
            </a:r>
            <a:r>
              <a:rPr lang="en-US" sz="1732" dirty="0" err="1">
                <a:solidFill>
                  <a:srgbClr val="000000"/>
                </a:solidFill>
                <a:latin typeface="Calibri" panose="020F0502020204030204" pitchFamily="34" charset="0"/>
              </a:rPr>
              <a:t>numurs</a:t>
            </a:r>
            <a:r>
              <a:rPr lang="en-US" sz="1732" dirty="0">
                <a:solidFill>
                  <a:srgbClr val="000000"/>
                </a:solidFill>
                <a:latin typeface="Calibri" panose="020F0502020204030204" pitchFamily="34" charset="0"/>
              </a:rPr>
              <a:t>: 8.3.2.1./16/I/002 </a:t>
            </a:r>
            <a:endParaRPr lang="en-US" sz="1732" dirty="0">
              <a:solidFill>
                <a:prstClr val="black"/>
              </a:solidFill>
              <a:latin typeface="Calibri" panose="020F0502020204030204"/>
            </a:endParaRPr>
          </a:p>
        </p:txBody>
      </p:sp>
    </p:spTree>
    <p:extLst>
      <p:ext uri="{BB962C8B-B14F-4D97-AF65-F5344CB8AC3E}">
        <p14:creationId xmlns:p14="http://schemas.microsoft.com/office/powerpoint/2010/main" val="1209366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8102" y="175298"/>
            <a:ext cx="19548370" cy="3886165"/>
          </a:xfrm>
        </p:spPr>
        <p:txBody>
          <a:bodyPr/>
          <a:lstStyle/>
          <a:p>
            <a:r>
              <a:rPr lang="lv-LV" sz="3958" dirty="0"/>
              <a:t>Strikta sekošana Vadlīnijām, t.sk.,:</a:t>
            </a:r>
          </a:p>
          <a:p>
            <a:pPr marL="0" indent="0">
              <a:buNone/>
            </a:pPr>
            <a:r>
              <a:rPr lang="lv-LV" sz="3958" dirty="0"/>
              <a:t>-tehniskais noformējums (fontu izmēri, ZPD lappušu </a:t>
            </a:r>
            <a:r>
              <a:rPr lang="lv-LV" sz="3958" dirty="0" err="1"/>
              <a:t>apjoms,korekta</a:t>
            </a:r>
            <a:r>
              <a:rPr lang="lv-LV" sz="3958" dirty="0"/>
              <a:t> atsauču lietošana utt.);</a:t>
            </a:r>
          </a:p>
          <a:p>
            <a:pPr marL="0" indent="0">
              <a:buNone/>
            </a:pPr>
            <a:r>
              <a:rPr lang="lv-LV" sz="3958" dirty="0"/>
              <a:t>-uzstāšanās laika ievērošana un pilnīga tā izmantošana.</a:t>
            </a:r>
          </a:p>
          <a:p>
            <a:pPr marL="0" indent="0">
              <a:buNone/>
            </a:pPr>
            <a:endParaRPr lang="lv-LV" sz="3958" dirty="0"/>
          </a:p>
          <a:p>
            <a:r>
              <a:rPr lang="lv-LV" sz="3958" dirty="0"/>
              <a:t>Tēmas aktualitāte nedrīkst būt pārāk šauri vai pārāk plaši </a:t>
            </a:r>
            <a:r>
              <a:rPr lang="lv-LV" sz="3958" dirty="0"/>
              <a:t>formulēta, temata ierobežojuma paredzēšana nepieciešamības gadījumā;</a:t>
            </a:r>
            <a:endParaRPr lang="lv-LV" sz="3958" dirty="0"/>
          </a:p>
          <a:p>
            <a:r>
              <a:rPr lang="lv-LV" sz="3958" dirty="0"/>
              <a:t>ZPD nosaukuma atbilstība saturam un otrādi;</a:t>
            </a:r>
          </a:p>
          <a:p>
            <a:r>
              <a:rPr lang="lv-LV" sz="3958" dirty="0"/>
              <a:t>Sava viedokļa izteikšana pētījuma ietvaros</a:t>
            </a:r>
            <a:r>
              <a:rPr lang="lv-LV" sz="3958" dirty="0"/>
              <a:t>;</a:t>
            </a:r>
          </a:p>
          <a:p>
            <a:r>
              <a:rPr lang="lv-LV" sz="3958" dirty="0"/>
              <a:t>Prezentācijas slaidu dizaina pārdomāta izvēle;</a:t>
            </a:r>
          </a:p>
          <a:p>
            <a:r>
              <a:rPr lang="lv-LV" sz="3958" dirty="0"/>
              <a:t>Pretrunas secinājumos;</a:t>
            </a:r>
          </a:p>
          <a:p>
            <a:r>
              <a:rPr lang="lv-LV" sz="3958" dirty="0"/>
              <a:t>Ieteikumi!;</a:t>
            </a:r>
          </a:p>
          <a:p>
            <a:r>
              <a:rPr lang="lv-LV" sz="3958" dirty="0">
                <a:solidFill>
                  <a:srgbClr val="FF0000"/>
                </a:solidFill>
              </a:rPr>
              <a:t>Darba struktūra;</a:t>
            </a:r>
          </a:p>
          <a:p>
            <a:r>
              <a:rPr lang="lv-LV" sz="3958" dirty="0"/>
              <a:t>Pārdomāta atbilžu sagatavošana uz recenzentu jautājumiem;</a:t>
            </a:r>
            <a:endParaRPr lang="lv-LV" sz="3958" dirty="0"/>
          </a:p>
          <a:p>
            <a:r>
              <a:rPr lang="lv-LV" sz="3958" dirty="0">
                <a:solidFill>
                  <a:srgbClr val="FF0000"/>
                </a:solidFill>
              </a:rPr>
              <a:t>Gramatisko un drukas kļūdu novēršana!!!!!</a:t>
            </a:r>
          </a:p>
          <a:p>
            <a:endParaRPr lang="en-US" sz="3958"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2775780" y="175298"/>
            <a:ext cx="6100477" cy="224390"/>
          </a:xfrm>
        </p:spPr>
        <p:txBody>
          <a:bodyPr/>
          <a:lstStyle/>
          <a:p>
            <a:pPr marL="0" indent="0">
              <a:buNone/>
            </a:pPr>
            <a:r>
              <a:rPr lang="lv-LV" sz="6596" dirty="0">
                <a:solidFill>
                  <a:schemeClr val="tx1"/>
                </a:solidFill>
              </a:rPr>
              <a:t>I</a:t>
            </a:r>
            <a:r>
              <a:rPr lang="lv-LV" sz="6596" dirty="0">
                <a:solidFill>
                  <a:schemeClr val="tx1"/>
                </a:solidFill>
              </a:rPr>
              <a:t>eteikumi:</a:t>
            </a:r>
            <a:endParaRPr lang="en-US" sz="540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926637" y="10700295"/>
            <a:ext cx="18839834" cy="1005788"/>
          </a:xfrm>
          <a:prstGeom prst="rect">
            <a:avLst/>
          </a:prstGeom>
        </p:spPr>
        <p:txBody>
          <a:bodyPr wrap="square">
            <a:spAutoFit/>
          </a:bodyPr>
          <a:lstStyle/>
          <a:p>
            <a:pPr defTabSz="1507937"/>
            <a:r>
              <a:rPr lang="lv-LV" sz="2968" dirty="0">
                <a:solidFill>
                  <a:srgbClr val="FF0000"/>
                </a:solidFill>
                <a:latin typeface="Calibri" panose="020F0502020204030204"/>
              </a:rPr>
              <a:t>Kā iespējamais avots:</a:t>
            </a:r>
            <a:r>
              <a:rPr lang="en-US" sz="2968" dirty="0">
                <a:solidFill>
                  <a:prstClr val="black"/>
                </a:solidFill>
                <a:latin typeface="Calibri" panose="020F0502020204030204"/>
              </a:rPr>
              <a:t>https</a:t>
            </a:r>
            <a:r>
              <a:rPr lang="en-US" sz="2968" dirty="0">
                <a:solidFill>
                  <a:prstClr val="black"/>
                </a:solidFill>
                <a:latin typeface="Calibri" panose="020F0502020204030204"/>
              </a:rPr>
              <a:t>://www.biblioteka.lu.lv/resursi/httpswwwbibliotekalulve-resursia-za</a:t>
            </a:r>
            <a:r>
              <a:rPr lang="en-US" sz="2968" dirty="0">
                <a:solidFill>
                  <a:prstClr val="black"/>
                </a:solidFill>
                <a:latin typeface="Calibri" panose="020F0502020204030204"/>
              </a:rPr>
              <a:t>/</a:t>
            </a:r>
            <a:endParaRPr lang="lv-LV" sz="2968" dirty="0">
              <a:solidFill>
                <a:prstClr val="black"/>
              </a:solidFill>
              <a:latin typeface="Calibri" panose="020F0502020204030204"/>
            </a:endParaRPr>
          </a:p>
          <a:p>
            <a:pPr defTabSz="1507937"/>
            <a:endParaRPr lang="en-US" sz="2968" dirty="0">
              <a:solidFill>
                <a:prstClr val="black"/>
              </a:solidFill>
              <a:latin typeface="Calibri" panose="020F0502020204030204"/>
            </a:endParaRPr>
          </a:p>
        </p:txBody>
      </p:sp>
    </p:spTree>
    <p:extLst>
      <p:ext uri="{BB962C8B-B14F-4D97-AF65-F5344CB8AC3E}">
        <p14:creationId xmlns:p14="http://schemas.microsoft.com/office/powerpoint/2010/main" val="3139985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56444" y="3140075"/>
            <a:ext cx="18973800" cy="2209800"/>
          </a:xfrm>
        </p:spPr>
        <p:txBody>
          <a:bodyPr/>
          <a:lstStyle/>
          <a:p>
            <a:r>
              <a:rPr lang="lv-LV" dirty="0" smtClean="0">
                <a:solidFill>
                  <a:schemeClr val="tx1"/>
                </a:solidFill>
              </a:rPr>
              <a:t>Paldies par uzmanību!</a:t>
            </a:r>
            <a:endParaRPr lang="en-US" dirty="0">
              <a:solidFill>
                <a:schemeClr val="tx1"/>
              </a:solidFill>
            </a:endParaRPr>
          </a:p>
        </p:txBody>
      </p:sp>
    </p:spTree>
    <p:extLst>
      <p:ext uri="{BB962C8B-B14F-4D97-AF65-F5344CB8AC3E}">
        <p14:creationId xmlns:p14="http://schemas.microsoft.com/office/powerpoint/2010/main" val="404852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44" y="4401826"/>
            <a:ext cx="18973800" cy="1354217"/>
          </a:xfrm>
        </p:spPr>
        <p:txBody>
          <a:bodyPr/>
          <a:lstStyle/>
          <a:p>
            <a:r>
              <a:rPr lang="lv-LV" sz="4400" dirty="0" err="1">
                <a:solidFill>
                  <a:schemeClr val="tx1"/>
                </a:solidFill>
              </a:rPr>
              <a:t>Nurjaki</a:t>
            </a:r>
            <a:r>
              <a:rPr lang="lv-LV" sz="4400" dirty="0">
                <a:solidFill>
                  <a:schemeClr val="tx1"/>
                </a:solidFill>
              </a:rPr>
              <a:t> </a:t>
            </a:r>
            <a:r>
              <a:rPr lang="lv-LV" sz="4400" b="1" dirty="0">
                <a:solidFill>
                  <a:schemeClr val="tx1"/>
                </a:solidFill>
              </a:rPr>
              <a:t>Kano</a:t>
            </a:r>
            <a:r>
              <a:rPr lang="lv-LV" sz="4400" dirty="0">
                <a:solidFill>
                  <a:schemeClr val="tx1"/>
                </a:solidFill>
              </a:rPr>
              <a:t> piedāvā kvalitātes koncepciju </a:t>
            </a:r>
            <a:r>
              <a:rPr lang="lv-LV" sz="4400" b="1" dirty="0">
                <a:solidFill>
                  <a:schemeClr val="tx1"/>
                </a:solidFill>
              </a:rPr>
              <a:t>2</a:t>
            </a:r>
            <a:r>
              <a:rPr lang="lv-LV" sz="4400" dirty="0">
                <a:solidFill>
                  <a:schemeClr val="tx1"/>
                </a:solidFill>
              </a:rPr>
              <a:t> </a:t>
            </a:r>
            <a:r>
              <a:rPr lang="lv-LV" sz="4400" b="1" dirty="0">
                <a:solidFill>
                  <a:schemeClr val="tx1"/>
                </a:solidFill>
              </a:rPr>
              <a:t>dimensijās</a:t>
            </a:r>
            <a:r>
              <a:rPr lang="lv-LV" sz="4400" dirty="0">
                <a:solidFill>
                  <a:schemeClr val="tx1"/>
                </a:solidFill>
              </a:rPr>
              <a:t>:</a:t>
            </a:r>
            <a:r>
              <a:rPr lang="en-US" sz="4400" dirty="0">
                <a:solidFill>
                  <a:schemeClr val="tx1"/>
                </a:solidFill>
              </a:rPr>
              <a:t/>
            </a:r>
            <a:br>
              <a:rPr lang="en-US" sz="4400" dirty="0">
                <a:solidFill>
                  <a:schemeClr val="tx1"/>
                </a:solidFill>
              </a:rPr>
            </a:br>
            <a:endParaRPr lang="en-US" sz="4400" dirty="0"/>
          </a:p>
        </p:txBody>
      </p:sp>
      <p:sp>
        <p:nvSpPr>
          <p:cNvPr id="3" name="Rectangle 2"/>
          <p:cNvSpPr/>
          <p:nvPr/>
        </p:nvSpPr>
        <p:spPr>
          <a:xfrm>
            <a:off x="1061244" y="5756043"/>
            <a:ext cx="17754600" cy="3046988"/>
          </a:xfrm>
          <a:prstGeom prst="rect">
            <a:avLst/>
          </a:prstGeom>
        </p:spPr>
        <p:txBody>
          <a:bodyPr wrap="square">
            <a:spAutoFit/>
          </a:bodyPr>
          <a:lstStyle/>
          <a:p>
            <a:pPr lvl="0"/>
            <a:r>
              <a:rPr lang="lv-LV" sz="4800" b="1" i="1" dirty="0"/>
              <a:t>obligātā kvalitāte</a:t>
            </a:r>
            <a:r>
              <a:rPr lang="lv-LV" sz="4800" dirty="0"/>
              <a:t>– raksturo produkta īpašības, ko pircēji gaida, lai varētu to lietot. </a:t>
            </a:r>
            <a:endParaRPr lang="lv-LV" sz="4800" dirty="0" smtClean="0"/>
          </a:p>
          <a:p>
            <a:pPr lvl="0"/>
            <a:endParaRPr lang="en-US" sz="4800" dirty="0"/>
          </a:p>
          <a:p>
            <a:pPr lvl="0"/>
            <a:r>
              <a:rPr lang="lv-LV" sz="4800" b="1" i="1" dirty="0"/>
              <a:t>valdzinošā kvalitāte</a:t>
            </a:r>
            <a:r>
              <a:rPr lang="lv-LV" sz="4800" dirty="0"/>
              <a:t>– īpašības ārpus pašreizējām vajadzībām</a:t>
            </a:r>
            <a:endParaRPr lang="en-US" sz="4800" dirty="0"/>
          </a:p>
        </p:txBody>
      </p:sp>
      <p:sp>
        <p:nvSpPr>
          <p:cNvPr id="4" name="Rectangle 3"/>
          <p:cNvSpPr/>
          <p:nvPr/>
        </p:nvSpPr>
        <p:spPr>
          <a:xfrm>
            <a:off x="7690644" y="10355243"/>
            <a:ext cx="11804650" cy="677108"/>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Foster, S. T.(2013). Managing Quality: Integrating the Supply Chain. New Jersey: Upper </a:t>
            </a:r>
            <a:r>
              <a:rPr lang="en-US" dirty="0" err="1">
                <a:solidFill>
                  <a:srgbClr val="000000"/>
                </a:solidFill>
                <a:latin typeface="Times New Roman" panose="02020603050405020304" pitchFamily="18" charset="0"/>
              </a:rPr>
              <a:t>Sadle</a:t>
            </a:r>
            <a:r>
              <a:rPr lang="en-US" dirty="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rPr>
              <a:t>River</a:t>
            </a:r>
            <a:r>
              <a:rPr lang="lv-LV" dirty="0">
                <a:solidFill>
                  <a:srgbClr val="000000"/>
                </a:solidFill>
                <a:latin typeface="Times New Roman" panose="02020603050405020304" pitchFamily="18" charset="0"/>
              </a:rPr>
              <a:t>.</a:t>
            </a:r>
            <a:r>
              <a:rPr lang="en-US"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93882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644" y="1006475"/>
            <a:ext cx="12663933" cy="830997"/>
          </a:xfrm>
        </p:spPr>
        <p:txBody>
          <a:bodyPr/>
          <a:lstStyle/>
          <a:p>
            <a:r>
              <a:rPr lang="lv-LV" sz="5400" b="1" dirty="0">
                <a:solidFill>
                  <a:schemeClr val="tx1"/>
                </a:solidFill>
              </a:rPr>
              <a:t>Kvalitātes līmeņa un peļņas sakarība</a:t>
            </a:r>
            <a:endParaRPr lang="en-US" sz="5400" dirty="0">
              <a:solidFill>
                <a:schemeClr val="tx1"/>
              </a:solidFill>
            </a:endParaRPr>
          </a:p>
        </p:txBody>
      </p:sp>
      <p:pic>
        <p:nvPicPr>
          <p:cNvPr id="3" name="Picture 2"/>
          <p:cNvPicPr/>
          <p:nvPr/>
        </p:nvPicPr>
        <p:blipFill>
          <a:blip r:embed="rId2" cstate="print"/>
          <a:srcRect/>
          <a:stretch>
            <a:fillRect/>
          </a:stretch>
        </p:blipFill>
        <p:spPr bwMode="auto">
          <a:xfrm>
            <a:off x="3423444" y="4374451"/>
            <a:ext cx="12115800" cy="5852223"/>
          </a:xfrm>
          <a:prstGeom prst="rect">
            <a:avLst/>
          </a:prstGeom>
          <a:noFill/>
          <a:ln w="9525">
            <a:noFill/>
            <a:miter lim="800000"/>
            <a:headEnd/>
            <a:tailEnd/>
          </a:ln>
        </p:spPr>
      </p:pic>
      <p:sp>
        <p:nvSpPr>
          <p:cNvPr id="4" name="Rectangle 3"/>
          <p:cNvSpPr/>
          <p:nvPr/>
        </p:nvSpPr>
        <p:spPr>
          <a:xfrm>
            <a:off x="7995444" y="10261598"/>
            <a:ext cx="12829827" cy="677108"/>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dirty="0" err="1">
                <a:solidFill>
                  <a:srgbClr val="000000"/>
                </a:solidFill>
                <a:latin typeface="Times New Roman" panose="02020603050405020304" pitchFamily="18" charset="0"/>
              </a:rPr>
              <a:t>Goetsch</a:t>
            </a:r>
            <a:r>
              <a:rPr lang="en-US" dirty="0">
                <a:solidFill>
                  <a:srgbClr val="000000"/>
                </a:solidFill>
                <a:latin typeface="Times New Roman" panose="02020603050405020304" pitchFamily="18" charset="0"/>
              </a:rPr>
              <a:t>, D.L., Davis, S.B. (2014). Quality Management for Organizational Excellence. 7</a:t>
            </a:r>
            <a:r>
              <a:rPr lang="en-US" sz="1100" dirty="0">
                <a:solidFill>
                  <a:srgbClr val="000000"/>
                </a:solidFill>
                <a:latin typeface="Times New Roman" panose="02020603050405020304" pitchFamily="18" charset="0"/>
              </a:rPr>
              <a:t>th </a:t>
            </a:r>
            <a:r>
              <a:rPr lang="en-US" dirty="0">
                <a:solidFill>
                  <a:srgbClr val="000000"/>
                </a:solidFill>
                <a:latin typeface="Times New Roman" panose="02020603050405020304" pitchFamily="18" charset="0"/>
              </a:rPr>
              <a:t>Ed. Harlow, Essex </a:t>
            </a:r>
            <a:r>
              <a:rPr lang="en-US" dirty="0" smtClean="0">
                <a:solidFill>
                  <a:srgbClr val="000000"/>
                </a:solidFill>
                <a:latin typeface="Times New Roman" panose="02020603050405020304" pitchFamily="18" charset="0"/>
              </a:rPr>
              <a:t>Pearson</a:t>
            </a:r>
            <a:r>
              <a:rPr lang="lv-LV" dirty="0">
                <a:solidFill>
                  <a:srgbClr val="000000"/>
                </a:solidFill>
                <a:latin typeface="Times New Roman" panose="02020603050405020304" pitchFamily="18" charset="0"/>
              </a:rPr>
              <a:t>.</a:t>
            </a:r>
            <a:r>
              <a:rPr lang="en-US"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1755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444" y="1692275"/>
            <a:ext cx="12663933" cy="2631490"/>
          </a:xfrm>
        </p:spPr>
        <p:txBody>
          <a:bodyPr/>
          <a:lstStyle/>
          <a:p>
            <a:r>
              <a:rPr lang="en-US" dirty="0" err="1">
                <a:solidFill>
                  <a:schemeClr val="tx1"/>
                </a:solidFill>
              </a:rPr>
              <a:t>Kvalitātes</a:t>
            </a:r>
            <a:r>
              <a:rPr lang="en-US" dirty="0">
                <a:solidFill>
                  <a:schemeClr val="tx1"/>
                </a:solidFill>
              </a:rPr>
              <a:t> </a:t>
            </a:r>
            <a:r>
              <a:rPr lang="en-US" dirty="0" err="1">
                <a:solidFill>
                  <a:schemeClr val="tx1"/>
                </a:solidFill>
              </a:rPr>
              <a:t>līmeni</a:t>
            </a:r>
            <a:r>
              <a:rPr lang="en-US" dirty="0">
                <a:solidFill>
                  <a:schemeClr val="tx1"/>
                </a:solidFill>
              </a:rPr>
              <a:t> </a:t>
            </a:r>
            <a:r>
              <a:rPr lang="en-US" dirty="0" err="1">
                <a:solidFill>
                  <a:schemeClr val="tx1"/>
                </a:solidFill>
              </a:rPr>
              <a:t>nosaka</a:t>
            </a:r>
            <a:r>
              <a:rPr lang="en-US" dirty="0">
                <a:solidFill>
                  <a:schemeClr val="tx1"/>
                </a:solidFill>
              </a:rPr>
              <a:t>:</a:t>
            </a:r>
            <a:br>
              <a:rPr lang="en-US" dirty="0">
                <a:solidFill>
                  <a:schemeClr val="tx1"/>
                </a:solidFill>
              </a:rPr>
            </a:br>
            <a:endParaRPr lang="en-US" dirty="0"/>
          </a:p>
        </p:txBody>
      </p:sp>
      <p:sp>
        <p:nvSpPr>
          <p:cNvPr id="3" name="Rectangle 2"/>
          <p:cNvSpPr/>
          <p:nvPr/>
        </p:nvSpPr>
        <p:spPr>
          <a:xfrm>
            <a:off x="1366044" y="5193010"/>
            <a:ext cx="17678400" cy="3416320"/>
          </a:xfrm>
          <a:prstGeom prst="rect">
            <a:avLst/>
          </a:prstGeom>
        </p:spPr>
        <p:txBody>
          <a:bodyPr wrap="square">
            <a:spAutoFit/>
          </a:bodyPr>
          <a:lstStyle/>
          <a:p>
            <a:pPr lvl="0"/>
            <a:r>
              <a:rPr lang="en-US" sz="5400" b="1" dirty="0" err="1"/>
              <a:t>Tirgus</a:t>
            </a:r>
            <a:r>
              <a:rPr lang="en-US" sz="5400" b="1" dirty="0"/>
              <a:t>/</a:t>
            </a:r>
            <a:r>
              <a:rPr lang="en-US" sz="5400" b="1" dirty="0" err="1"/>
              <a:t>klients</a:t>
            </a:r>
            <a:r>
              <a:rPr lang="en-US" sz="5400" dirty="0"/>
              <a:t>- </a:t>
            </a:r>
            <a:r>
              <a:rPr lang="lv-LV" sz="5400" dirty="0" err="1"/>
              <a:t>kvalitā</a:t>
            </a:r>
            <a:r>
              <a:rPr lang="en-US" sz="5400" dirty="0" err="1"/>
              <a:t>tes</a:t>
            </a:r>
            <a:r>
              <a:rPr lang="en-US" sz="5400" dirty="0"/>
              <a:t> </a:t>
            </a:r>
            <a:r>
              <a:rPr lang="lv-LV" sz="5400" dirty="0" err="1"/>
              <a:t>lī</a:t>
            </a:r>
            <a:r>
              <a:rPr lang="en-US" sz="5400" dirty="0" err="1"/>
              <a:t>menis</a:t>
            </a:r>
            <a:r>
              <a:rPr lang="en-US" sz="5400" dirty="0"/>
              <a:t> j</a:t>
            </a:r>
            <a:r>
              <a:rPr lang="lv-LV" sz="5400" dirty="0" err="1"/>
              <a:t>ālī</a:t>
            </a:r>
            <a:r>
              <a:rPr lang="en-US" sz="5400" dirty="0" err="1"/>
              <a:t>dzsvaro</a:t>
            </a:r>
            <a:r>
              <a:rPr lang="en-US" sz="5400" dirty="0"/>
              <a:t> </a:t>
            </a:r>
            <a:r>
              <a:rPr lang="en-US" sz="5400" dirty="0" err="1"/>
              <a:t>ar</a:t>
            </a:r>
            <a:r>
              <a:rPr lang="en-US" sz="5400" dirty="0"/>
              <a:t> </a:t>
            </a:r>
            <a:r>
              <a:rPr lang="en-US" sz="5400" dirty="0" err="1"/>
              <a:t>cenu</a:t>
            </a:r>
            <a:r>
              <a:rPr lang="en-US" sz="5400" dirty="0"/>
              <a:t> un </a:t>
            </a:r>
            <a:r>
              <a:rPr lang="en-US" sz="5400" dirty="0" err="1"/>
              <a:t>piepra</a:t>
            </a:r>
            <a:r>
              <a:rPr lang="lv-LV" sz="5400" dirty="0" err="1"/>
              <a:t>sīj</a:t>
            </a:r>
            <a:r>
              <a:rPr lang="en-US" sz="5400" dirty="0" err="1"/>
              <a:t>umu</a:t>
            </a:r>
            <a:r>
              <a:rPr lang="lv-LV" sz="5400" dirty="0"/>
              <a:t> </a:t>
            </a:r>
            <a:r>
              <a:rPr lang="en-US" sz="5400" dirty="0" err="1"/>
              <a:t>tirg</a:t>
            </a:r>
            <a:r>
              <a:rPr lang="lv-LV" sz="5400" dirty="0"/>
              <a:t>ū</a:t>
            </a:r>
            <a:endParaRPr lang="en-US" sz="5400" dirty="0"/>
          </a:p>
          <a:p>
            <a:pPr lvl="0"/>
            <a:r>
              <a:rPr lang="en-US" sz="5400" b="1" dirty="0" err="1"/>
              <a:t>Likumdo</a:t>
            </a:r>
            <a:r>
              <a:rPr lang="lv-LV" sz="5400" b="1" dirty="0"/>
              <a:t>š</a:t>
            </a:r>
            <a:r>
              <a:rPr lang="en-US" sz="5400" b="1" dirty="0" err="1"/>
              <a:t>ana</a:t>
            </a:r>
            <a:r>
              <a:rPr lang="en-US" sz="5400" dirty="0"/>
              <a:t> </a:t>
            </a:r>
            <a:r>
              <a:rPr lang="lv-LV" sz="5400" dirty="0"/>
              <a:t>…</a:t>
            </a:r>
          </a:p>
          <a:p>
            <a:pPr lvl="0"/>
            <a:r>
              <a:rPr lang="en-US" sz="5400" b="1" dirty="0"/>
              <a:t>Pats </a:t>
            </a:r>
            <a:r>
              <a:rPr lang="en-US" sz="5400" b="1" dirty="0" err="1"/>
              <a:t>ra</a:t>
            </a:r>
            <a:r>
              <a:rPr lang="lv-LV" sz="5400" b="1" dirty="0"/>
              <a:t>ž</a:t>
            </a:r>
            <a:r>
              <a:rPr lang="en-US" sz="5400" b="1" dirty="0" err="1"/>
              <a:t>ot</a:t>
            </a:r>
            <a:r>
              <a:rPr lang="lv-LV" sz="5400" b="1" dirty="0"/>
              <a:t>ā</a:t>
            </a:r>
            <a:r>
              <a:rPr lang="en-US" sz="5400" b="1" dirty="0" err="1"/>
              <a:t>js</a:t>
            </a:r>
            <a:r>
              <a:rPr lang="en-US" sz="5400" b="1" dirty="0"/>
              <a:t> </a:t>
            </a:r>
            <a:r>
              <a:rPr lang="lv-LV" sz="5400" dirty="0"/>
              <a:t>...</a:t>
            </a:r>
            <a:endParaRPr lang="en-US" sz="5400" dirty="0"/>
          </a:p>
        </p:txBody>
      </p:sp>
      <p:sp>
        <p:nvSpPr>
          <p:cNvPr id="4" name="Rectangle 3"/>
          <p:cNvSpPr/>
          <p:nvPr/>
        </p:nvSpPr>
        <p:spPr>
          <a:xfrm>
            <a:off x="10205244" y="10683875"/>
            <a:ext cx="9631163" cy="369332"/>
          </a:xfrm>
          <a:prstGeom prst="rect">
            <a:avLst/>
          </a:prstGeom>
        </p:spPr>
        <p:txBody>
          <a:bodyPr wrap="none">
            <a:spAutoFit/>
          </a:bodyPr>
          <a:lstStyle/>
          <a:p>
            <a:r>
              <a:rPr lang="en-US" dirty="0">
                <a:solidFill>
                  <a:srgbClr val="000000"/>
                </a:solidFill>
                <a:latin typeface="Times New Roman" panose="02020603050405020304" pitchFamily="18" charset="0"/>
              </a:rPr>
              <a:t>Foster, S. T.(2013). Managing Quality: Integrating the Supply Chain. New Jersey: Upper </a:t>
            </a:r>
            <a:r>
              <a:rPr lang="en-US" dirty="0" err="1">
                <a:solidFill>
                  <a:srgbClr val="000000"/>
                </a:solidFill>
                <a:latin typeface="Times New Roman" panose="02020603050405020304" pitchFamily="18" charset="0"/>
              </a:rPr>
              <a:t>Sadle</a:t>
            </a:r>
            <a:r>
              <a:rPr lang="en-US" dirty="0">
                <a:solidFill>
                  <a:srgbClr val="000000"/>
                </a:solidFill>
                <a:latin typeface="Times New Roman" panose="02020603050405020304" pitchFamily="18" charset="0"/>
              </a:rPr>
              <a:t> River</a:t>
            </a:r>
            <a:r>
              <a:rPr lang="lv-LV"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91663283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F Handbook Pro"/>
        <a:ea typeface=""/>
        <a:cs typeface=""/>
      </a:majorFont>
      <a:minorFont>
        <a:latin typeface="PF Handbook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TotalTime>
  <Words>5682</Words>
  <Application>Microsoft Office PowerPoint</Application>
  <PresentationFormat>Произвольный</PresentationFormat>
  <Paragraphs>743</Paragraphs>
  <Slides>65</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2</vt:i4>
      </vt:variant>
      <vt:variant>
        <vt:lpstr>Заголовки слайдов</vt:lpstr>
      </vt:variant>
      <vt:variant>
        <vt:i4>65</vt:i4>
      </vt:variant>
    </vt:vector>
  </HeadingPairs>
  <TitlesOfParts>
    <vt:vector size="80" baseType="lpstr">
      <vt:lpstr>AdvPS405B6</vt:lpstr>
      <vt:lpstr>Arial</vt:lpstr>
      <vt:lpstr>Arial (null)</vt:lpstr>
      <vt:lpstr>Arial Narrow</vt:lpstr>
      <vt:lpstr>Calibri</vt:lpstr>
      <vt:lpstr>Calibri Light</vt:lpstr>
      <vt:lpstr>Cambria,Bold</vt:lpstr>
      <vt:lpstr>Marlett</vt:lpstr>
      <vt:lpstr>Noto Sans Mono CJK JP Regular</vt:lpstr>
      <vt:lpstr>Open Sans</vt:lpstr>
      <vt:lpstr>PF Handbook Pro</vt:lpstr>
      <vt:lpstr>Times New Roman</vt:lpstr>
      <vt:lpstr>TimesNewRomanPSMT</vt:lpstr>
      <vt:lpstr>Office Theme</vt:lpstr>
      <vt:lpstr>1_Office Theme</vt:lpstr>
      <vt:lpstr>Kvalitātes vadības aktualitātes Latvijas uzņēmumos skolēnu ZPD rakstīšanas kontekstā </vt:lpstr>
      <vt:lpstr>Kvalitātes  vadības principi: </vt:lpstr>
      <vt:lpstr>Produkta kvalitātes jēdziens</vt:lpstr>
      <vt:lpstr>Klientu apmierinātības  4Q – modelis </vt:lpstr>
      <vt:lpstr>Apmierināts klients (pircējs) -lojāls  Neapmierināts klients (pircējs)- var kļūt lojāls, ja savlaicīgi reaģē un veic korektīvas darbības...  </vt:lpstr>
      <vt:lpstr>Veidojot produktu sortimentu un nosakot kvalitātes normas, ir jāpieņem sekojoši lēmumi: </vt:lpstr>
      <vt:lpstr>Nurjaki Kano piedāvā kvalitātes koncepciju 2 dimensijās: </vt:lpstr>
      <vt:lpstr>Kvalitātes līmeņa un peļņas sakarība</vt:lpstr>
      <vt:lpstr>Kvalitātes līmeni nosaka: </vt:lpstr>
      <vt:lpstr>Kvalitāte/pozicionēšana</vt:lpstr>
      <vt:lpstr>Kvalitātes nozīme: </vt:lpstr>
      <vt:lpstr>Vērtējot kvalitāti jāņem vērā-ilgizturība, drošība(funkcionēšana), uzlabošanas iespējas(remonts…)  </vt:lpstr>
      <vt:lpstr>Jādefinē produkta/pakalpojuma raksturīgās iezīmes, lai tās atbilstu patērētāju vajadzībām:</vt:lpstr>
      <vt:lpstr>Презентация PowerPoint</vt:lpstr>
      <vt:lpstr>Deivida Gārvina produkta kvalitātes  raksturotāji: </vt:lpstr>
      <vt:lpstr>Deivida Gārvina pakalpojuma kvalitātes raksturotāji: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Pakalpojumi.  </vt:lpstr>
      <vt:lpstr>Презентация PowerPoint</vt:lpstr>
      <vt:lpstr>Pakalpojumu mārketings VS produktu mārketingu: </vt:lpstr>
      <vt:lpstr>Pakalpojumi:</vt:lpstr>
      <vt:lpstr>Lai netveramības izraisītās šaubas kliedētu,pakalpojuma mārketingā  jācenšas īpašu uzmanību veltīt tiem redzamajiem fiziskajiem faktoriem, kuri ļauj klientam gūt informāciju par pakalpojuma kvalitāti.  </vt:lpstr>
      <vt:lpstr>Pakalpojuma kvalitātes faktori: </vt:lpstr>
      <vt:lpstr>“Kāpēc jāvērtē pakalpojuma kvalitāte”? </vt:lpstr>
      <vt:lpstr>Vilšanās pakalpojuma pieredzē ietekmēs tā uztveri nākotnē daudz negatīvāk, nekā pārsteidzoši labs pakalpojums. Negatīvā klienta uztvere attiecībā uz pakalpojumu, ko sniedz viens piegādātājs, var ietekmēt izpratnes par pakalpojumu/kvalitāti, ko nodrošina nesaistīts pakalpojuma piegādātājs, krītot par upuri samaitāšanas (contamination effect) efektam. Šis samaitātā pakalpojuma pieredzes efekts ietekmē klienta uztveri attiecībā uz citiem pakalpojumiem, tostarp arī ar nesaistītiem pakalpojumiem.  Tā saucamais putekšņu efekts (pollination effect) ir izcēlies no pozitīvās pakalpojuma pieredzes ietekmes uz nākotnes pakalpojuma iznākumiem. Līdzīgi kā samaitātais efekts, arī putekšņu efekts var atstāt ietekmi uz pakalpojuma piegādātāju nākotnē, pateicoties citiem pakalpojuma piegādātājiem vai pat atšķirīgiem pakalpojumiem. Piem.(frizētavas pakalpoj.)  </vt:lpstr>
      <vt:lpstr>SERVQUAL metode  </vt:lpstr>
      <vt:lpstr>Jēdziena SERVQUAL autori Parasuraman, Zeithaml un Berry  piedāvā perfektu klientu servisu sadalīt 5 vērtībās: </vt:lpstr>
      <vt:lpstr>Kad bija atlasīti rādītāji (komponenti), kurus varēja iekļaut SERVQUAL apkalpošanas kvalitātes novērtēšanas metodē, pētnieku grupa izveidoja oriģinālo 22 vienību SERVQUAL mērījuma skalu.Šī mērījuma skala patiesībā sastāvēja no jautājumiem, ar kuru palīdzību vajadzēja novērtēt iepriekš jau minētos 5  kvalitātes novērtēšanas līmeņus. </vt:lpstr>
      <vt:lpstr>Tātad ,SERVQUAL metodes 22 apgalvojumus (mērījuma vienības) var iedala 2 grupās – apgalvojumi par klientu cerībām (gaidām), un apgalvojumi attiecībā uz pakalpojuma piegādātāja darbības izpildi. 22 apgalvojumi, kurus klientam jānovērtē pēc savu vajadzību svarīguma. </vt:lpstr>
      <vt:lpstr>Apgalvojumi, kas raksturo klientu gaidas attiecībā uz konkrēto pakalpojumu (E-expectation / vēlmes):</vt:lpstr>
      <vt:lpstr>Klients vērtē reālās situācijas atbilstību savām vēlmēm (P-perception  jeb uztvere):</vt:lpstr>
      <vt:lpstr>SERVQUAL ļauj datus analizēt vairākos veidos:</vt:lpstr>
      <vt:lpstr>SERVQUAL vērtējuma skalā lietotāji atzīmē, kādā pakāpē viņi piekrīt vai nepiekrīt katram apgalvojumam, sākot ar 7 ballēm (piekrītu pilnībā) un beidzot ar 1 (nepiekrītu nemaz).   Kvalitātes līmeni nosaka,salīdzinot klientu vēlmju punktu attiecību pret pakalpojuma izpildes punktu skaitu. Negatīvā starpība starp vēlamo un reālo kvalitāti parāda “plaisu”, kuras noteikšana ir viens no metodes svarīgākajiem uzdevumiem. Tātad, ja klienta vēlmju rādītāji pilnībā sakrīt ar reālā pakalpojumu vērtējuma rādītājiem, pakalpojums ir atbilstošs klienta vēlmēm. Šajā gadījumā pakalpojuma kvalitāte ir apmierinoša, jo kvalitātes rādītājs šeit būs vienāds ar nulli (=0). Pozitīvs rādītājs liecinās, ka pie- dāvātais pakalpojums ir labāks nekā klients iepriekš cerējis, turpretī negatīvs rādītājs — ka pakalpojuma kvalitāte ir neapmierinoša.</vt:lpstr>
      <vt:lpstr>4 iespējamie risinājumi, pamatojoties uz pētījuma  rezultātiem:  </vt:lpstr>
      <vt:lpstr>Презентация PowerPoint</vt:lpstr>
      <vt:lpstr>Plaisas </vt:lpstr>
      <vt:lpstr>Pakalpojumu procesu kvalitātes mērījumi: </vt:lpstr>
      <vt:lpstr>SERVQUAL modeļa 22 jautājumi(viesnīcas piemērs):</vt:lpstr>
      <vt:lpstr>Презентация PowerPoint</vt:lpstr>
      <vt:lpstr>Vērtējamā pakalpojumu kvalitātes dimensija </vt:lpstr>
      <vt:lpstr>Webreep, WebQual etc.</vt:lpstr>
      <vt:lpstr>Презентация PowerPoint</vt:lpstr>
      <vt:lpstr>Презентация PowerPoint</vt:lpstr>
      <vt:lpstr>Презентация PowerPoint</vt:lpstr>
      <vt:lpstr>Презентация PowerPoint</vt:lpstr>
      <vt:lpstr>Iespējamie WebQual jautājumi:</vt:lpstr>
      <vt:lpstr>Navigācija:                           Vienkāršība lietošanā: -navigācijas                         -navigācija - vietnes atrašana                -vispārējās lietošanas vienkāršība Prezentācija:                          Pieredze: - estētiska                               -vizuālā ietekme                                                - individuālā ietekme Informācija:                             Informācija:                              - informācijas atrašana              informācijas atrašana - informācijas saturs                  - informācijas saturs Pieredze:                                   Komunikācija&amp;integrācija: - vietnes pieredze                       -ārējā integrācija  - drošība                                      - komunikācija Mijiedarbība:                              - komunikācija   Skala 1-5 vai 1-7.</vt:lpstr>
      <vt:lpstr>Презентация PowerPoint</vt:lpstr>
      <vt:lpstr>Презентация PowerPoint</vt:lpstr>
      <vt:lpstr>Apkalpošanas standarts</vt:lpstr>
      <vt:lpstr>Lēmuma pieņemšana:</vt:lpstr>
      <vt:lpstr>Apkalpošanas standarta posmi:</vt:lpstr>
      <vt:lpstr>2.posms. Biznesa idejas formulējums</vt:lpstr>
      <vt:lpstr>3.posms. Tirdzniecības vietas iekārtojums.</vt:lpstr>
      <vt:lpstr>5.posms. Darbinieku tēls ikdienā: </vt:lpstr>
      <vt:lpstr>6. posms. Pārdevēju rīcība apkalpojot pircējus</vt:lpstr>
      <vt:lpstr>8.posms. Rīcība krīzes situācijā</vt:lpstr>
      <vt:lpstr>Ekonomikas sekcija</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NOBIS EXCEATIAE  PORPORUM DERIT</dc:title>
  <dc:creator>Sergey</dc:creator>
  <cp:lastModifiedBy>Пользователь Windows</cp:lastModifiedBy>
  <cp:revision>114</cp:revision>
  <dcterms:created xsi:type="dcterms:W3CDTF">2018-05-23T10:57:02Z</dcterms:created>
  <dcterms:modified xsi:type="dcterms:W3CDTF">2019-11-18T21:19:34Z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InDesign CC 13.0 (Macintosh)</vt:lpwstr>
  </property>
  <property fmtid="{D5CDD505-2E9C-101B-9397-08002B2CF9AE}" pid="4" name="LastSaved">
    <vt:filetime>2018-05-23T00:00:00Z</vt:filetime>
  </property>
</Properties>
</file>